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heme/themeOverride1.xml" ContentType="application/vnd.openxmlformats-officedocument.themeOverride+xml"/>
  <Override PartName="/ppt/charts/chart7.xml" ContentType="application/vnd.openxmlformats-officedocument.drawingml.chart+xml"/>
  <Override PartName="/ppt/theme/themeOverride2.xml" ContentType="application/vnd.openxmlformats-officedocument.themeOverride+xml"/>
  <Override PartName="/ppt/charts/chart8.xml" ContentType="application/vnd.openxmlformats-officedocument.drawingml.chart+xml"/>
  <Override PartName="/ppt/theme/themeOverride3.xml" ContentType="application/vnd.openxmlformats-officedocument.themeOverr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drawings/drawing4.xml" ContentType="application/vnd.openxmlformats-officedocument.drawingml.chartshapes+xml"/>
  <Override PartName="/ppt/charts/chart14.xml" ContentType="application/vnd.openxmlformats-officedocument.drawingml.chart+xml"/>
  <Override PartName="/ppt/theme/themeOverride4.xml" ContentType="application/vnd.openxmlformats-officedocument.themeOverride+xml"/>
  <Override PartName="/ppt/drawings/drawing5.xml" ContentType="application/vnd.openxmlformats-officedocument.drawingml.chartshapes+xml"/>
  <Override PartName="/ppt/charts/chart15.xml" ContentType="application/vnd.openxmlformats-officedocument.drawingml.chart+xml"/>
  <Override PartName="/ppt/theme/themeOverride5.xml" ContentType="application/vnd.openxmlformats-officedocument.themeOverride+xml"/>
  <Override PartName="/ppt/charts/chart16.xml" ContentType="application/vnd.openxmlformats-officedocument.drawingml.chart+xml"/>
  <Override PartName="/ppt/theme/themeOverride6.xml" ContentType="application/vnd.openxmlformats-officedocument.themeOverride+xml"/>
  <Override PartName="/ppt/charts/chart17.xml" ContentType="application/vnd.openxmlformats-officedocument.drawingml.chart+xml"/>
  <Override PartName="/ppt/drawings/drawing6.xml" ContentType="application/vnd.openxmlformats-officedocument.drawingml.chartshapes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drawings/drawing7.xml" ContentType="application/vnd.openxmlformats-officedocument.drawingml.chartshapes+xml"/>
  <Override PartName="/ppt/charts/chart20.xml" ContentType="application/vnd.openxmlformats-officedocument.drawingml.chart+xml"/>
  <Override PartName="/ppt/drawings/drawing8.xml" ContentType="application/vnd.openxmlformats-officedocument.drawingml.chartshapes+xml"/>
  <Override PartName="/ppt/charts/chart21.xml" ContentType="application/vnd.openxmlformats-officedocument.drawingml.chart+xml"/>
  <Override PartName="/ppt/drawings/drawing9.xml" ContentType="application/vnd.openxmlformats-officedocument.drawingml.chartshapes+xml"/>
  <Override PartName="/ppt/charts/chart22.xml" ContentType="application/vnd.openxmlformats-officedocument.drawingml.chart+xml"/>
  <Override PartName="/ppt/drawings/drawing10.xml" ContentType="application/vnd.openxmlformats-officedocument.drawingml.chartshapes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drawings/drawing11.xml" ContentType="application/vnd.openxmlformats-officedocument.drawingml.chartshapes+xml"/>
  <Override PartName="/ppt/charts/chart25.xml" ContentType="application/vnd.openxmlformats-officedocument.drawingml.chart+xml"/>
  <Override PartName="/ppt/drawings/drawing12.xml" ContentType="application/vnd.openxmlformats-officedocument.drawingml.chartshapes+xml"/>
  <Override PartName="/ppt/charts/chart26.xml" ContentType="application/vnd.openxmlformats-officedocument.drawingml.chart+xml"/>
  <Override PartName="/ppt/drawings/drawing13.xml" ContentType="application/vnd.openxmlformats-officedocument.drawingml.chartshapes+xml"/>
  <Override PartName="/ppt/charts/chart27.xml" ContentType="application/vnd.openxmlformats-officedocument.drawingml.chart+xml"/>
  <Override PartName="/ppt/drawings/drawing14.xml" ContentType="application/vnd.openxmlformats-officedocument.drawingml.chartshapes+xml"/>
  <Override PartName="/ppt/charts/chart28.xml" ContentType="application/vnd.openxmlformats-officedocument.drawingml.chart+xml"/>
  <Override PartName="/ppt/drawings/drawing15.xml" ContentType="application/vnd.openxmlformats-officedocument.drawingml.chartshapes+xml"/>
  <Override PartName="/ppt/charts/chart29.xml" ContentType="application/vnd.openxmlformats-officedocument.drawingml.chart+xml"/>
  <Override PartName="/ppt/drawings/drawing16.xml" ContentType="application/vnd.openxmlformats-officedocument.drawingml.chartshapes+xml"/>
  <Override PartName="/ppt/charts/chart30.xml" ContentType="application/vnd.openxmlformats-officedocument.drawingml.chart+xml"/>
  <Override PartName="/ppt/drawings/drawing17.xml" ContentType="application/vnd.openxmlformats-officedocument.drawingml.chartshapes+xml"/>
  <Override PartName="/ppt/charts/chart31.xml" ContentType="application/vnd.openxmlformats-officedocument.drawingml.chart+xml"/>
  <Override PartName="/ppt/drawings/drawing18.xml" ContentType="application/vnd.openxmlformats-officedocument.drawingml.chartshapes+xml"/>
  <Override PartName="/ppt/charts/chart32.xml" ContentType="application/vnd.openxmlformats-officedocument.drawingml.chart+xml"/>
  <Override PartName="/ppt/drawings/drawing19.xml" ContentType="application/vnd.openxmlformats-officedocument.drawingml.chartshapes+xml"/>
  <Override PartName="/ppt/charts/chart33.xml" ContentType="application/vnd.openxmlformats-officedocument.drawingml.chart+xml"/>
  <Override PartName="/ppt/drawings/drawing20.xml" ContentType="application/vnd.openxmlformats-officedocument.drawingml.chartshapes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drawings/drawing21.xml" ContentType="application/vnd.openxmlformats-officedocument.drawingml.chartshapes+xml"/>
  <Override PartName="/ppt/charts/chart36.xml" ContentType="application/vnd.openxmlformats-officedocument.drawingml.chart+xml"/>
  <Override PartName="/ppt/drawings/drawing22.xml" ContentType="application/vnd.openxmlformats-officedocument.drawingml.chartshapes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drawings/drawing23.xml" ContentType="application/vnd.openxmlformats-officedocument.drawingml.chartshapes+xml"/>
  <Override PartName="/ppt/charts/chart39.xml" ContentType="application/vnd.openxmlformats-officedocument.drawingml.chart+xml"/>
  <Override PartName="/ppt/drawings/drawing24.xml" ContentType="application/vnd.openxmlformats-officedocument.drawingml.chartshapes+xml"/>
  <Override PartName="/ppt/charts/chart40.xml" ContentType="application/vnd.openxmlformats-officedocument.drawingml.chart+xml"/>
  <Override PartName="/ppt/drawings/drawing25.xml" ContentType="application/vnd.openxmlformats-officedocument.drawingml.chartshapes+xml"/>
  <Override PartName="/ppt/charts/chart41.xml" ContentType="application/vnd.openxmlformats-officedocument.drawingml.chart+xml"/>
  <Override PartName="/ppt/drawings/drawing26.xml" ContentType="application/vnd.openxmlformats-officedocument.drawingml.chartshapes+xml"/>
  <Override PartName="/ppt/charts/chart42.xml" ContentType="application/vnd.openxmlformats-officedocument.drawingml.chart+xml"/>
  <Override PartName="/ppt/drawings/drawing27.xml" ContentType="application/vnd.openxmlformats-officedocument.drawingml.chartshapes+xml"/>
  <Override PartName="/ppt/charts/chart43.xml" ContentType="application/vnd.openxmlformats-officedocument.drawingml.chart+xml"/>
  <Override PartName="/ppt/drawings/drawing28.xml" ContentType="application/vnd.openxmlformats-officedocument.drawingml.chartshapes+xml"/>
  <Override PartName="/ppt/charts/chart44.xml" ContentType="application/vnd.openxmlformats-officedocument.drawingml.chart+xml"/>
  <Override PartName="/ppt/drawings/drawing29.xml" ContentType="application/vnd.openxmlformats-officedocument.drawingml.chartshapes+xml"/>
  <Override PartName="/ppt/charts/chart45.xml" ContentType="application/vnd.openxmlformats-officedocument.drawingml.chart+xml"/>
  <Override PartName="/ppt/drawings/drawing30.xml" ContentType="application/vnd.openxmlformats-officedocument.drawingml.chartshapes+xml"/>
  <Override PartName="/ppt/charts/chart46.xml" ContentType="application/vnd.openxmlformats-officedocument.drawingml.chart+xml"/>
  <Override PartName="/ppt/drawings/drawing31.xml" ContentType="application/vnd.openxmlformats-officedocument.drawingml.chartshapes+xml"/>
  <Override PartName="/ppt/charts/chart47.xml" ContentType="application/vnd.openxmlformats-officedocument.drawingml.chart+xml"/>
  <Override PartName="/ppt/charts/chart48.xml" ContentType="application/vnd.openxmlformats-officedocument.drawingml.chart+xml"/>
  <Override PartName="/ppt/drawings/drawing32.xml" ContentType="application/vnd.openxmlformats-officedocument.drawingml.chartshapes+xml"/>
  <Override PartName="/ppt/charts/chart49.xml" ContentType="application/vnd.openxmlformats-officedocument.drawingml.chart+xml"/>
  <Override PartName="/ppt/drawings/drawing33.xml" ContentType="application/vnd.openxmlformats-officedocument.drawingml.chartshapes+xml"/>
  <Override PartName="/ppt/charts/chart50.xml" ContentType="application/vnd.openxmlformats-officedocument.drawingml.chart+xml"/>
  <Override PartName="/ppt/drawings/drawing34.xml" ContentType="application/vnd.openxmlformats-officedocument.drawingml.chartshapes+xml"/>
  <Override PartName="/ppt/charts/chart51.xml" ContentType="application/vnd.openxmlformats-officedocument.drawingml.chart+xml"/>
  <Override PartName="/ppt/drawings/drawing35.xml" ContentType="application/vnd.openxmlformats-officedocument.drawingml.chartshapes+xml"/>
  <Override PartName="/ppt/charts/chart52.xml" ContentType="application/vnd.openxmlformats-officedocument.drawingml.chart+xml"/>
  <Override PartName="/ppt/drawings/drawing36.xml" ContentType="application/vnd.openxmlformats-officedocument.drawingml.chartshapes+xml"/>
  <Override PartName="/ppt/charts/chart53.xml" ContentType="application/vnd.openxmlformats-officedocument.drawingml.chart+xml"/>
  <Override PartName="/ppt/drawings/drawing37.xml" ContentType="application/vnd.openxmlformats-officedocument.drawingml.chartshapes+xml"/>
  <Override PartName="/ppt/charts/chart54.xml" ContentType="application/vnd.openxmlformats-officedocument.drawingml.chart+xml"/>
  <Override PartName="/ppt/drawings/drawing38.xml" ContentType="application/vnd.openxmlformats-officedocument.drawingml.chartshapes+xml"/>
  <Override PartName="/ppt/charts/chart55.xml" ContentType="application/vnd.openxmlformats-officedocument.drawingml.chart+xml"/>
  <Override PartName="/ppt/drawings/drawing39.xml" ContentType="application/vnd.openxmlformats-officedocument.drawingml.chartshapes+xml"/>
  <Override PartName="/ppt/charts/chart56.xml" ContentType="application/vnd.openxmlformats-officedocument.drawingml.chart+xml"/>
  <Override PartName="/ppt/drawings/drawing40.xml" ContentType="application/vnd.openxmlformats-officedocument.drawingml.chartshapes+xml"/>
  <Override PartName="/ppt/charts/chart57.xml" ContentType="application/vnd.openxmlformats-officedocument.drawingml.chart+xml"/>
  <Override PartName="/ppt/drawings/drawing41.xml" ContentType="application/vnd.openxmlformats-officedocument.drawingml.chartshapes+xml"/>
  <Override PartName="/ppt/charts/chart58.xml" ContentType="application/vnd.openxmlformats-officedocument.drawingml.chart+xml"/>
  <Override PartName="/ppt/drawings/drawing42.xml" ContentType="application/vnd.openxmlformats-officedocument.drawingml.chartshapes+xml"/>
  <Override PartName="/ppt/charts/chart59.xml" ContentType="application/vnd.openxmlformats-officedocument.drawingml.chart+xml"/>
  <Override PartName="/ppt/charts/chart60.xml" ContentType="application/vnd.openxmlformats-officedocument.drawingml.chart+xml"/>
  <Override PartName="/ppt/charts/chart61.xml" ContentType="application/vnd.openxmlformats-officedocument.drawingml.chart+xml"/>
  <Override PartName="/ppt/charts/chart62.xml" ContentType="application/vnd.openxmlformats-officedocument.drawingml.chart+xml"/>
  <Override PartName="/ppt/charts/chart63.xml" ContentType="application/vnd.openxmlformats-officedocument.drawingml.chart+xml"/>
  <Override PartName="/ppt/charts/chart64.xml" ContentType="application/vnd.openxmlformats-officedocument.drawingml.chart+xml"/>
  <Override PartName="/ppt/charts/chart65.xml" ContentType="application/vnd.openxmlformats-officedocument.drawingml.chart+xml"/>
  <Override PartName="/ppt/charts/chart66.xml" ContentType="application/vnd.openxmlformats-officedocument.drawingml.chart+xml"/>
  <Override PartName="/ppt/drawings/drawing43.xml" ContentType="application/vnd.openxmlformats-officedocument.drawingml.chartshapes+xml"/>
  <Override PartName="/ppt/charts/chart67.xml" ContentType="application/vnd.openxmlformats-officedocument.drawingml.chart+xml"/>
  <Override PartName="/ppt/charts/chart68.xml" ContentType="application/vnd.openxmlformats-officedocument.drawingml.chart+xml"/>
  <Override PartName="/ppt/charts/chart69.xml" ContentType="application/vnd.openxmlformats-officedocument.drawingml.chart+xml"/>
  <Override PartName="/ppt/drawings/drawing44.xml" ContentType="application/vnd.openxmlformats-officedocument.drawingml.chartshapes+xml"/>
  <Override PartName="/ppt/charts/chart70.xml" ContentType="application/vnd.openxmlformats-officedocument.drawingml.chart+xml"/>
  <Override PartName="/ppt/charts/chart71.xml" ContentType="application/vnd.openxmlformats-officedocument.drawingml.chart+xml"/>
  <Override PartName="/ppt/charts/chart72.xml" ContentType="application/vnd.openxmlformats-officedocument.drawingml.chart+xml"/>
  <Override PartName="/ppt/charts/chart73.xml" ContentType="application/vnd.openxmlformats-officedocument.drawingml.chart+xml"/>
  <Override PartName="/ppt/charts/chart74.xml" ContentType="application/vnd.openxmlformats-officedocument.drawingml.chart+xml"/>
  <Override PartName="/ppt/charts/chart75.xml" ContentType="application/vnd.openxmlformats-officedocument.drawingml.chart+xml"/>
  <Override PartName="/ppt/drawings/drawing45.xml" ContentType="application/vnd.openxmlformats-officedocument.drawingml.chartshapes+xml"/>
  <Override PartName="/ppt/charts/chart76.xml" ContentType="application/vnd.openxmlformats-officedocument.drawingml.chart+xml"/>
  <Override PartName="/ppt/drawings/drawing46.xml" ContentType="application/vnd.openxmlformats-officedocument.drawingml.chartshapes+xml"/>
  <Override PartName="/ppt/charts/chart77.xml" ContentType="application/vnd.openxmlformats-officedocument.drawingml.chart+xml"/>
  <Override PartName="/ppt/drawings/drawing47.xml" ContentType="application/vnd.openxmlformats-officedocument.drawingml.chartshapes+xml"/>
  <Override PartName="/ppt/charts/chart78.xml" ContentType="application/vnd.openxmlformats-officedocument.drawingml.chart+xml"/>
  <Override PartName="/ppt/drawings/drawing48.xml" ContentType="application/vnd.openxmlformats-officedocument.drawingml.chartshapes+xml"/>
  <Override PartName="/ppt/charts/chart79.xml" ContentType="application/vnd.openxmlformats-officedocument.drawingml.chart+xml"/>
  <Override PartName="/ppt/drawings/drawing49.xml" ContentType="application/vnd.openxmlformats-officedocument.drawingml.chartshapes+xml"/>
  <Override PartName="/ppt/charts/chart80.xml" ContentType="application/vnd.openxmlformats-officedocument.drawingml.chart+xml"/>
  <Override PartName="/ppt/drawings/drawing50.xml" ContentType="application/vnd.openxmlformats-officedocument.drawingml.chartshapes+xml"/>
  <Override PartName="/ppt/charts/chart81.xml" ContentType="application/vnd.openxmlformats-officedocument.drawingml.chart+xml"/>
  <Override PartName="/ppt/drawings/drawing51.xml" ContentType="application/vnd.openxmlformats-officedocument.drawingml.chartshapes+xml"/>
  <Override PartName="/ppt/charts/chart82.xml" ContentType="application/vnd.openxmlformats-officedocument.drawingml.chart+xml"/>
  <Override PartName="/ppt/charts/chart83.xml" ContentType="application/vnd.openxmlformats-officedocument.drawingml.chart+xml"/>
  <Override PartName="/ppt/drawings/drawing52.xml" ContentType="application/vnd.openxmlformats-officedocument.drawingml.chartshapes+xml"/>
  <Override PartName="/ppt/charts/chart84.xml" ContentType="application/vnd.openxmlformats-officedocument.drawingml.chart+xml"/>
  <Override PartName="/ppt/charts/chart85.xml" ContentType="application/vnd.openxmlformats-officedocument.drawingml.chart+xml"/>
  <Override PartName="/ppt/drawings/drawing53.xml" ContentType="application/vnd.openxmlformats-officedocument.drawingml.chartshapes+xml"/>
  <Override PartName="/ppt/charts/chart86.xml" ContentType="application/vnd.openxmlformats-officedocument.drawingml.chart+xml"/>
  <Override PartName="/ppt/charts/chart87.xml" ContentType="application/vnd.openxmlformats-officedocument.drawingml.chart+xml"/>
  <Override PartName="/ppt/charts/chart88.xml" ContentType="application/vnd.openxmlformats-officedocument.drawingml.chart+xml"/>
  <Override PartName="/ppt/drawings/drawing54.xml" ContentType="application/vnd.openxmlformats-officedocument.drawingml.chartshapes+xml"/>
  <Override PartName="/ppt/charts/chart89.xml" ContentType="application/vnd.openxmlformats-officedocument.drawingml.chart+xml"/>
  <Override PartName="/ppt/charts/chart90.xml" ContentType="application/vnd.openxmlformats-officedocument.drawingml.chart+xml"/>
  <Override PartName="/ppt/drawings/drawing55.xml" ContentType="application/vnd.openxmlformats-officedocument.drawingml.chartshapes+xml"/>
  <Override PartName="/ppt/charts/chart91.xml" ContentType="application/vnd.openxmlformats-officedocument.drawingml.chart+xml"/>
  <Override PartName="/ppt/drawings/drawing56.xml" ContentType="application/vnd.openxmlformats-officedocument.drawingml.chartshapes+xml"/>
  <Override PartName="/ppt/charts/chart92.xml" ContentType="application/vnd.openxmlformats-officedocument.drawingml.chart+xml"/>
  <Override PartName="/ppt/theme/themeOverride7.xml" ContentType="application/vnd.openxmlformats-officedocument.themeOverride+xml"/>
  <Override PartName="/ppt/charts/chart93.xml" ContentType="application/vnd.openxmlformats-officedocument.drawingml.chart+xml"/>
  <Override PartName="/ppt/theme/themeOverride8.xml" ContentType="application/vnd.openxmlformats-officedocument.themeOverride+xml"/>
  <Override PartName="/ppt/charts/chart94.xml" ContentType="application/vnd.openxmlformats-officedocument.drawingml.chart+xml"/>
  <Override PartName="/ppt/theme/themeOverride9.xml" ContentType="application/vnd.openxmlformats-officedocument.themeOverride+xml"/>
  <Override PartName="/ppt/charts/chart95.xml" ContentType="application/vnd.openxmlformats-officedocument.drawingml.chart+xml"/>
  <Override PartName="/ppt/drawings/drawing57.xml" ContentType="application/vnd.openxmlformats-officedocument.drawingml.chartshapes+xml"/>
  <Override PartName="/ppt/charts/chart96.xml" ContentType="application/vnd.openxmlformats-officedocument.drawingml.chart+xml"/>
  <Override PartName="/ppt/charts/chart97.xml" ContentType="application/vnd.openxmlformats-officedocument.drawingml.chart+xml"/>
  <Override PartName="/ppt/charts/chart98.xml" ContentType="application/vnd.openxmlformats-officedocument.drawingml.chart+xml"/>
  <Override PartName="/ppt/drawings/drawing58.xml" ContentType="application/vnd.openxmlformats-officedocument.drawingml.chartshapes+xml"/>
  <Override PartName="/ppt/charts/chart99.xml" ContentType="application/vnd.openxmlformats-officedocument.drawingml.chart+xml"/>
  <Override PartName="/ppt/drawings/drawing59.xml" ContentType="application/vnd.openxmlformats-officedocument.drawingml.chartshapes+xml"/>
  <Override PartName="/ppt/charts/chart100.xml" ContentType="application/vnd.openxmlformats-officedocument.drawingml.chart+xml"/>
  <Override PartName="/ppt/drawings/drawing60.xml" ContentType="application/vnd.openxmlformats-officedocument.drawingml.chartshapes+xml"/>
  <Override PartName="/ppt/charts/chart101.xml" ContentType="application/vnd.openxmlformats-officedocument.drawingml.chart+xml"/>
  <Override PartName="/ppt/charts/chart102.xml" ContentType="application/vnd.openxmlformats-officedocument.drawingml.chart+xml"/>
  <Override PartName="/ppt/charts/chart103.xml" ContentType="application/vnd.openxmlformats-officedocument.drawingml.chart+xml"/>
  <Override PartName="/ppt/charts/chart104.xml" ContentType="application/vnd.openxmlformats-officedocument.drawingml.chart+xml"/>
  <Override PartName="/ppt/charts/chart105.xml" ContentType="application/vnd.openxmlformats-officedocument.drawingml.chart+xml"/>
  <Override PartName="/ppt/charts/chart106.xml" ContentType="application/vnd.openxmlformats-officedocument.drawingml.chart+xml"/>
  <Override PartName="/ppt/drawings/drawing61.xml" ContentType="application/vnd.openxmlformats-officedocument.drawingml.chartshapes+xml"/>
  <Override PartName="/ppt/charts/chart107.xml" ContentType="application/vnd.openxmlformats-officedocument.drawingml.chart+xml"/>
  <Override PartName="/ppt/drawings/drawing62.xml" ContentType="application/vnd.openxmlformats-officedocument.drawingml.chartshapes+xml"/>
  <Override PartName="/ppt/charts/chart108.xml" ContentType="application/vnd.openxmlformats-officedocument.drawingml.chart+xml"/>
  <Override PartName="/ppt/drawings/drawing63.xml" ContentType="application/vnd.openxmlformats-officedocument.drawingml.chartshapes+xml"/>
  <Override PartName="/ppt/charts/chart109.xml" ContentType="application/vnd.openxmlformats-officedocument.drawingml.chart+xml"/>
  <Override PartName="/ppt/drawings/drawing64.xml" ContentType="application/vnd.openxmlformats-officedocument.drawingml.chartshapes+xml"/>
  <Override PartName="/ppt/charts/chart110.xml" ContentType="application/vnd.openxmlformats-officedocument.drawingml.chart+xml"/>
  <Override PartName="/ppt/theme/themeOverride10.xml" ContentType="application/vnd.openxmlformats-officedocument.themeOverride+xml"/>
  <Override PartName="/ppt/charts/chart111.xml" ContentType="application/vnd.openxmlformats-officedocument.drawingml.chart+xml"/>
  <Override PartName="/ppt/drawings/drawing65.xml" ContentType="application/vnd.openxmlformats-officedocument.drawingml.chartshapes+xml"/>
  <Override PartName="/ppt/charts/chart112.xml" ContentType="application/vnd.openxmlformats-officedocument.drawingml.chart+xml"/>
  <Override PartName="/ppt/charts/chart113.xml" ContentType="application/vnd.openxmlformats-officedocument.drawingml.chart+xml"/>
  <Override PartName="/ppt/drawings/drawing66.xml" ContentType="application/vnd.openxmlformats-officedocument.drawingml.chartshapes+xml"/>
  <Override PartName="/ppt/charts/chart114.xml" ContentType="application/vnd.openxmlformats-officedocument.drawingml.chart+xml"/>
  <Override PartName="/ppt/charts/chart115.xml" ContentType="application/vnd.openxmlformats-officedocument.drawingml.chart+xml"/>
  <Override PartName="/ppt/drawings/drawing67.xml" ContentType="application/vnd.openxmlformats-officedocument.drawingml.chartshapes+xml"/>
  <Override PartName="/ppt/charts/chart116.xml" ContentType="application/vnd.openxmlformats-officedocument.drawingml.chart+xml"/>
  <Override PartName="/ppt/charts/chart117.xml" ContentType="application/vnd.openxmlformats-officedocument.drawingml.chart+xml"/>
  <Override PartName="/ppt/drawings/drawing68.xml" ContentType="application/vnd.openxmlformats-officedocument.drawingml.chartshapes+xml"/>
  <Override PartName="/ppt/charts/chart118.xml" ContentType="application/vnd.openxmlformats-officedocument.drawingml.chart+xml"/>
  <Override PartName="/ppt/drawings/drawing69.xml" ContentType="application/vnd.openxmlformats-officedocument.drawingml.chartshapes+xml"/>
  <Override PartName="/ppt/charts/chart119.xml" ContentType="application/vnd.openxmlformats-officedocument.drawingml.chart+xml"/>
  <Override PartName="/ppt/drawings/drawing70.xml" ContentType="application/vnd.openxmlformats-officedocument.drawingml.chartshapes+xml"/>
  <Override PartName="/ppt/charts/chart120.xml" ContentType="application/vnd.openxmlformats-officedocument.drawingml.chart+xml"/>
  <Override PartName="/ppt/charts/chart121.xml" ContentType="application/vnd.openxmlformats-officedocument.drawingml.chart+xml"/>
  <Override PartName="/ppt/charts/chart122.xml" ContentType="application/vnd.openxmlformats-officedocument.drawingml.chart+xml"/>
  <Override PartName="/ppt/charts/chart123.xml" ContentType="application/vnd.openxmlformats-officedocument.drawingml.chart+xml"/>
  <Override PartName="/ppt/charts/chart124.xml" ContentType="application/vnd.openxmlformats-officedocument.drawingml.chart+xml"/>
  <Override PartName="/ppt/theme/themeOverride11.xml" ContentType="application/vnd.openxmlformats-officedocument.themeOverride+xml"/>
  <Override PartName="/ppt/charts/chart125.xml" ContentType="application/vnd.openxmlformats-officedocument.drawingml.chart+xml"/>
  <Override PartName="/ppt/theme/themeOverride12.xml" ContentType="application/vnd.openxmlformats-officedocument.themeOverride+xml"/>
  <Override PartName="/ppt/charts/chart126.xml" ContentType="application/vnd.openxmlformats-officedocument.drawingml.chart+xml"/>
  <Override PartName="/ppt/theme/themeOverride13.xml" ContentType="application/vnd.openxmlformats-officedocument.themeOverride+xml"/>
  <Override PartName="/ppt/drawings/drawing71.xml" ContentType="application/vnd.openxmlformats-officedocument.drawingml.chartshapes+xml"/>
  <Override PartName="/ppt/charts/chart127.xml" ContentType="application/vnd.openxmlformats-officedocument.drawingml.chart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63" r:id="rId3"/>
    <p:sldId id="352" r:id="rId4"/>
    <p:sldId id="353" r:id="rId5"/>
    <p:sldId id="354" r:id="rId6"/>
    <p:sldId id="355" r:id="rId7"/>
    <p:sldId id="356" r:id="rId8"/>
    <p:sldId id="357" r:id="rId9"/>
    <p:sldId id="365" r:id="rId10"/>
    <p:sldId id="364" r:id="rId11"/>
    <p:sldId id="358" r:id="rId12"/>
    <p:sldId id="359" r:id="rId13"/>
    <p:sldId id="360" r:id="rId14"/>
    <p:sldId id="361" r:id="rId15"/>
    <p:sldId id="362" r:id="rId16"/>
    <p:sldId id="366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367" r:id="rId25"/>
    <p:sldId id="296" r:id="rId26"/>
    <p:sldId id="297" r:id="rId27"/>
    <p:sldId id="298" r:id="rId28"/>
    <p:sldId id="368" r:id="rId29"/>
    <p:sldId id="299" r:id="rId30"/>
    <p:sldId id="300" r:id="rId31"/>
    <p:sldId id="301" r:id="rId32"/>
    <p:sldId id="302" r:id="rId33"/>
    <p:sldId id="369" r:id="rId34"/>
    <p:sldId id="304" r:id="rId35"/>
    <p:sldId id="305" r:id="rId36"/>
    <p:sldId id="306" r:id="rId37"/>
    <p:sldId id="307" r:id="rId38"/>
    <p:sldId id="308" r:id="rId39"/>
    <p:sldId id="309" r:id="rId40"/>
    <p:sldId id="310" r:id="rId41"/>
    <p:sldId id="311" r:id="rId42"/>
    <p:sldId id="313" r:id="rId43"/>
    <p:sldId id="314" r:id="rId44"/>
    <p:sldId id="315" r:id="rId45"/>
    <p:sldId id="316" r:id="rId46"/>
    <p:sldId id="317" r:id="rId47"/>
    <p:sldId id="318" r:id="rId48"/>
    <p:sldId id="319" r:id="rId49"/>
    <p:sldId id="370" r:id="rId50"/>
    <p:sldId id="333" r:id="rId51"/>
    <p:sldId id="334" r:id="rId52"/>
    <p:sldId id="335" r:id="rId53"/>
    <p:sldId id="336" r:id="rId54"/>
    <p:sldId id="337" r:id="rId55"/>
    <p:sldId id="338" r:id="rId56"/>
    <p:sldId id="339" r:id="rId57"/>
    <p:sldId id="340" r:id="rId58"/>
    <p:sldId id="341" r:id="rId59"/>
    <p:sldId id="342" r:id="rId60"/>
    <p:sldId id="343" r:id="rId61"/>
    <p:sldId id="344" r:id="rId62"/>
    <p:sldId id="345" r:id="rId63"/>
    <p:sldId id="346" r:id="rId64"/>
    <p:sldId id="347" r:id="rId65"/>
    <p:sldId id="348" r:id="rId66"/>
    <p:sldId id="349" r:id="rId67"/>
    <p:sldId id="350" r:id="rId6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FF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961" autoAdjust="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8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printerSettings" Target="printerSettings/printerSettings1.bin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presProps" Target="presProps.xml"/><Relationship Id="rId71" Type="http://schemas.openxmlformats.org/officeDocument/2006/relationships/viewProps" Target="viewProps.xml"/><Relationship Id="rId72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Bal%20Paiem%2013%20a&#768;%2015.xlsx" TargetMode="External"/><Relationship Id="rId2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8%20NC%20Bal%20Paiem%20%20et%20EBE%20sur%20VAB.xlsx" TargetMode="External"/></Relationships>
</file>

<file path=ppt/charts/_rels/chart10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janvier%2017budget-nouvellecaledonie.xls" TargetMode="External"/><Relationship Id="rId2" Type="http://schemas.openxmlformats.org/officeDocument/2006/relationships/chartUserShapes" Target="../drawings/drawing60.xml"/></Relationships>
</file>

<file path=ppt/charts/_rels/chart10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janvier%2017budget-nouvellecaledonie.xls" TargetMode="External"/></Relationships>
</file>

<file path=ppt/charts/_rels/chart10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janvier%2017budget-nouvellecaledonie.xls" TargetMode="External"/></Relationships>
</file>

<file path=ppt/charts/_rels/chart10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janvier%2017budget-nouvellecaledonie.xls" TargetMode="External"/></Relationships>
</file>

<file path=ppt/charts/_rels/chart10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janvier%2017budget-nouvellecaledonie.xls" TargetMode="External"/></Relationships>
</file>

<file path=ppt/charts/_rels/chart10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janvier%2017budget-nouvellecaledonie.xls" TargetMode="External"/></Relationships>
</file>

<file path=ppt/charts/_rels/chart10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8%20CSP%20NC.xlsx" TargetMode="External"/><Relationship Id="rId2" Type="http://schemas.openxmlformats.org/officeDocument/2006/relationships/chartUserShapes" Target="../drawings/drawing61.xml"/></Relationships>
</file>

<file path=ppt/charts/_rels/chart10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8%20CSP%20NC.xlsx" TargetMode="External"/><Relationship Id="rId2" Type="http://schemas.openxmlformats.org/officeDocument/2006/relationships/chartUserShapes" Target="../drawings/drawing62.xml"/></Relationships>
</file>

<file path=ppt/charts/_rels/chart10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emploi%20nickel%20et%20gal.xls" TargetMode="External"/><Relationship Id="rId2" Type="http://schemas.openxmlformats.org/officeDocument/2006/relationships/chartUserShapes" Target="../drawings/drawing63.xml"/></Relationships>
</file>

<file path=ppt/charts/_rels/chart10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emploi%20nickel%20et%20gal.xls" TargetMode="External"/><Relationship Id="rId2" Type="http://schemas.openxmlformats.org/officeDocument/2006/relationships/chartUserShapes" Target="../drawings/drawing64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8%20NC%20Bal%20Paiem%20%20et%20EBE%20sur%20VAB.xlsx" TargetMode="External"/></Relationships>
</file>

<file path=ppt/charts/_rels/chart11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0.xml"/><Relationship Id="rId2" Type="http://schemas.openxmlformats.org/officeDocument/2006/relationships/oleObject" Target="Macintosh%20HD:Users:castex:Desktop:18%20CSP%20NC.xlsx" TargetMode="External"/></Relationships>
</file>

<file path=ppt/charts/_rels/chart11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octobre%20%20emploi%20nickel%20et%20gal.xls" TargetMode="External"/><Relationship Id="rId2" Type="http://schemas.openxmlformats.org/officeDocument/2006/relationships/chartUserShapes" Target="../drawings/drawing65.xml"/></Relationships>
</file>

<file path=ppt/charts/_rels/chart11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octobre%20%20emploi%20nickel%20et%20gal.xls" TargetMode="External"/></Relationships>
</file>

<file path=ppt/charts/_rels/chart11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Library:Application%20Support:Microsoft:Office:Mod&#232;les%20utilisateur:Mes%20mod&#232;les:18%20der%20emploi%20nickel%20et%20gal.xltx" TargetMode="External"/><Relationship Id="rId2" Type="http://schemas.openxmlformats.org/officeDocument/2006/relationships/chartUserShapes" Target="../drawings/drawing66.xml"/></Relationships>
</file>

<file path=ppt/charts/_rels/chart11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Library:Application%20Support:Microsoft:Office:Mod&#232;les%20utilisateur:Mes%20mod&#232;les:18%20der%20emploi%20nickel%20et%20gal.xltx" TargetMode="External"/></Relationships>
</file>

<file path=ppt/charts/_rels/chart11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octobre%20%20emploi%20nickel%20et%20gal.xls" TargetMode="External"/><Relationship Id="rId2" Type="http://schemas.openxmlformats.org/officeDocument/2006/relationships/chartUserShapes" Target="../drawings/drawing67.xml"/></Relationships>
</file>

<file path=ppt/charts/_rels/chart11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Library:Application%20Support:Microsoft:Office:Mod&#232;les%20utilisateur:Mes%20mod&#232;les:18%20der%20emploi%20nickel%20et%20gal.xltx" TargetMode="External"/></Relationships>
</file>

<file path=ppt/charts/_rels/chart11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Library:Application%20Support:Microsoft:Office:Mod&#232;les%20utilisateur:Mes%20mod&#232;les:18%20der%20emploi%20nickel%20et%20gal.xltx" TargetMode="External"/><Relationship Id="rId2" Type="http://schemas.openxmlformats.org/officeDocument/2006/relationships/chartUserShapes" Target="../drawings/drawing68.xml"/></Relationships>
</file>

<file path=ppt/charts/_rels/chart11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octobre%20%20emploi%20nickel%20et%20gal.xls" TargetMode="External"/><Relationship Id="rId2" Type="http://schemas.openxmlformats.org/officeDocument/2006/relationships/chartUserShapes" Target="../drawings/drawing69.xml"/></Relationships>
</file>

<file path=ppt/charts/_rels/chart11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octobre%20%20emploi%20nickel%20et%20gal.xls" TargetMode="External"/><Relationship Id="rId2" Type="http://schemas.openxmlformats.org/officeDocument/2006/relationships/chartUserShapes" Target="../drawings/drawing70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8%20NC%20Bal%20Paiem%20%20et%20EBE%20sur%20VAB.xlsx" TargetMode="External"/></Relationships>
</file>

<file path=ppt/charts/_rels/chart12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octobre%20%20emploi%20nickel%20et%20gal.xls" TargetMode="External"/></Relationships>
</file>

<file path=ppt/charts/_rels/chart12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octobre%20%20emploi%20nickel%20et%20gal.xls" TargetMode="External"/></Relationships>
</file>

<file path=ppt/charts/_rels/chart12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8%20CSP%20NC.xlsx" TargetMode="External"/></Relationships>
</file>

<file path=ppt/charts/_rels/chart12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8%20CSP%20NC.xlsx" TargetMode="External"/></Relationships>
</file>

<file path=ppt/charts/_rels/chart12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1.xml"/><Relationship Id="rId2" Type="http://schemas.openxmlformats.org/officeDocument/2006/relationships/oleObject" Target="Macintosh%20HD:Users:castex:Desktop:17%20octobre%20%20emploi%20nickel%20et%20gal.xls" TargetMode="External"/></Relationships>
</file>

<file path=ppt/charts/_rels/chart12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2.xml"/><Relationship Id="rId2" Type="http://schemas.openxmlformats.org/officeDocument/2006/relationships/oleObject" Target="Macintosh%20HD:Users:castex:Desktop:17%20octobre%20%20emploi%20nickel%20et%20gal.xls" TargetMode="External"/></Relationships>
</file>

<file path=ppt/charts/_rels/chart12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3.xml"/><Relationship Id="rId2" Type="http://schemas.openxmlformats.org/officeDocument/2006/relationships/oleObject" Target="Macintosh%20HD:Users:castex:Desktop:17%20octobre%20%20emploi%20nickel%20et%20gal.xls" TargetMode="External"/><Relationship Id="rId3" Type="http://schemas.openxmlformats.org/officeDocument/2006/relationships/chartUserShapes" Target="../drawings/drawing71.xml"/></Relationships>
</file>

<file path=ppt/charts/_rels/chart12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4.xml"/><Relationship Id="rId2" Type="http://schemas.openxmlformats.org/officeDocument/2006/relationships/oleObject" Target="Macintosh%20HD:Users:castex:Desktop:17%20octobre%20%20emploi%20nickel%20et%20gal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8%20taux%20de%20marge%20NC%20etc%2009%20a&#768;%2012.xls" TargetMode="External"/><Relationship Id="rId2" Type="http://schemas.openxmlformats.org/officeDocument/2006/relationships/chartUserShapes" Target="../drawings/drawing4.xm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oleObject" Target="Macintosh%20HD:Users:castex:Desktop:18%20taux%20de%20marge%20NC%20etc%2009%20a&#768;%2012.xls" TargetMode="External"/><Relationship Id="rId3" Type="http://schemas.openxmlformats.org/officeDocument/2006/relationships/chartUserShapes" Target="../drawings/drawing5.xm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oleObject" Target="Macintosh%20HD:Users:castex:Desktop:18%20taux%20de%20marge%20NC%20etc%2009%20a&#768;%2012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oleObject" Target="Macintosh%20HD:Users:castex:Desktop:18%20taux%20de%20marge%20NC%20etc%2009%20a&#768;%2012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8%20NC%20Bal%20Paiem%20%20et%20EBE%20sur%20VAB.xlsx" TargetMode="External"/><Relationship Id="rId2" Type="http://schemas.openxmlformats.org/officeDocument/2006/relationships/chartUserShapes" Target="../drawings/drawing6.xm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8%20NC%20Bal%20Paiem%20%20et%20EBE%20sur%20VAB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8%20NC%20Bal%20Paiem%20%20et%20EBE%20sur%20VAB.xlsx" TargetMode="External"/><Relationship Id="rId2" Type="http://schemas.openxmlformats.org/officeDocument/2006/relationships/chartUserShapes" Target="../drawings/drawing7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Bal%20Paiem%2013%20a&#768;%2015.xlsx" TargetMode="External"/><Relationship Id="rId2" Type="http://schemas.openxmlformats.org/officeDocument/2006/relationships/chartUserShapes" Target="../drawings/drawing8.xm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Bal%20Paiem%2013%20a&#768;%2015.xlsx" TargetMode="External"/><Relationship Id="rId2" Type="http://schemas.openxmlformats.org/officeDocument/2006/relationships/chartUserShapes" Target="../drawings/drawing9.xm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Bal%20Paiem%2013%20a&#768;%2015.xlsx" TargetMode="External"/><Relationship Id="rId2" Type="http://schemas.openxmlformats.org/officeDocument/2006/relationships/chartUserShapes" Target="../drawings/drawing10.xm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Bal%20Paiem%2013%20a&#768;%2015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8%20NC%20Bal%20Paiem%20%20et%20EBE%20sur%20VAB.xlsx" TargetMode="External"/><Relationship Id="rId2" Type="http://schemas.openxmlformats.org/officeDocument/2006/relationships/chartUserShapes" Target="../drawings/drawing11.xm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Bal%20Paiem%2013%20a&#768;%2015.xlsx" TargetMode="External"/><Relationship Id="rId2" Type="http://schemas.openxmlformats.org/officeDocument/2006/relationships/chartUserShapes" Target="../drawings/drawing12.xm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Bal%20Paiem%2013%20a&#768;%2015.xlsx" TargetMode="External"/><Relationship Id="rId2" Type="http://schemas.openxmlformats.org/officeDocument/2006/relationships/chartUserShapes" Target="../drawings/drawing13.xm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oct%2017Travail%20PC%20recettes%20et%20d&#233;penses%20des%20APU%20dt%20SS.xls" TargetMode="External"/><Relationship Id="rId2" Type="http://schemas.openxmlformats.org/officeDocument/2006/relationships/chartUserShapes" Target="../drawings/drawing14.xm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oct%2017Travail%20PC%20recettes%20et%20d&#233;penses%20des%20APU%20dt%20SS.xls" TargetMode="External"/><Relationship Id="rId2" Type="http://schemas.openxmlformats.org/officeDocument/2006/relationships/chartUserShapes" Target="../drawings/drawing15.xm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CAFAT%20Der%20oct%2017:17%20NC%20depenses-sante%20bis.xls" TargetMode="External"/><Relationship Id="rId2" Type="http://schemas.openxmlformats.org/officeDocument/2006/relationships/chartUserShapes" Target="../drawings/drawing16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Relationship Id="rId2" Type="http://schemas.openxmlformats.org/officeDocument/2006/relationships/chartUserShapes" Target="../drawings/drawing2.xm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CAFAT%20Der%20oct%2017:17%20NC%20depenses-sante%20bis.xls" TargetMode="External"/><Relationship Id="rId2" Type="http://schemas.openxmlformats.org/officeDocument/2006/relationships/chartUserShapes" Target="../drawings/drawing17.xm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Relationship Id="rId2" Type="http://schemas.openxmlformats.org/officeDocument/2006/relationships/chartUserShapes" Target="../drawings/drawing18.xm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Relationship Id="rId2" Type="http://schemas.openxmlformats.org/officeDocument/2006/relationships/chartUserShapes" Target="../drawings/drawing19.xm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Relationship Id="rId2" Type="http://schemas.openxmlformats.org/officeDocument/2006/relationships/chartUserShapes" Target="../drawings/drawing20.xm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Relationship Id="rId2" Type="http://schemas.openxmlformats.org/officeDocument/2006/relationships/chartUserShapes" Target="../drawings/drawing21.xml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Relationship Id="rId2" Type="http://schemas.openxmlformats.org/officeDocument/2006/relationships/chartUserShapes" Target="../drawings/drawing22.xml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Relationship Id="rId2" Type="http://schemas.openxmlformats.org/officeDocument/2006/relationships/chartUserShapes" Target="../drawings/drawing23.xml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Relationship Id="rId2" Type="http://schemas.openxmlformats.org/officeDocument/2006/relationships/chartUserShapes" Target="../drawings/drawing24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Harmattan%202017:Economie%20NC%20et%20Etat%20:Aout%2017%20NC%20isee%20resultats%20eco_entr_09%2012.xls" TargetMode="External"/><Relationship Id="rId2" Type="http://schemas.openxmlformats.org/officeDocument/2006/relationships/chartUserShapes" Target="../drawings/drawing3.xml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Relationship Id="rId2" Type="http://schemas.openxmlformats.org/officeDocument/2006/relationships/chartUserShapes" Target="../drawings/drawing25.xml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Relationship Id="rId2" Type="http://schemas.openxmlformats.org/officeDocument/2006/relationships/chartUserShapes" Target="../drawings/drawing26.xml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Relationship Id="rId2" Type="http://schemas.openxmlformats.org/officeDocument/2006/relationships/chartUserShapes" Target="../drawings/drawing27.xml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Relationship Id="rId2" Type="http://schemas.openxmlformats.org/officeDocument/2006/relationships/chartUserShapes" Target="../drawings/drawing28.xml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Relationship Id="rId2" Type="http://schemas.openxmlformats.org/officeDocument/2006/relationships/chartUserShapes" Target="../drawings/drawing29.xml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Relationship Id="rId2" Type="http://schemas.openxmlformats.org/officeDocument/2006/relationships/chartUserShapes" Target="../drawings/drawing30.xml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Relationship Id="rId2" Type="http://schemas.openxmlformats.org/officeDocument/2006/relationships/chartUserShapes" Target="../drawings/drawing31.xml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Classeur3.xlsx" TargetMode="External"/><Relationship Id="rId2" Type="http://schemas.openxmlformats.org/officeDocument/2006/relationships/chartUserShapes" Target="../drawings/drawing32.xml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Classeur3.xlsx" TargetMode="External"/><Relationship Id="rId2" Type="http://schemas.openxmlformats.org/officeDocument/2006/relationships/chartUserShapes" Target="../drawings/drawing33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Harmattan%202017:Economie%20NC%20et%20Etat%20:Aout%2017%20NC%20isee%20resultats%20eco_entr_09%2012.xls" TargetMode="External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Classeur3.xlsx" TargetMode="External"/><Relationship Id="rId2" Type="http://schemas.openxmlformats.org/officeDocument/2006/relationships/chartUserShapes" Target="../drawings/drawing34.xml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Classeur3.xlsx" TargetMode="External"/><Relationship Id="rId2" Type="http://schemas.openxmlformats.org/officeDocument/2006/relationships/chartUserShapes" Target="../drawings/drawing35.xml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Classeur3.xlsx" TargetMode="External"/><Relationship Id="rId2" Type="http://schemas.openxmlformats.org/officeDocument/2006/relationships/chartUserShapes" Target="../drawings/drawing36.xml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CAFAT%20Der%20oct%2017:17%20NC%20depenses-sante%20bis.xls" TargetMode="External"/><Relationship Id="rId2" Type="http://schemas.openxmlformats.org/officeDocument/2006/relationships/chartUserShapes" Target="../drawings/drawing37.xml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CAFAT%20Der%20oct%2017:17%20NC%20depenses-sante%20bis.xls" TargetMode="External"/><Relationship Id="rId2" Type="http://schemas.openxmlformats.org/officeDocument/2006/relationships/chartUserShapes" Target="../drawings/drawing38.xml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CS%20et%20PS%20CAFAT%20ou%20tot%202000%202015.xls" TargetMode="External"/><Relationship Id="rId2" Type="http://schemas.openxmlformats.org/officeDocument/2006/relationships/chartUserShapes" Target="../drawings/drawing39.xml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CS%20et%20PS%20CAFAT%20ou%20tot%202000%202015.xls" TargetMode="External"/><Relationship Id="rId2" Type="http://schemas.openxmlformats.org/officeDocument/2006/relationships/chartUserShapes" Target="../drawings/drawing40.xml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Trav%20pensions-retraites%20NC%20.xls" TargetMode="External"/><Relationship Id="rId2" Type="http://schemas.openxmlformats.org/officeDocument/2006/relationships/chartUserShapes" Target="../drawings/drawing41.xml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Trav%20pensions-retraites%20NC%20.xls" TargetMode="External"/><Relationship Id="rId2" Type="http://schemas.openxmlformats.org/officeDocument/2006/relationships/chartUserShapes" Target="../drawings/drawing42.xml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Taux%20de%20cotisation%20CAFAT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castex:Desktop:18%20NC%20Bal%20Paiem%20%20et%20EBE%20sur%20VAB.xlsx" TargetMode="External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Taux%20de%20cotisation%20CAFAT.xlsx" TargetMode="External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Taux%20de%20cotisation%20CAFAT.xlsx" TargetMode="External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Graphiques%20sante&#769;.xls" TargetMode="External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Graphiques%20sante&#769;.xls" TargetMode="External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Graphiques%20sante&#769;.xls" TargetMode="External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Graphiques%20sante&#769;.xls" TargetMode="External"/></Relationships>
</file>

<file path=ppt/charts/_rels/chart6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Relationship Id="rId2" Type="http://schemas.openxmlformats.org/officeDocument/2006/relationships/chartUserShapes" Target="../drawings/drawing43.xml"/></Relationships>
</file>

<file path=ppt/charts/_rels/chart6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/Relationships>
</file>

<file path=ppt/charts/_rels/chart6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/Relationships>
</file>

<file path=ppt/charts/_rels/chart6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CS%20et%20PS%20CAFAT%20ou%20tot%202000%202015.xls" TargetMode="External"/><Relationship Id="rId2" Type="http://schemas.openxmlformats.org/officeDocument/2006/relationships/chartUserShapes" Target="../drawings/drawing44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Macintosh%20HD:Users:castex:Desktop:18%20NC%20Bal%20Paiem%20%20et%20EBE%20sur%20VAB.xlsx" TargetMode="External"/></Relationships>
</file>

<file path=ppt/charts/_rels/chart7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CS%20et%20PS%20CAFAT%20ou%20tot%202000%202015.xls" TargetMode="External"/></Relationships>
</file>

<file path=ppt/charts/_rels/chart7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CS%20et%20PS%20CAFAT%20ou%20tot%202000%202015.xls" TargetMode="External"/></Relationships>
</file>

<file path=ppt/charts/_rels/chart7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CS%20et%20PS%20CAFAT%20ou%20tot%202000%202015.xls" TargetMode="External"/></Relationships>
</file>

<file path=ppt/charts/_rels/chart7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CS%20et%20PS%20CAFAT%20ou%20tot%202000%202015.xls" TargetMode="External"/></Relationships>
</file>

<file path=ppt/charts/_rels/chart7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Bal%20Paiem%2013%20a&#768;%2015%20V2.xlsx" TargetMode="External"/></Relationships>
</file>

<file path=ppt/charts/_rels/chart7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Bal%20Paiem%2013%20a&#768;%2015%20V2.xlsx" TargetMode="External"/><Relationship Id="rId2" Type="http://schemas.openxmlformats.org/officeDocument/2006/relationships/chartUserShapes" Target="../drawings/drawing45.xml"/></Relationships>
</file>

<file path=ppt/charts/_rels/chart7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Bal%20Paiem%2013%20a&#768;%2015%20V2.xlsx" TargetMode="External"/><Relationship Id="rId2" Type="http://schemas.openxmlformats.org/officeDocument/2006/relationships/chartUserShapes" Target="../drawings/drawing46.xml"/></Relationships>
</file>

<file path=ppt/charts/_rels/chart7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Bal%20Paiem%2013%20a&#768;%2015%20V2.xlsx" TargetMode="External"/><Relationship Id="rId2" Type="http://schemas.openxmlformats.org/officeDocument/2006/relationships/chartUserShapes" Target="../drawings/drawing47.xml"/></Relationships>
</file>

<file path=ppt/charts/_rels/chart7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ickel,%20production,%20VAB%20et%20effets%20prix%20volume.xlsb" TargetMode="External"/><Relationship Id="rId2" Type="http://schemas.openxmlformats.org/officeDocument/2006/relationships/chartUserShapes" Target="../drawings/drawing48.xml"/></Relationships>
</file>

<file path=ppt/charts/_rels/chart7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ickel,%20production,%20VAB%20et%20effets%20prix%20volume.xlsb" TargetMode="External"/><Relationship Id="rId2" Type="http://schemas.openxmlformats.org/officeDocument/2006/relationships/chartUserShapes" Target="../drawings/drawing49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Macintosh%20HD:Users:castex:Desktop:18%20NC%20Bal%20Paiem%20%20et%20EBE%20sur%20VAB.xlsx" TargetMode="External"/></Relationships>
</file>

<file path=ppt/charts/_rels/chart8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Bal%20Paiem%2013%20a&#768;%2015%20V2.xlsx" TargetMode="External"/><Relationship Id="rId2" Type="http://schemas.openxmlformats.org/officeDocument/2006/relationships/chartUserShapes" Target="../drawings/drawing50.xml"/></Relationships>
</file>

<file path=ppt/charts/_rels/chart8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Bal%20Paiem%2013%20a&#768;%2015%20V2.xlsx" TargetMode="External"/><Relationship Id="rId2" Type="http://schemas.openxmlformats.org/officeDocument/2006/relationships/chartUserShapes" Target="../drawings/drawing51.xml"/></Relationships>
</file>

<file path=ppt/charts/_rels/chart8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Bal%20Paiem%2013%20a&#768;%2015%20V2.xlsx" TargetMode="External"/></Relationships>
</file>

<file path=ppt/charts/_rels/chart8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7%20NC%20Bal%20Paiem%2013%20a&#768;%2015%20V2.xlsx" TargetMode="External"/><Relationship Id="rId2" Type="http://schemas.openxmlformats.org/officeDocument/2006/relationships/chartUserShapes" Target="../drawings/drawing52.xml"/></Relationships>
</file>

<file path=ppt/charts/_rels/chart8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Economie%20NC%20et%20Etat%20:17%20NC%20recettes-apu%20et%20Transferts%20Metro.xls" TargetMode="External"/></Relationships>
</file>

<file path=ppt/charts/_rels/chart8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Economie%20NC%20et%20Etat%20:17%20NC%20recettes-apu%20et%20Transferts%20Metro.xls" TargetMode="External"/><Relationship Id="rId2" Type="http://schemas.openxmlformats.org/officeDocument/2006/relationships/chartUserShapes" Target="../drawings/drawing53.xml"/></Relationships>
</file>

<file path=ppt/charts/_rels/chart8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Economie%20NC%20et%20Etat%20:17%20NC%20recettes-apu%20et%20Transferts%20Metro.xls" TargetMode="External"/></Relationships>
</file>

<file path=ppt/charts/_rels/chart8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Economie%20NC%20et%20Etat%20:17%20NC%20recettes-apu%20et%20Transferts%20Metro.xls" TargetMode="External"/></Relationships>
</file>

<file path=ppt/charts/_rels/chart8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Relationship Id="rId2" Type="http://schemas.openxmlformats.org/officeDocument/2006/relationships/chartUserShapes" Target="../drawings/drawing54.xml"/></Relationships>
</file>

<file path=ppt/charts/_rels/chart8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18%20NC%20Bal%20Paiem%20%20et%20EBE%20sur%20VAB.xlsx" TargetMode="External"/></Relationships>
</file>

<file path=ppt/charts/_rels/chart9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Relationship Id="rId2" Type="http://schemas.openxmlformats.org/officeDocument/2006/relationships/chartUserShapes" Target="../drawings/drawing55.xml"/></Relationships>
</file>

<file path=ppt/charts/_rels/chart9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LIVRE%20EN%20COURS:oct%2017Travail%20PC%20recettes%20et%20d&#233;penses%20des%20APU%20dt%20SS.xls" TargetMode="External"/><Relationship Id="rId2" Type="http://schemas.openxmlformats.org/officeDocument/2006/relationships/chartUserShapes" Target="../drawings/drawing56.xml"/></Relationships>
</file>

<file path=ppt/charts/_rels/chart9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7.xml"/><Relationship Id="rId2" Type="http://schemas.openxmlformats.org/officeDocument/2006/relationships/oleObject" Target="Macintosh%20HD:Users:p.castex:Desktop:Conj%20NC%202015:Fin%20pub%20NC%2015:budget-nouvellecaledonie.xls" TargetMode="External"/></Relationships>
</file>

<file path=ppt/charts/_rels/chart9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8.xml"/><Relationship Id="rId2" Type="http://schemas.openxmlformats.org/officeDocument/2006/relationships/oleObject" Target="Macintosh%20HD:Users:p.castex:Desktop:Conj%20NC%202015:Fin%20pub%20NC%2015:budget-nouvellecaledonie.xls" TargetMode="External"/></Relationships>
</file>

<file path=ppt/charts/_rels/chart9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9.xml"/><Relationship Id="rId2" Type="http://schemas.openxmlformats.org/officeDocument/2006/relationships/oleObject" Target="Macintosh%20HD:Users:p.castex:Desktop:Conj%20NC%202015:Fin%20pub%20NC%2015:budget-nouvellecaledonie.xls" TargetMode="External"/></Relationships>
</file>

<file path=ppt/charts/_rels/chart9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janvier%2017budget-nouvellecaledonie.xls" TargetMode="External"/><Relationship Id="rId2" Type="http://schemas.openxmlformats.org/officeDocument/2006/relationships/chartUserShapes" Target="../drawings/drawing57.xml"/></Relationships>
</file>

<file path=ppt/charts/_rels/chart9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janvier%2017budget-nouvellecaledonie.xls" TargetMode="External"/></Relationships>
</file>

<file path=ppt/charts/_rels/chart9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janvier%2017budget-nouvellecaledonie.xls" TargetMode="External"/></Relationships>
</file>

<file path=ppt/charts/_rels/chart9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janvier%2017budget-nouvellecaledonie.xls" TargetMode="External"/><Relationship Id="rId2" Type="http://schemas.openxmlformats.org/officeDocument/2006/relationships/chartUserShapes" Target="../drawings/drawing58.xml"/></Relationships>
</file>

<file path=ppt/charts/_rels/chart9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astex:Desktop:janvier%2017budget-nouvellecaledonie.xls" TargetMode="External"/><Relationship Id="rId2" Type="http://schemas.openxmlformats.org/officeDocument/2006/relationships/chartUserShapes" Target="../drawings/drawing5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fr-FR" sz="2400" dirty="0"/>
              <a:t>EB - FBC  = C(B)F de la NC, % du PIB</a:t>
            </a:r>
          </a:p>
        </c:rich>
      </c:tx>
      <c:layout>
        <c:manualLayout>
          <c:xMode val="edge"/>
          <c:yMode val="edge"/>
          <c:x val="0.163547738350888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816850153036224"/>
          <c:y val="0.0951099119737804"/>
          <c:w val="0.911212155583934"/>
          <c:h val="0.807799196065669"/>
        </c:manualLayout>
      </c:layout>
      <c:lineChart>
        <c:grouping val="standard"/>
        <c:varyColors val="0"/>
        <c:ser>
          <c:idx val="0"/>
          <c:order val="0"/>
          <c:tx>
            <c:strRef>
              <c:f>Feuil1!$A$149</c:f>
              <c:strCache>
                <c:ptCount val="1"/>
                <c:pt idx="0">
                  <c:v>+ EB</c:v>
                </c:pt>
              </c:strCache>
            </c:strRef>
          </c:tx>
          <c:spPr>
            <a:ln w="76200" cmpd="sng"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0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Feuil1!$B$143:$O$143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Feuil1!$B$149:$O$149</c:f>
              <c:numCache>
                <c:formatCode>0%</c:formatCode>
                <c:ptCount val="14"/>
                <c:pt idx="0">
                  <c:v>0.315719106839158</c:v>
                </c:pt>
                <c:pt idx="1">
                  <c:v>0.310702747047436</c:v>
                </c:pt>
                <c:pt idx="2">
                  <c:v>0.393068195104304</c:v>
                </c:pt>
                <c:pt idx="3">
                  <c:v>0.38005044049588</c:v>
                </c:pt>
                <c:pt idx="4">
                  <c:v>0.418098904714534</c:v>
                </c:pt>
                <c:pt idx="5">
                  <c:v>0.420009666330999</c:v>
                </c:pt>
                <c:pt idx="6">
                  <c:v>0.18157312905725</c:v>
                </c:pt>
                <c:pt idx="7">
                  <c:v>0.39078397618667</c:v>
                </c:pt>
                <c:pt idx="8">
                  <c:v>0.332242535735147</c:v>
                </c:pt>
                <c:pt idx="9">
                  <c:v>0.270205641155076</c:v>
                </c:pt>
                <c:pt idx="10">
                  <c:v>0.193432354632182</c:v>
                </c:pt>
                <c:pt idx="11">
                  <c:v>0.180842672842127</c:v>
                </c:pt>
                <c:pt idx="12">
                  <c:v>0.198556832280948</c:v>
                </c:pt>
                <c:pt idx="13">
                  <c:v>0.170430476810801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Feuil1!$A$150</c:f>
              <c:strCache>
                <c:ptCount val="1"/>
                <c:pt idx="0">
                  <c:v>- FBC </c:v>
                </c:pt>
              </c:strCache>
            </c:strRef>
          </c:tx>
          <c:spPr>
            <a:ln>
              <a:solidFill>
                <a:srgbClr val="660066"/>
              </a:solidFill>
            </a:ln>
          </c:spPr>
          <c:marker>
            <c:symbol val="none"/>
          </c:marker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10170250966779"/>
                  <c:y val="0.060019997627913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660066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Feuil1!$B$143:$O$143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Feuil1!$B$150:$O$150</c:f>
              <c:numCache>
                <c:formatCode>0%</c:formatCode>
                <c:ptCount val="14"/>
                <c:pt idx="0">
                  <c:v>0.347308865144029</c:v>
                </c:pt>
                <c:pt idx="1">
                  <c:v>0.318743063764644</c:v>
                </c:pt>
                <c:pt idx="2">
                  <c:v>0.344432104483883</c:v>
                </c:pt>
                <c:pt idx="3">
                  <c:v>0.397290969732725</c:v>
                </c:pt>
                <c:pt idx="4">
                  <c:v>0.482202955436863</c:v>
                </c:pt>
                <c:pt idx="5">
                  <c:v>0.458122327417853</c:v>
                </c:pt>
                <c:pt idx="6">
                  <c:v>0.330093188007582</c:v>
                </c:pt>
                <c:pt idx="7">
                  <c:v>0.486283122868904</c:v>
                </c:pt>
                <c:pt idx="8">
                  <c:v>0.496493289379158</c:v>
                </c:pt>
                <c:pt idx="9">
                  <c:v>0.411323407757323</c:v>
                </c:pt>
                <c:pt idx="10">
                  <c:v>0.387589607357765</c:v>
                </c:pt>
                <c:pt idx="11">
                  <c:v>0.363549704245374</c:v>
                </c:pt>
                <c:pt idx="12">
                  <c:v>0.320908851936262</c:v>
                </c:pt>
                <c:pt idx="13">
                  <c:v>0.294217315019236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Feuil1!$A$151</c:f>
              <c:strCache>
                <c:ptCount val="1"/>
                <c:pt idx="0">
                  <c:v>= C(B)F 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Feuil1!$B$143:$O$143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Feuil1!$B$151:$O$151</c:f>
              <c:numCache>
                <c:formatCode>0%</c:formatCode>
                <c:ptCount val="14"/>
                <c:pt idx="0">
                  <c:v>-0.0315897583048708</c:v>
                </c:pt>
                <c:pt idx="1">
                  <c:v>-0.00804031671720834</c:v>
                </c:pt>
                <c:pt idx="2">
                  <c:v>0.0486360906204213</c:v>
                </c:pt>
                <c:pt idx="3">
                  <c:v>-0.0172405292368443</c:v>
                </c:pt>
                <c:pt idx="4">
                  <c:v>-0.0641040507223285</c:v>
                </c:pt>
                <c:pt idx="5">
                  <c:v>-0.0381126610868537</c:v>
                </c:pt>
                <c:pt idx="6">
                  <c:v>-0.148520058950331</c:v>
                </c:pt>
                <c:pt idx="7">
                  <c:v>-0.0954991466822332</c:v>
                </c:pt>
                <c:pt idx="8">
                  <c:v>-0.164250753644011</c:v>
                </c:pt>
                <c:pt idx="9">
                  <c:v>-0.141117766602247</c:v>
                </c:pt>
                <c:pt idx="10">
                  <c:v>-0.194157252725582</c:v>
                </c:pt>
                <c:pt idx="11">
                  <c:v>-0.182707031403247</c:v>
                </c:pt>
                <c:pt idx="12">
                  <c:v>-0.122352019655314</c:v>
                </c:pt>
                <c:pt idx="13">
                  <c:v>-0.123786838208435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1774040"/>
        <c:axId val="-2045614280"/>
      </c:lineChart>
      <c:catAx>
        <c:axId val="2131774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9050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 sz="2000" b="1"/>
            </a:pPr>
            <a:endParaRPr lang="fr-FR"/>
          </a:p>
        </c:txPr>
        <c:crossAx val="-2045614280"/>
        <c:crosses val="autoZero"/>
        <c:auto val="1"/>
        <c:lblAlgn val="ctr"/>
        <c:lblOffset val="100"/>
        <c:noMultiLvlLbl val="0"/>
      </c:catAx>
      <c:valAx>
        <c:axId val="-204561428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2131774040"/>
        <c:crosses val="autoZero"/>
        <c:crossBetween val="between"/>
        <c:majorUnit val="0.05"/>
      </c:valAx>
    </c:plotArea>
    <c:legend>
      <c:legendPos val="r"/>
      <c:layout>
        <c:manualLayout>
          <c:xMode val="edge"/>
          <c:yMode val="edge"/>
          <c:x val="0.109823137345191"/>
          <c:y val="0.0717639461945356"/>
          <c:w val="0.809809498244538"/>
          <c:h val="0.0616530252797348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2400"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/>
              <a:t>Commerce de gros, %</a:t>
            </a:r>
          </a:p>
        </c:rich>
      </c:tx>
      <c:layout>
        <c:manualLayout>
          <c:xMode val="edge"/>
          <c:yMode val="edge"/>
          <c:x val="0.270316359677694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161480463526965"/>
          <c:y val="0.107921658713862"/>
          <c:w val="0.967703907294607"/>
          <c:h val="0.7641711562370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Travail!$A$594</c:f>
              <c:strCache>
                <c:ptCount val="1"/>
                <c:pt idx="0">
                  <c:v>Taux de marge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1"/>
              <c:delete val="1"/>
            </c:dLbl>
            <c:dLbl>
              <c:idx val="2"/>
              <c:layout>
                <c:manualLayout>
                  <c:x val="-0.00471698113207551"/>
                  <c:y val="0.02067669172932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lang="fr-FR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Travail!$B$555:$G$556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Travail!$B$594:$G$594</c:f>
              <c:numCache>
                <c:formatCode>General</c:formatCode>
                <c:ptCount val="6"/>
                <c:pt idx="0">
                  <c:v>8.4</c:v>
                </c:pt>
                <c:pt idx="1">
                  <c:v>23.6</c:v>
                </c:pt>
                <c:pt idx="2">
                  <c:v>40.0</c:v>
                </c:pt>
                <c:pt idx="3">
                  <c:v>7.9</c:v>
                </c:pt>
                <c:pt idx="4">
                  <c:v>21.0</c:v>
                </c:pt>
                <c:pt idx="5">
                  <c:v>36.1</c:v>
                </c:pt>
              </c:numCache>
            </c:numRef>
          </c:val>
        </c:ser>
        <c:ser>
          <c:idx val="1"/>
          <c:order val="1"/>
          <c:tx>
            <c:strRef>
              <c:f>Travail!$A$595</c:f>
              <c:strCache>
                <c:ptCount val="1"/>
                <c:pt idx="0">
                  <c:v>Rentabilité brute du capital d'exploitation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cat>
            <c:multiLvlStrRef>
              <c:f>Travail!$B$555:$G$556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Travail!$B$595:$G$595</c:f>
              <c:numCache>
                <c:formatCode>General</c:formatCode>
                <c:ptCount val="6"/>
                <c:pt idx="0">
                  <c:v>3.1</c:v>
                </c:pt>
                <c:pt idx="1">
                  <c:v>12.1</c:v>
                </c:pt>
                <c:pt idx="2">
                  <c:v>22.4</c:v>
                </c:pt>
                <c:pt idx="3">
                  <c:v>4.7</c:v>
                </c:pt>
                <c:pt idx="4">
                  <c:v>13.9</c:v>
                </c:pt>
                <c:pt idx="5">
                  <c:v>30.6</c:v>
                </c:pt>
              </c:numCache>
            </c:numRef>
          </c:val>
        </c:ser>
        <c:ser>
          <c:idx val="2"/>
          <c:order val="2"/>
          <c:tx>
            <c:strRef>
              <c:f>Travail!$A$596</c:f>
              <c:strCache>
                <c:ptCount val="1"/>
                <c:pt idx="0">
                  <c:v>Rentabilité financière des capitaux propres</c:v>
                </c:pt>
              </c:strCache>
            </c:strRef>
          </c:tx>
          <c:spPr>
            <a:solidFill>
              <a:srgbClr val="008000"/>
            </a:solidFill>
            <a:ln>
              <a:noFill/>
            </a:ln>
          </c:spPr>
          <c:invertIfNegative val="0"/>
          <c:cat>
            <c:multiLvlStrRef>
              <c:f>Travail!$B$555:$G$556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Travail!$B$596:$G$596</c:f>
              <c:numCache>
                <c:formatCode>General</c:formatCode>
                <c:ptCount val="6"/>
                <c:pt idx="0">
                  <c:v>2.2</c:v>
                </c:pt>
                <c:pt idx="1">
                  <c:v>13.8</c:v>
                </c:pt>
                <c:pt idx="2">
                  <c:v>32.0</c:v>
                </c:pt>
                <c:pt idx="3">
                  <c:v>3.4</c:v>
                </c:pt>
                <c:pt idx="4">
                  <c:v>10.7</c:v>
                </c:pt>
                <c:pt idx="5">
                  <c:v>21.5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4547400"/>
        <c:axId val="-2055463848"/>
      </c:barChart>
      <c:catAx>
        <c:axId val="-2044547400"/>
        <c:scaling>
          <c:orientation val="minMax"/>
        </c:scaling>
        <c:delete val="0"/>
        <c:axPos val="b"/>
        <c:majorTickMark val="out"/>
        <c:minorTickMark val="none"/>
        <c:tickLblPos val="nextTo"/>
        <c:crossAx val="-2055463848"/>
        <c:crosses val="autoZero"/>
        <c:auto val="1"/>
        <c:lblAlgn val="ctr"/>
        <c:lblOffset val="100"/>
        <c:noMultiLvlLbl val="0"/>
      </c:catAx>
      <c:valAx>
        <c:axId val="-2055463848"/>
        <c:scaling>
          <c:orientation val="minMax"/>
          <c:max val="50.0"/>
          <c:min val="0.0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crossAx val="-2044547400"/>
        <c:crosses val="autoZero"/>
        <c:crossBetween val="between"/>
        <c:majorUnit val="2.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0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Taux annuels moyens de </a:t>
            </a:r>
            <a:r>
              <a:rPr lang="fr-FR" sz="1800" dirty="0" smtClean="0"/>
              <a:t>croissance,  </a:t>
            </a:r>
            <a:endParaRPr lang="fr-FR" sz="1800" dirty="0"/>
          </a:p>
          <a:p>
            <a:pPr>
              <a:defRPr sz="1800"/>
            </a:pPr>
            <a:r>
              <a:rPr lang="fr-FR" sz="1800" dirty="0"/>
              <a:t>Moyennes mobiles sur 4 ans</a:t>
            </a:r>
          </a:p>
        </c:rich>
      </c:tx>
      <c:layout>
        <c:manualLayout>
          <c:xMode val="edge"/>
          <c:yMode val="edge"/>
          <c:x val="0.0593476868280313"/>
          <c:y val="0.000615772561653784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702534664425159"/>
          <c:y val="0.128125"/>
          <c:w val="0.928427589263926"/>
          <c:h val="0.738333415354331"/>
        </c:manualLayout>
      </c:layout>
      <c:lineChart>
        <c:grouping val="standard"/>
        <c:varyColors val="0"/>
        <c:ser>
          <c:idx val="0"/>
          <c:order val="0"/>
          <c:tx>
            <c:strRef>
              <c:f>'Travail PC'!$A$55</c:f>
              <c:strCache>
                <c:ptCount val="1"/>
                <c:pt idx="0">
                  <c:v>Investissements publics</c:v>
                </c:pt>
              </c:strCache>
            </c:strRef>
          </c:tx>
          <c:spPr>
            <a:ln w="38100" cmpd="sng">
              <a:noFill/>
              <a:prstDash val="sysDot"/>
            </a:ln>
          </c:spPr>
          <c:marker>
            <c:symbol val="none"/>
          </c:marker>
          <c:trendline>
            <c:spPr>
              <a:ln w="76200" cmpd="sng">
                <a:solidFill>
                  <a:srgbClr val="660066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'Travail PC'!$C$39:$S$39</c:f>
              <c:numCache>
                <c:formatCode>General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'Travail PC'!$C$55:$S$55</c:f>
              <c:numCache>
                <c:formatCode>0%</c:formatCode>
                <c:ptCount val="17"/>
                <c:pt idx="0">
                  <c:v>0.416826144076611</c:v>
                </c:pt>
                <c:pt idx="1">
                  <c:v>-0.179487714911217</c:v>
                </c:pt>
                <c:pt idx="2">
                  <c:v>-0.0705702608494069</c:v>
                </c:pt>
                <c:pt idx="3">
                  <c:v>0.0262678706529853</c:v>
                </c:pt>
                <c:pt idx="4">
                  <c:v>-0.122538526870258</c:v>
                </c:pt>
                <c:pt idx="5">
                  <c:v>0.134332331368799</c:v>
                </c:pt>
                <c:pt idx="6">
                  <c:v>0.268841645917359</c:v>
                </c:pt>
                <c:pt idx="7">
                  <c:v>0.748114654276902</c:v>
                </c:pt>
                <c:pt idx="8">
                  <c:v>0.055555587525727</c:v>
                </c:pt>
                <c:pt idx="9">
                  <c:v>-0.114738212637917</c:v>
                </c:pt>
                <c:pt idx="10">
                  <c:v>0.0172976196154972</c:v>
                </c:pt>
                <c:pt idx="11">
                  <c:v>0.30504924910165</c:v>
                </c:pt>
                <c:pt idx="12">
                  <c:v>0.49775827071675</c:v>
                </c:pt>
                <c:pt idx="13">
                  <c:v>-0.025382622415814</c:v>
                </c:pt>
                <c:pt idx="14">
                  <c:v>0.0176714254651613</c:v>
                </c:pt>
                <c:pt idx="15">
                  <c:v>0.34905802747232</c:v>
                </c:pt>
                <c:pt idx="16">
                  <c:v>-0.369043963987845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'Travail PC'!$A$56</c:f>
              <c:strCache>
                <c:ptCount val="1"/>
              </c:strCache>
            </c:strRef>
          </c:tx>
          <c:marker>
            <c:symbol val="none"/>
          </c:marker>
          <c:cat>
            <c:numRef>
              <c:f>'Travail PC'!$C$39:$S$39</c:f>
              <c:numCache>
                <c:formatCode>General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'Travail PC'!$C$56:$S$56</c:f>
              <c:numCache>
                <c:formatCode>General</c:formatCode>
                <c:ptCount val="17"/>
              </c:numCache>
            </c:numRef>
          </c:val>
          <c:smooth val="0"/>
        </c:ser>
        <c:ser>
          <c:idx val="2"/>
          <c:order val="2"/>
          <c:tx>
            <c:strRef>
              <c:f>'Travail PC'!$A$57</c:f>
              <c:strCache>
                <c:ptCount val="1"/>
                <c:pt idx="0">
                  <c:v>Investissements privés</c:v>
                </c:pt>
              </c:strCache>
            </c:strRef>
          </c:tx>
          <c:spPr>
            <a:ln w="38100" cmpd="sng">
              <a:noFill/>
              <a:prstDash val="sysDot"/>
            </a:ln>
          </c:spPr>
          <c:marker>
            <c:symbol val="none"/>
          </c:marker>
          <c:trendline>
            <c:spPr>
              <a:ln w="76200" cmpd="sng"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'Travail PC'!$C$39:$S$39</c:f>
              <c:numCache>
                <c:formatCode>General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'Travail PC'!$C$57:$S$57</c:f>
              <c:numCache>
                <c:formatCode>0%</c:formatCode>
                <c:ptCount val="17"/>
                <c:pt idx="0">
                  <c:v>-0.0472171302150515</c:v>
                </c:pt>
                <c:pt idx="1">
                  <c:v>0.150886955743093</c:v>
                </c:pt>
                <c:pt idx="2">
                  <c:v>0.324716200472574</c:v>
                </c:pt>
                <c:pt idx="3">
                  <c:v>-0.0245851585624405</c:v>
                </c:pt>
                <c:pt idx="4">
                  <c:v>0.168280219039341</c:v>
                </c:pt>
                <c:pt idx="5">
                  <c:v>0.245742596832003</c:v>
                </c:pt>
                <c:pt idx="6">
                  <c:v>0.260001013567023</c:v>
                </c:pt>
                <c:pt idx="7">
                  <c:v>-0.000295361047511267</c:v>
                </c:pt>
                <c:pt idx="8">
                  <c:v>-0.175467649571941</c:v>
                </c:pt>
                <c:pt idx="9">
                  <c:v>0.406779323778866</c:v>
                </c:pt>
                <c:pt idx="10">
                  <c:v>0.00858760532034885</c:v>
                </c:pt>
                <c:pt idx="11">
                  <c:v>-0.0906367944899919</c:v>
                </c:pt>
                <c:pt idx="12">
                  <c:v>-0.0400875865904716</c:v>
                </c:pt>
                <c:pt idx="13">
                  <c:v>-0.0741476345201413</c:v>
                </c:pt>
                <c:pt idx="14">
                  <c:v>-0.097055378298161</c:v>
                </c:pt>
                <c:pt idx="15">
                  <c:v>-0.0812668109860659</c:v>
                </c:pt>
                <c:pt idx="16">
                  <c:v>0.0397184605326526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6630344"/>
        <c:axId val="-2071475128"/>
      </c:lineChart>
      <c:catAx>
        <c:axId val="2136630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9050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071475128"/>
        <c:crosses val="autoZero"/>
        <c:auto val="1"/>
        <c:lblAlgn val="ctr"/>
        <c:lblOffset val="100"/>
        <c:noMultiLvlLbl val="0"/>
      </c:catAx>
      <c:valAx>
        <c:axId val="-2071475128"/>
        <c:scaling>
          <c:orientation val="minMax"/>
          <c:max val="0.31"/>
          <c:min val="-0.1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213663034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10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 smtClean="0"/>
              <a:t>Budgets des provinces,</a:t>
            </a:r>
          </a:p>
          <a:p>
            <a:pPr>
              <a:defRPr sz="1800"/>
            </a:pPr>
            <a:r>
              <a:rPr lang="fr-FR" sz="1800" dirty="0" smtClean="0"/>
              <a:t>Sud</a:t>
            </a:r>
            <a:r>
              <a:rPr lang="fr-FR" sz="1800" dirty="0"/>
              <a:t>, % du PIB</a:t>
            </a:r>
          </a:p>
        </c:rich>
      </c:tx>
      <c:layout>
        <c:manualLayout>
          <c:xMode val="edge"/>
          <c:yMode val="edge"/>
          <c:x val="0.232093476847504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06150883166631"/>
          <c:y val="0.0765650266871003"/>
          <c:w val="0.865811236433283"/>
          <c:h val="0.827719857165505"/>
        </c:manualLayout>
      </c:layout>
      <c:lineChart>
        <c:grouping val="standard"/>
        <c:varyColors val="0"/>
        <c:ser>
          <c:idx val="0"/>
          <c:order val="0"/>
          <c:tx>
            <c:strRef>
              <c:f>'Travail PC'!$A$286</c:f>
              <c:strCache>
                <c:ptCount val="1"/>
                <c:pt idx="0">
                  <c:v>Dépenses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'Travail PC'!$B$285:$P$285</c:f>
              <c:numCache>
                <c:formatCode>0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'Travail PC'!$B$286:$P$286</c:f>
              <c:numCache>
                <c:formatCode>0.0%</c:formatCode>
                <c:ptCount val="15"/>
                <c:pt idx="0">
                  <c:v>0.0665387733286169</c:v>
                </c:pt>
                <c:pt idx="1">
                  <c:v>0.0694766949152542</c:v>
                </c:pt>
                <c:pt idx="2">
                  <c:v>0.0607772420443587</c:v>
                </c:pt>
                <c:pt idx="3">
                  <c:v>0.0564774535809018</c:v>
                </c:pt>
                <c:pt idx="4">
                  <c:v>0.0626788101604278</c:v>
                </c:pt>
                <c:pt idx="5">
                  <c:v>0.063048394391678</c:v>
                </c:pt>
                <c:pt idx="6">
                  <c:v>0.05715234375</c:v>
                </c:pt>
                <c:pt idx="7">
                  <c:v>0.0644855239907571</c:v>
                </c:pt>
                <c:pt idx="8">
                  <c:v>0.0683751502252539</c:v>
                </c:pt>
                <c:pt idx="9">
                  <c:v>0.0620763945982563</c:v>
                </c:pt>
                <c:pt idx="10">
                  <c:v>0.0582217714672076</c:v>
                </c:pt>
                <c:pt idx="11">
                  <c:v>0.0632133152173913</c:v>
                </c:pt>
                <c:pt idx="12">
                  <c:v>0.0629208680403332</c:v>
                </c:pt>
                <c:pt idx="13">
                  <c:v>0.0593201352610475</c:v>
                </c:pt>
                <c:pt idx="14">
                  <c:v>0.0566167623949865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'Travail PC'!$A$289</c:f>
              <c:strCache>
                <c:ptCount val="1"/>
                <c:pt idx="0">
                  <c:v>Recettes 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ymbol val="none"/>
          </c:marker>
          <c:cat>
            <c:numRef>
              <c:f>'Travail PC'!$B$285:$P$285</c:f>
              <c:numCache>
                <c:formatCode>0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'Travail PC'!$B$289:$P$289</c:f>
              <c:numCache>
                <c:formatCode>0.0%</c:formatCode>
                <c:ptCount val="15"/>
                <c:pt idx="0">
                  <c:v>0.0623920485713061</c:v>
                </c:pt>
                <c:pt idx="1">
                  <c:v>0.0676059322033898</c:v>
                </c:pt>
                <c:pt idx="2">
                  <c:v>0.0620906460945034</c:v>
                </c:pt>
                <c:pt idx="3">
                  <c:v>0.0578213969938108</c:v>
                </c:pt>
                <c:pt idx="4">
                  <c:v>0.0616560828877005</c:v>
                </c:pt>
                <c:pt idx="5">
                  <c:v>0.0584652495100256</c:v>
                </c:pt>
                <c:pt idx="6">
                  <c:v>0.0566197916666667</c:v>
                </c:pt>
                <c:pt idx="7">
                  <c:v>0.0777789859997281</c:v>
                </c:pt>
                <c:pt idx="8">
                  <c:v>0.060126357062769</c:v>
                </c:pt>
                <c:pt idx="9">
                  <c:v>0.0588625397876175</c:v>
                </c:pt>
                <c:pt idx="10">
                  <c:v>0.0612823980166779</c:v>
                </c:pt>
                <c:pt idx="11">
                  <c:v>0.063148777173913</c:v>
                </c:pt>
                <c:pt idx="12">
                  <c:v>0.0647851819377466</c:v>
                </c:pt>
                <c:pt idx="13">
                  <c:v>0.0599995812351469</c:v>
                </c:pt>
                <c:pt idx="14">
                  <c:v>0.0590983752340897</c:v>
                </c:pt>
              </c:numCache>
            </c:numRef>
          </c:val>
          <c:smooth val="0"/>
        </c:ser>
        <c:ser>
          <c:idx val="6"/>
          <c:order val="2"/>
          <c:tx>
            <c:strRef>
              <c:f>'Travail PC'!$A$292</c:f>
              <c:strCache>
                <c:ptCount val="1"/>
                <c:pt idx="0">
                  <c:v>Solde (R-D) 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ymbol val="none"/>
          </c:marker>
          <c:cat>
            <c:numRef>
              <c:f>'Travail PC'!$B$285:$P$285</c:f>
              <c:numCache>
                <c:formatCode>0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'Travail PC'!$B$292:$P$292</c:f>
              <c:numCache>
                <c:formatCode>0.0%</c:formatCode>
                <c:ptCount val="15"/>
                <c:pt idx="0">
                  <c:v>-0.00414672475731085</c:v>
                </c:pt>
                <c:pt idx="1">
                  <c:v>-0.00186864406779661</c:v>
                </c:pt>
                <c:pt idx="2">
                  <c:v>0.00131147540983607</c:v>
                </c:pt>
                <c:pt idx="3">
                  <c:v>0.00134394341290893</c:v>
                </c:pt>
                <c:pt idx="4">
                  <c:v>-0.00102439839572192</c:v>
                </c:pt>
                <c:pt idx="5">
                  <c:v>-0.00458314488165234</c:v>
                </c:pt>
                <c:pt idx="6">
                  <c:v>-0.00053125</c:v>
                </c:pt>
                <c:pt idx="7">
                  <c:v>0.013293462008971</c:v>
                </c:pt>
                <c:pt idx="8">
                  <c:v>-0.00824879316248498</c:v>
                </c:pt>
                <c:pt idx="9">
                  <c:v>-0.00321504117269516</c:v>
                </c:pt>
                <c:pt idx="10">
                  <c:v>0.00306062654947036</c:v>
                </c:pt>
                <c:pt idx="11">
                  <c:v>-6.45380434782609E-5</c:v>
                </c:pt>
                <c:pt idx="12">
                  <c:v>0.00186431389741341</c:v>
                </c:pt>
                <c:pt idx="13">
                  <c:v>0.000679445974099394</c:v>
                </c:pt>
                <c:pt idx="14">
                  <c:v>0.00209556092610611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'Travail PC'!$A$288</c:f>
              <c:strCache>
                <c:ptCount val="1"/>
                <c:pt idx="0">
                  <c:v>Investissement </c:v>
                </c:pt>
              </c:strCache>
            </c:strRef>
          </c:tx>
          <c:spPr>
            <a:ln>
              <a:solidFill>
                <a:srgbClr val="660066"/>
              </a:solidFill>
            </a:ln>
          </c:spPr>
          <c:marker>
            <c:symbol val="triangle"/>
            <c:size val="10"/>
            <c:spPr>
              <a:solidFill>
                <a:srgbClr val="660066"/>
              </a:solidFill>
            </c:spPr>
          </c:marker>
          <c:cat>
            <c:numRef>
              <c:f>'Travail PC'!$B$285:$P$285</c:f>
              <c:numCache>
                <c:formatCode>0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'Travail PC'!$B$288:$P$288</c:f>
              <c:numCache>
                <c:formatCode>0.0%</c:formatCode>
                <c:ptCount val="15"/>
                <c:pt idx="0">
                  <c:v>0.0162318556361915</c:v>
                </c:pt>
                <c:pt idx="1">
                  <c:v>0.0175720338983051</c:v>
                </c:pt>
                <c:pt idx="2">
                  <c:v>0.0118167791706847</c:v>
                </c:pt>
                <c:pt idx="3">
                  <c:v>0.0109584438549956</c:v>
                </c:pt>
                <c:pt idx="4">
                  <c:v>0.0160678475935829</c:v>
                </c:pt>
                <c:pt idx="5">
                  <c:v>0.0160530679933665</c:v>
                </c:pt>
                <c:pt idx="6">
                  <c:v>0.0126197916666667</c:v>
                </c:pt>
                <c:pt idx="7">
                  <c:v>0.0143577545195052</c:v>
                </c:pt>
                <c:pt idx="8">
                  <c:v>0.0153736664361534</c:v>
                </c:pt>
                <c:pt idx="9">
                  <c:v>0.0136953635784476</c:v>
                </c:pt>
                <c:pt idx="10">
                  <c:v>0.0124712643678161</c:v>
                </c:pt>
                <c:pt idx="11">
                  <c:v>0.0152026721014493</c:v>
                </c:pt>
                <c:pt idx="12">
                  <c:v>0.0157924156071898</c:v>
                </c:pt>
                <c:pt idx="13">
                  <c:v>0.0126383232655283</c:v>
                </c:pt>
                <c:pt idx="14">
                  <c:v>0.0107142483496019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45842504"/>
        <c:axId val="-2135061544"/>
      </c:lineChart>
      <c:catAx>
        <c:axId val="2045842504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low"/>
        <c:spPr>
          <a:ln w="19050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-2135061544"/>
        <c:crosses val="autoZero"/>
        <c:auto val="1"/>
        <c:lblAlgn val="ctr"/>
        <c:lblOffset val="100"/>
        <c:tickLblSkip val="2"/>
        <c:noMultiLvlLbl val="0"/>
      </c:catAx>
      <c:valAx>
        <c:axId val="-2135061544"/>
        <c:scaling>
          <c:orientation val="minMax"/>
          <c:max val="0.08"/>
          <c:min val="-0.02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2045842504"/>
        <c:crosses val="autoZero"/>
        <c:crossBetween val="between"/>
        <c:majorUnit val="0.005"/>
      </c:valAx>
    </c:plotArea>
    <c:legend>
      <c:legendPos val="r"/>
      <c:layout>
        <c:manualLayout>
          <c:xMode val="edge"/>
          <c:yMode val="edge"/>
          <c:x val="0.274224145126735"/>
          <c:y val="0.306191407282143"/>
          <c:w val="0.573986370969684"/>
          <c:h val="0.251178837544636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0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Nord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0272220349888171"/>
          <c:y val="0.0754676470810276"/>
          <c:w val="0.992272434817243"/>
          <c:h val="0.828817236771578"/>
        </c:manualLayout>
      </c:layout>
      <c:lineChart>
        <c:grouping val="standard"/>
        <c:varyColors val="0"/>
        <c:ser>
          <c:idx val="2"/>
          <c:order val="0"/>
          <c:tx>
            <c:strRef>
              <c:f>'Travail PC'!$A$304</c:f>
              <c:strCache>
                <c:ptCount val="1"/>
                <c:pt idx="0">
                  <c:v>Dépenses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'Travail PC'!$B$285:$P$285</c:f>
              <c:numCache>
                <c:formatCode>0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'Travail PC'!$B$304:$P$304</c:f>
              <c:numCache>
                <c:formatCode>0.0%</c:formatCode>
                <c:ptCount val="15"/>
                <c:pt idx="0">
                  <c:v>0.0372408656442796</c:v>
                </c:pt>
                <c:pt idx="1">
                  <c:v>0.0438580508474576</c:v>
                </c:pt>
                <c:pt idx="2">
                  <c:v>0.0366075216972035</c:v>
                </c:pt>
                <c:pt idx="3">
                  <c:v>0.0343996463306808</c:v>
                </c:pt>
                <c:pt idx="4">
                  <c:v>0.037658756684492</c:v>
                </c:pt>
                <c:pt idx="5">
                  <c:v>0.0310508065731946</c:v>
                </c:pt>
                <c:pt idx="6">
                  <c:v>0.02829296875</c:v>
                </c:pt>
                <c:pt idx="7">
                  <c:v>0.0317208101128177</c:v>
                </c:pt>
                <c:pt idx="8">
                  <c:v>0.0493960776941514</c:v>
                </c:pt>
                <c:pt idx="9">
                  <c:v>0.0465789470562205</c:v>
                </c:pt>
                <c:pt idx="10">
                  <c:v>0.0450935316655398</c:v>
                </c:pt>
                <c:pt idx="11">
                  <c:v>0.0371444746376811</c:v>
                </c:pt>
                <c:pt idx="12">
                  <c:v>0.037001315212626</c:v>
                </c:pt>
                <c:pt idx="13">
                  <c:v>0.0370470796386059</c:v>
                </c:pt>
                <c:pt idx="14">
                  <c:v>0.0388468660745111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'Travail PC'!$A$307</c:f>
              <c:strCache>
                <c:ptCount val="1"/>
                <c:pt idx="0">
                  <c:v>Recettes 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ymbol val="none"/>
          </c:marker>
          <c:cat>
            <c:numRef>
              <c:f>'Travail PC'!$B$285:$P$285</c:f>
              <c:numCache>
                <c:formatCode>0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'Travail PC'!$B$307:$P$307</c:f>
              <c:numCache>
                <c:formatCode>0.0%</c:formatCode>
                <c:ptCount val="15"/>
                <c:pt idx="0">
                  <c:v>0.0391617414374576</c:v>
                </c:pt>
                <c:pt idx="1">
                  <c:v>0.0428411016949152</c:v>
                </c:pt>
                <c:pt idx="2">
                  <c:v>0.0364397299903568</c:v>
                </c:pt>
                <c:pt idx="3">
                  <c:v>0.0361803713527851</c:v>
                </c:pt>
                <c:pt idx="4">
                  <c:v>0.0433205213903743</c:v>
                </c:pt>
                <c:pt idx="5">
                  <c:v>0.035050505050505</c:v>
                </c:pt>
                <c:pt idx="6">
                  <c:v>0.0312864583333333</c:v>
                </c:pt>
                <c:pt idx="7">
                  <c:v>0.0443808617643061</c:v>
                </c:pt>
                <c:pt idx="8">
                  <c:v>0.0346239836716059</c:v>
                </c:pt>
                <c:pt idx="9">
                  <c:v>0.0480678314369336</c:v>
                </c:pt>
                <c:pt idx="10">
                  <c:v>0.0436781609195402</c:v>
                </c:pt>
                <c:pt idx="11">
                  <c:v>0.0463224637681159</c:v>
                </c:pt>
                <c:pt idx="12">
                  <c:v>0.0360883384480491</c:v>
                </c:pt>
                <c:pt idx="13">
                  <c:v>0.0341984317256253</c:v>
                </c:pt>
                <c:pt idx="14">
                  <c:v>0.033140830482408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'Travail PC'!$A$306</c:f>
              <c:strCache>
                <c:ptCount val="1"/>
                <c:pt idx="0">
                  <c:v>Investissement </c:v>
                </c:pt>
              </c:strCache>
            </c:strRef>
          </c:tx>
          <c:spPr>
            <a:ln>
              <a:solidFill>
                <a:srgbClr val="660066"/>
              </a:solidFill>
            </a:ln>
          </c:spPr>
          <c:marker>
            <c:symbol val="triangle"/>
            <c:size val="10"/>
            <c:spPr>
              <a:solidFill>
                <a:srgbClr val="660066"/>
              </a:solidFill>
            </c:spPr>
          </c:marker>
          <c:cat>
            <c:numRef>
              <c:f>'Travail PC'!$B$285:$P$285</c:f>
              <c:numCache>
                <c:formatCode>0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'Travail PC'!$B$306:$P$306</c:f>
              <c:numCache>
                <c:formatCode>0.0%</c:formatCode>
                <c:ptCount val="15"/>
                <c:pt idx="0">
                  <c:v>0.00823655153496596</c:v>
                </c:pt>
                <c:pt idx="1">
                  <c:v>0.0099957627118644</c:v>
                </c:pt>
                <c:pt idx="2">
                  <c:v>0.00954098360655737</c:v>
                </c:pt>
                <c:pt idx="3">
                  <c:v>0.00945534924845269</c:v>
                </c:pt>
                <c:pt idx="4">
                  <c:v>0.00818683155080214</c:v>
                </c:pt>
                <c:pt idx="5">
                  <c:v>0.00800391979496457</c:v>
                </c:pt>
                <c:pt idx="6">
                  <c:v>0.00695703125</c:v>
                </c:pt>
                <c:pt idx="7">
                  <c:v>0.00744325132526845</c:v>
                </c:pt>
                <c:pt idx="8">
                  <c:v>0.0234223830592911</c:v>
                </c:pt>
                <c:pt idx="9">
                  <c:v>0.0205098272300937</c:v>
                </c:pt>
                <c:pt idx="10">
                  <c:v>0.0197160243407708</c:v>
                </c:pt>
                <c:pt idx="11">
                  <c:v>0.0103023097826087</c:v>
                </c:pt>
                <c:pt idx="12">
                  <c:v>0.00874506795265234</c:v>
                </c:pt>
                <c:pt idx="13">
                  <c:v>0.00928925135313393</c:v>
                </c:pt>
                <c:pt idx="14">
                  <c:v>0.0114361340405721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'Travail PC'!$A$310</c:f>
              <c:strCache>
                <c:ptCount val="1"/>
                <c:pt idx="0">
                  <c:v>Solde (R-D) 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ymbol val="none"/>
          </c:marker>
          <c:cat>
            <c:numRef>
              <c:f>'Travail PC'!$B$285:$P$285</c:f>
              <c:numCache>
                <c:formatCode>0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'Travail PC'!$B$310:$P$310</c:f>
              <c:numCache>
                <c:formatCode>0.0%</c:formatCode>
                <c:ptCount val="15"/>
                <c:pt idx="0">
                  <c:v>0.00192087579317802</c:v>
                </c:pt>
                <c:pt idx="1">
                  <c:v>-0.00101694915254237</c:v>
                </c:pt>
                <c:pt idx="2">
                  <c:v>-0.000167791706846673</c:v>
                </c:pt>
                <c:pt idx="3">
                  <c:v>0.00178072502210433</c:v>
                </c:pt>
                <c:pt idx="4">
                  <c:v>0.00566176470588235</c:v>
                </c:pt>
                <c:pt idx="5">
                  <c:v>0.00399969847731042</c:v>
                </c:pt>
                <c:pt idx="6">
                  <c:v>0.00299348958333333</c:v>
                </c:pt>
                <c:pt idx="7">
                  <c:v>0.0126600516514884</c:v>
                </c:pt>
                <c:pt idx="8">
                  <c:v>-0.0147720940225455</c:v>
                </c:pt>
                <c:pt idx="9">
                  <c:v>0.00148888438071307</c:v>
                </c:pt>
                <c:pt idx="10">
                  <c:v>-0.00141424385846292</c:v>
                </c:pt>
                <c:pt idx="11">
                  <c:v>0.00917798913043478</c:v>
                </c:pt>
                <c:pt idx="12">
                  <c:v>-0.00091297676457694</c:v>
                </c:pt>
                <c:pt idx="13">
                  <c:v>-0.00284864791298066</c:v>
                </c:pt>
                <c:pt idx="14">
                  <c:v>-0.0057060355921032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1507672"/>
        <c:axId val="-2101514648"/>
      </c:lineChart>
      <c:catAx>
        <c:axId val="-2101507672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low"/>
        <c:spPr>
          <a:ln w="19050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-2101514648"/>
        <c:crosses val="autoZero"/>
        <c:auto val="1"/>
        <c:lblAlgn val="ctr"/>
        <c:lblOffset val="100"/>
        <c:noMultiLvlLbl val="0"/>
      </c:catAx>
      <c:valAx>
        <c:axId val="-2101514648"/>
        <c:scaling>
          <c:orientation val="minMax"/>
          <c:max val="0.08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%" sourceLinked="1"/>
        <c:majorTickMark val="out"/>
        <c:minorTickMark val="none"/>
        <c:tickLblPos val="nextTo"/>
        <c:crossAx val="-2101507672"/>
        <c:crosses val="autoZero"/>
        <c:crossBetween val="between"/>
        <c:majorUnit val="0.00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0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/>
              <a:t>Îles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40444137050436"/>
          <c:y val="0.0791127954643253"/>
          <c:w val="0.825167695254309"/>
          <c:h val="0.825295596439707"/>
        </c:manualLayout>
      </c:layout>
      <c:lineChart>
        <c:grouping val="standard"/>
        <c:varyColors val="0"/>
        <c:ser>
          <c:idx val="4"/>
          <c:order val="0"/>
          <c:tx>
            <c:strRef>
              <c:f>'Travail PC'!$A$323</c:f>
              <c:strCache>
                <c:ptCount val="1"/>
                <c:pt idx="0">
                  <c:v>Dépenses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'Travail PC'!$B$285:$P$285</c:f>
              <c:numCache>
                <c:formatCode>0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'Travail PC'!$B$323:$P$323</c:f>
              <c:numCache>
                <c:formatCode>0.0%</c:formatCode>
                <c:ptCount val="15"/>
                <c:pt idx="0">
                  <c:v>0.0204605134842067</c:v>
                </c:pt>
                <c:pt idx="1">
                  <c:v>0.022135593220339</c:v>
                </c:pt>
                <c:pt idx="2">
                  <c:v>0.0206576663452266</c:v>
                </c:pt>
                <c:pt idx="3">
                  <c:v>0.0213810786914235</c:v>
                </c:pt>
                <c:pt idx="4">
                  <c:v>0.0179913101604278</c:v>
                </c:pt>
                <c:pt idx="5">
                  <c:v>0.0184667571234735</c:v>
                </c:pt>
                <c:pt idx="6">
                  <c:v>0.0172096354166667</c:v>
                </c:pt>
                <c:pt idx="7">
                  <c:v>0.0255837977436455</c:v>
                </c:pt>
                <c:pt idx="8">
                  <c:v>0.0224381139093479</c:v>
                </c:pt>
                <c:pt idx="9">
                  <c:v>0.0200044369940907</c:v>
                </c:pt>
                <c:pt idx="10">
                  <c:v>0.0180054090601758</c:v>
                </c:pt>
                <c:pt idx="11">
                  <c:v>0.0193851902173913</c:v>
                </c:pt>
                <c:pt idx="12">
                  <c:v>0.0209250328803156</c:v>
                </c:pt>
                <c:pt idx="13">
                  <c:v>0.0196746197091678</c:v>
                </c:pt>
                <c:pt idx="14">
                  <c:v>0.0198466254459475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'Travail PC'!$A$326</c:f>
              <c:strCache>
                <c:ptCount val="1"/>
                <c:pt idx="0">
                  <c:v>Recettes 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ymbol val="none"/>
          </c:marker>
          <c:cat>
            <c:numRef>
              <c:f>'Travail PC'!$B$285:$P$285</c:f>
              <c:numCache>
                <c:formatCode>0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'Travail PC'!$B$326:$P$326</c:f>
              <c:numCache>
                <c:formatCode>0.0%</c:formatCode>
                <c:ptCount val="15"/>
                <c:pt idx="0">
                  <c:v>0.0217646151779164</c:v>
                </c:pt>
                <c:pt idx="1">
                  <c:v>0.0215254237288136</c:v>
                </c:pt>
                <c:pt idx="2">
                  <c:v>0.0195294117647059</c:v>
                </c:pt>
                <c:pt idx="3">
                  <c:v>0.0218213969938108</c:v>
                </c:pt>
                <c:pt idx="4">
                  <c:v>0.0193766711229946</c:v>
                </c:pt>
                <c:pt idx="5">
                  <c:v>0.0206362128750188</c:v>
                </c:pt>
                <c:pt idx="6">
                  <c:v>0.0180377604166667</c:v>
                </c:pt>
                <c:pt idx="7">
                  <c:v>0.0299347560146799</c:v>
                </c:pt>
                <c:pt idx="8">
                  <c:v>0.0193550552896074</c:v>
                </c:pt>
                <c:pt idx="9">
                  <c:v>0.0177183173115138</c:v>
                </c:pt>
                <c:pt idx="10">
                  <c:v>0.0193655623168808</c:v>
                </c:pt>
                <c:pt idx="11">
                  <c:v>0.01921875</c:v>
                </c:pt>
                <c:pt idx="12">
                  <c:v>0.0204712845243314</c:v>
                </c:pt>
                <c:pt idx="13">
                  <c:v>0.0188737319276793</c:v>
                </c:pt>
                <c:pt idx="14">
                  <c:v>0.0181737338229601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'Travail PC'!$A$329</c:f>
              <c:strCache>
                <c:ptCount val="1"/>
                <c:pt idx="0">
                  <c:v>Solde (R-D) 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ymbol val="none"/>
          </c:marker>
          <c:cat>
            <c:numRef>
              <c:f>'Travail PC'!$B$285:$P$285</c:f>
              <c:numCache>
                <c:formatCode>0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'Travail PC'!$B$329:$P$329</c:f>
              <c:numCache>
                <c:formatCode>0.0%</c:formatCode>
                <c:ptCount val="15"/>
                <c:pt idx="0">
                  <c:v>0.00130637761289595</c:v>
                </c:pt>
                <c:pt idx="1">
                  <c:v>-0.000610169491525424</c:v>
                </c:pt>
                <c:pt idx="2">
                  <c:v>-0.00112825458052073</c:v>
                </c:pt>
                <c:pt idx="3">
                  <c:v>0.000440318302387268</c:v>
                </c:pt>
                <c:pt idx="4">
                  <c:v>0.00138536096256684</c:v>
                </c:pt>
                <c:pt idx="5">
                  <c:v>0.0021694557515453</c:v>
                </c:pt>
                <c:pt idx="6">
                  <c:v>0.000828125</c:v>
                </c:pt>
                <c:pt idx="7">
                  <c:v>0.00435095827103439</c:v>
                </c:pt>
                <c:pt idx="8">
                  <c:v>-0.00308440141530653</c:v>
                </c:pt>
                <c:pt idx="9">
                  <c:v>-0.00228730604463331</c:v>
                </c:pt>
                <c:pt idx="10">
                  <c:v>0.00136015325670498</c:v>
                </c:pt>
                <c:pt idx="11">
                  <c:v>-0.000166440217391304</c:v>
                </c:pt>
                <c:pt idx="12">
                  <c:v>-0.000453748355984217</c:v>
                </c:pt>
                <c:pt idx="13">
                  <c:v>-0.000800887781488499</c:v>
                </c:pt>
                <c:pt idx="14">
                  <c:v>-0.00167289162298735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'Travail PC'!$A$325</c:f>
              <c:strCache>
                <c:ptCount val="1"/>
                <c:pt idx="0">
                  <c:v>Investissement </c:v>
                </c:pt>
              </c:strCache>
            </c:strRef>
          </c:tx>
          <c:spPr>
            <a:ln>
              <a:solidFill>
                <a:srgbClr val="660066"/>
              </a:solidFill>
            </a:ln>
          </c:spPr>
          <c:marker>
            <c:symbol val="triangle"/>
            <c:size val="10"/>
            <c:spPr>
              <a:solidFill>
                <a:srgbClr val="660066"/>
              </a:solidFill>
            </c:spPr>
          </c:marker>
          <c:cat>
            <c:numRef>
              <c:f>'Travail PC'!$B$285:$P$285</c:f>
              <c:numCache>
                <c:formatCode>0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'Travail PC'!$B$325:$P$325</c:f>
              <c:numCache>
                <c:formatCode>0.0%</c:formatCode>
                <c:ptCount val="15"/>
                <c:pt idx="0">
                  <c:v>0.00400106592939214</c:v>
                </c:pt>
                <c:pt idx="1">
                  <c:v>0.00586228813559322</c:v>
                </c:pt>
                <c:pt idx="2">
                  <c:v>0.00506268081002893</c:v>
                </c:pt>
                <c:pt idx="3">
                  <c:v>0.0047603890362511</c:v>
                </c:pt>
                <c:pt idx="4">
                  <c:v>0.00324699197860962</c:v>
                </c:pt>
                <c:pt idx="5">
                  <c:v>0.00429519071310116</c:v>
                </c:pt>
                <c:pt idx="6">
                  <c:v>0.00516276041666667</c:v>
                </c:pt>
                <c:pt idx="7">
                  <c:v>0.00693489193964931</c:v>
                </c:pt>
                <c:pt idx="8">
                  <c:v>0.00646421785515264</c:v>
                </c:pt>
                <c:pt idx="9">
                  <c:v>0.00548692451059599</c:v>
                </c:pt>
                <c:pt idx="10">
                  <c:v>0.00406355645706558</c:v>
                </c:pt>
                <c:pt idx="11">
                  <c:v>0.00447803442028985</c:v>
                </c:pt>
                <c:pt idx="12">
                  <c:v>0.0055414291977203</c:v>
                </c:pt>
                <c:pt idx="13">
                  <c:v>0.00467865032087857</c:v>
                </c:pt>
                <c:pt idx="14">
                  <c:v>0.00520594666415576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1566232"/>
        <c:axId val="-2101561016"/>
      </c:lineChart>
      <c:catAx>
        <c:axId val="-2101566232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low"/>
        <c:spPr>
          <a:ln w="19050" cmpd="sng">
            <a:solidFill>
              <a:srgbClr val="FF0000"/>
            </a:solidFill>
          </a:ln>
        </c:spPr>
        <c:crossAx val="-2101561016"/>
        <c:crosses val="autoZero"/>
        <c:auto val="1"/>
        <c:lblAlgn val="ctr"/>
        <c:lblOffset val="100"/>
        <c:noMultiLvlLbl val="0"/>
      </c:catAx>
      <c:valAx>
        <c:axId val="-2101561016"/>
        <c:scaling>
          <c:orientation val="minMax"/>
          <c:max val="0.08"/>
          <c:min val="-0.02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%" sourceLinked="1"/>
        <c:majorTickMark val="out"/>
        <c:minorTickMark val="none"/>
        <c:tickLblPos val="nextTo"/>
        <c:crossAx val="-2101566232"/>
        <c:crosses val="autoZero"/>
        <c:crossBetween val="between"/>
        <c:majorUnit val="0.00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0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Dépenses par </a:t>
            </a:r>
            <a:r>
              <a:rPr lang="fr-FR" sz="1800" dirty="0" smtClean="0"/>
              <a:t>habitant </a:t>
            </a:r>
            <a:r>
              <a:rPr lang="fr-FR" sz="1800" i="1" u="sng" dirty="0" smtClean="0"/>
              <a:t>en CFP constants</a:t>
            </a:r>
          </a:p>
          <a:p>
            <a:pPr>
              <a:defRPr sz="1800"/>
            </a:pPr>
            <a:r>
              <a:rPr lang="fr-FR" sz="1800" dirty="0" smtClean="0"/>
              <a:t> </a:t>
            </a:r>
            <a:r>
              <a:rPr lang="fr-FR" sz="1800" dirty="0"/>
              <a:t>(hors autres budgets)</a:t>
            </a:r>
          </a:p>
          <a:p>
            <a:pPr>
              <a:defRPr sz="1800"/>
            </a:pPr>
            <a:r>
              <a:rPr lang="fr-FR" sz="1800" dirty="0"/>
              <a:t>en SMG mensuels de 2017, Provinces</a:t>
            </a:r>
          </a:p>
        </c:rich>
      </c:tx>
      <c:layout>
        <c:manualLayout>
          <c:xMode val="edge"/>
          <c:yMode val="edge"/>
          <c:x val="0.157680498200161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33142478957372"/>
          <c:y val="0.105794366114899"/>
          <c:w val="0.866857521042628"/>
          <c:h val="0.799076667837089"/>
        </c:manualLayout>
      </c:layout>
      <c:lineChart>
        <c:grouping val="standard"/>
        <c:varyColors val="0"/>
        <c:ser>
          <c:idx val="3"/>
          <c:order val="0"/>
          <c:tx>
            <c:strRef>
              <c:f>'Travail PC'!$A$384</c:f>
              <c:strCache>
                <c:ptCount val="1"/>
                <c:pt idx="0">
                  <c:v>Sud</c:v>
                </c:pt>
              </c:strCache>
            </c:strRef>
          </c:tx>
          <c:spPr>
            <a:ln w="76200" cmpd="sng"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'Travail PC'!$B$372:$P$372</c:f>
              <c:numCache>
                <c:formatCode>0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'Travail PC'!$B$384:$P$384</c:f>
              <c:numCache>
                <c:formatCode>_-* #\ ##0.0\ _€_-;\-* #\ ##0.0\ _€_-;_-* "-"??\ _€_-;_-@_-</c:formatCode>
                <c:ptCount val="15"/>
                <c:pt idx="0">
                  <c:v>1.284918643853336</c:v>
                </c:pt>
                <c:pt idx="1">
                  <c:v>1.418890681586602</c:v>
                </c:pt>
                <c:pt idx="2">
                  <c:v>1.350262104740094</c:v>
                </c:pt>
                <c:pt idx="3">
                  <c:v>1.356216977312476</c:v>
                </c:pt>
                <c:pt idx="4">
                  <c:v>1.554247632273025</c:v>
                </c:pt>
                <c:pt idx="5">
                  <c:v>1.712211457606082</c:v>
                </c:pt>
                <c:pt idx="6">
                  <c:v>1.763396859484588</c:v>
                </c:pt>
                <c:pt idx="7">
                  <c:v>1.841047599634147</c:v>
                </c:pt>
                <c:pt idx="8">
                  <c:v>1.975005613106615</c:v>
                </c:pt>
                <c:pt idx="9">
                  <c:v>1.984851551340848</c:v>
                </c:pt>
                <c:pt idx="10">
                  <c:v>1.913172210142774</c:v>
                </c:pt>
                <c:pt idx="11">
                  <c:v>2.033615524387528</c:v>
                </c:pt>
                <c:pt idx="12">
                  <c:v>2.076178506227996</c:v>
                </c:pt>
                <c:pt idx="13">
                  <c:v>2.040022380021395</c:v>
                </c:pt>
                <c:pt idx="14">
                  <c:v>1.947433644919484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'Travail PC'!$A$385</c:f>
              <c:strCache>
                <c:ptCount val="1"/>
                <c:pt idx="0">
                  <c:v>Nord</c:v>
                </c:pt>
              </c:strCache>
            </c:strRef>
          </c:tx>
          <c:spPr>
            <a:ln w="76200" cmpd="sng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'Travail PC'!$B$372:$P$372</c:f>
              <c:numCache>
                <c:formatCode>0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'Travail PC'!$B$385:$P$385</c:f>
              <c:numCache>
                <c:formatCode>_-* #\ ##0.0\ _€_-;\-* #\ ##0.0\ _€_-;_-* "-"??\ _€_-;_-@_-</c:formatCode>
                <c:ptCount val="15"/>
                <c:pt idx="0">
                  <c:v>2.915785816137612</c:v>
                </c:pt>
                <c:pt idx="1">
                  <c:v>3.63156752690398</c:v>
                </c:pt>
                <c:pt idx="2">
                  <c:v>3.297481974523208</c:v>
                </c:pt>
                <c:pt idx="3">
                  <c:v>3.349215234645757</c:v>
                </c:pt>
                <c:pt idx="4">
                  <c:v>3.78617304727787</c:v>
                </c:pt>
                <c:pt idx="5">
                  <c:v>3.418938310763226</c:v>
                </c:pt>
                <c:pt idx="6">
                  <c:v>3.539399205354497</c:v>
                </c:pt>
                <c:pt idx="7">
                  <c:v>3.671825768639194</c:v>
                </c:pt>
                <c:pt idx="8">
                  <c:v>5.784922124588366</c:v>
                </c:pt>
                <c:pt idx="9">
                  <c:v>6.03846041922377</c:v>
                </c:pt>
                <c:pt idx="10">
                  <c:v>6.007833798907548</c:v>
                </c:pt>
                <c:pt idx="11">
                  <c:v>4.844952375775493</c:v>
                </c:pt>
                <c:pt idx="12">
                  <c:v>4.950193297072584</c:v>
                </c:pt>
                <c:pt idx="13">
                  <c:v>5.165612083735336</c:v>
                </c:pt>
                <c:pt idx="14">
                  <c:v>5.417621220671316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'Travail PC'!$A$386</c:f>
              <c:strCache>
                <c:ptCount val="1"/>
                <c:pt idx="0">
                  <c:v>Îles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'Travail PC'!$B$372:$P$372</c:f>
              <c:numCache>
                <c:formatCode>0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'Travail PC'!$B$386:$P$386</c:f>
              <c:numCache>
                <c:formatCode>_-* #\ ##0.0\ _€_-;\-* #\ ##0.0\ _€_-;_-* "-"??\ _€_-;_-@_-</c:formatCode>
                <c:ptCount val="15"/>
                <c:pt idx="0">
                  <c:v>4.147039868899977</c:v>
                </c:pt>
                <c:pt idx="1">
                  <c:v>4.744842410497507</c:v>
                </c:pt>
                <c:pt idx="2">
                  <c:v>4.817028219953037</c:v>
                </c:pt>
                <c:pt idx="3">
                  <c:v>5.38895457311339</c:v>
                </c:pt>
                <c:pt idx="4">
                  <c:v>4.682557325655344</c:v>
                </c:pt>
                <c:pt idx="5">
                  <c:v>5.26374505555098</c:v>
                </c:pt>
                <c:pt idx="6">
                  <c:v>5.57325006026756</c:v>
                </c:pt>
                <c:pt idx="7">
                  <c:v>7.666349926331716</c:v>
                </c:pt>
                <c:pt idx="8">
                  <c:v>6.802635961368471</c:v>
                </c:pt>
                <c:pt idx="9">
                  <c:v>6.713495782993558</c:v>
                </c:pt>
                <c:pt idx="10">
                  <c:v>6.210012616639283</c:v>
                </c:pt>
                <c:pt idx="11">
                  <c:v>6.5456260330463</c:v>
                </c:pt>
                <c:pt idx="12">
                  <c:v>7.246978548351805</c:v>
                </c:pt>
                <c:pt idx="13">
                  <c:v>7.101661817901818</c:v>
                </c:pt>
                <c:pt idx="14">
                  <c:v>7.165147795981433</c:v>
                </c:pt>
              </c:numCache>
            </c:numRef>
          </c:val>
          <c:smooth val="0"/>
        </c:ser>
        <c:ser>
          <c:idx val="2"/>
          <c:order val="3"/>
          <c:tx>
            <c:strRef>
              <c:f>'Travail PC'!$A$387</c:f>
              <c:strCache>
                <c:ptCount val="1"/>
                <c:pt idx="0">
                  <c:v>Ensemble des Provinces </c:v>
                </c:pt>
              </c:strCache>
            </c:strRef>
          </c:tx>
          <c:spPr>
            <a:ln w="76200" cmpd="sng">
              <a:solidFill>
                <a:srgbClr val="660066"/>
              </a:solidFill>
              <a:prstDash val="sysDash"/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660066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'Travail PC'!$B$372:$P$372</c:f>
              <c:numCache>
                <c:formatCode>0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'Travail PC'!$B$387:$P$387</c:f>
              <c:numCache>
                <c:formatCode>_-* #\ ##0.0\ _€_-;\-* #\ ##0.0\ _€_-;_-* "-"??\ _€_-;_-@_-</c:formatCode>
                <c:ptCount val="15"/>
                <c:pt idx="0">
                  <c:v>1.787876528189638</c:v>
                </c:pt>
                <c:pt idx="1">
                  <c:v>2.06171537868075</c:v>
                </c:pt>
                <c:pt idx="2">
                  <c:v>1.954294180834455</c:v>
                </c:pt>
                <c:pt idx="3">
                  <c:v>2.008846568735384</c:v>
                </c:pt>
                <c:pt idx="4">
                  <c:v>2.18657772947511</c:v>
                </c:pt>
                <c:pt idx="5">
                  <c:v>2.278059937876141</c:v>
                </c:pt>
                <c:pt idx="6">
                  <c:v>2.360318507397211</c:v>
                </c:pt>
                <c:pt idx="7">
                  <c:v>2.591132319817711</c:v>
                </c:pt>
                <c:pt idx="8">
                  <c:v>3.018017113762392</c:v>
                </c:pt>
                <c:pt idx="9">
                  <c:v>3.065625166019274</c:v>
                </c:pt>
                <c:pt idx="10">
                  <c:v>2.970833458859073</c:v>
                </c:pt>
                <c:pt idx="11">
                  <c:v>2.87068176223293</c:v>
                </c:pt>
                <c:pt idx="12">
                  <c:v>2.971538369200644</c:v>
                </c:pt>
                <c:pt idx="13">
                  <c:v>2.973870770343975</c:v>
                </c:pt>
                <c:pt idx="14">
                  <c:v>2.955699466829357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71073192"/>
        <c:axId val="-2071699864"/>
      </c:lineChart>
      <c:catAx>
        <c:axId val="-2071073192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low"/>
        <c:spPr>
          <a:ln w="19050" cmpd="sng">
            <a:solidFill>
              <a:schemeClr val="tx1"/>
            </a:solidFill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-2071699864"/>
        <c:crosses val="autoZero"/>
        <c:auto val="1"/>
        <c:lblAlgn val="ctr"/>
        <c:lblOffset val="100"/>
        <c:noMultiLvlLbl val="0"/>
      </c:catAx>
      <c:valAx>
        <c:axId val="-2071699864"/>
        <c:scaling>
          <c:orientation val="minMax"/>
          <c:max val="8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_-* #\ ##0.0\ _€_-;\-* #\ ##0.0\ _€_-;_-* &quot;-&quot;??\ _€_-;_-@_-" sourceLinked="1"/>
        <c:majorTickMark val="out"/>
        <c:minorTickMark val="none"/>
        <c:tickLblPos val="nextTo"/>
        <c:crossAx val="-2071073192"/>
        <c:crosses val="autoZero"/>
        <c:crossBetween val="between"/>
        <c:majorUnit val="0.5"/>
      </c:valAx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365065182169066"/>
          <c:y val="0.775220020543001"/>
          <c:w val="0.517054397505214"/>
          <c:h val="0.0810727190026331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0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 smtClean="0"/>
              <a:t>Autres </a:t>
            </a:r>
            <a:r>
              <a:rPr lang="fr-FR" sz="1800" dirty="0"/>
              <a:t>budgets</a:t>
            </a:r>
          </a:p>
        </c:rich>
      </c:tx>
      <c:layout>
        <c:manualLayout>
          <c:xMode val="edge"/>
          <c:yMode val="edge"/>
          <c:x val="0.225775069879606"/>
          <c:y val="0.00289855072463768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0433198985020659"/>
          <c:y val="0.106736119018252"/>
          <c:w val="0.973686265272633"/>
          <c:h val="0.798786645499706"/>
        </c:manualLayout>
      </c:layout>
      <c:lineChart>
        <c:grouping val="standard"/>
        <c:varyColors val="0"/>
        <c:ser>
          <c:idx val="5"/>
          <c:order val="0"/>
          <c:tx>
            <c:strRef>
              <c:f>'Travail PC'!$A$390</c:f>
              <c:strCache>
                <c:ptCount val="1"/>
                <c:pt idx="0">
                  <c:v>Budget global (Ensemble)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'Travail PC'!$B$372:$P$372</c:f>
              <c:numCache>
                <c:formatCode>0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'Travail PC'!$B$390:$P$390</c:f>
              <c:numCache>
                <c:formatCode>_-* #\ ##0.0\ _€_-;\-* #\ ##0.0\ _€_-;_-* "-"??\ _€_-;_-@_-</c:formatCode>
                <c:ptCount val="15"/>
                <c:pt idx="0">
                  <c:v>2.538101859811466</c:v>
                </c:pt>
                <c:pt idx="1">
                  <c:v>2.682189729459754</c:v>
                </c:pt>
                <c:pt idx="2">
                  <c:v>2.834229464478533</c:v>
                </c:pt>
                <c:pt idx="3">
                  <c:v>3.053173377301672</c:v>
                </c:pt>
                <c:pt idx="4">
                  <c:v>3.324735781888172</c:v>
                </c:pt>
                <c:pt idx="5">
                  <c:v>3.887636741233215</c:v>
                </c:pt>
                <c:pt idx="6">
                  <c:v>4.100991840787464</c:v>
                </c:pt>
                <c:pt idx="7">
                  <c:v>5.336559092992942</c:v>
                </c:pt>
                <c:pt idx="8">
                  <c:v>4.883431629739976</c:v>
                </c:pt>
                <c:pt idx="9">
                  <c:v>4.741006887746817</c:v>
                </c:pt>
                <c:pt idx="10">
                  <c:v>4.922847094807726</c:v>
                </c:pt>
                <c:pt idx="11">
                  <c:v>5.493673337713442</c:v>
                </c:pt>
                <c:pt idx="12">
                  <c:v>6.085426850100964</c:v>
                </c:pt>
                <c:pt idx="13">
                  <c:v>5.773159910054903</c:v>
                </c:pt>
                <c:pt idx="14">
                  <c:v>5.980801568643828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'Travail PC'!$A$388</c:f>
              <c:strCache>
                <c:ptCount val="1"/>
                <c:pt idx="0">
                  <c:v>Budget Propre principal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'Travail PC'!$B$372:$P$372</c:f>
              <c:numCache>
                <c:formatCode>0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'Travail PC'!$B$388:$P$388</c:f>
              <c:numCache>
                <c:formatCode>_-* #\ ##0.0\ _€_-;\-* #\ ##0.0\ _€_-;_-* "-"??\ _€_-;_-@_-</c:formatCode>
                <c:ptCount val="15"/>
                <c:pt idx="0">
                  <c:v>0.853665838467501</c:v>
                </c:pt>
                <c:pt idx="1">
                  <c:v>0.984416965977508</c:v>
                </c:pt>
                <c:pt idx="2">
                  <c:v>0.933126059987766</c:v>
                </c:pt>
                <c:pt idx="3">
                  <c:v>0.959173445936171</c:v>
                </c:pt>
                <c:pt idx="4">
                  <c:v>1.044035581526884</c:v>
                </c:pt>
                <c:pt idx="5">
                  <c:v>1.087716023049656</c:v>
                </c:pt>
                <c:pt idx="6">
                  <c:v>1.12699241021295</c:v>
                </c:pt>
                <c:pt idx="7">
                  <c:v>1.237200169866992</c:v>
                </c:pt>
                <c:pt idx="8">
                  <c:v>1.441026865841804</c:v>
                </c:pt>
                <c:pt idx="9">
                  <c:v>1.269369916551517</c:v>
                </c:pt>
                <c:pt idx="10">
                  <c:v>1.246419993527824</c:v>
                </c:pt>
                <c:pt idx="11">
                  <c:v>1.419610857749558</c:v>
                </c:pt>
                <c:pt idx="12">
                  <c:v>1.779106895845136</c:v>
                </c:pt>
                <c:pt idx="13">
                  <c:v>1.863867508848595</c:v>
                </c:pt>
                <c:pt idx="14">
                  <c:v>1.782827116091732</c:v>
                </c:pt>
              </c:numCache>
            </c:numRef>
          </c:val>
          <c:smooth val="0"/>
        </c:ser>
        <c:ser>
          <c:idx val="4"/>
          <c:order val="2"/>
          <c:tx>
            <c:strRef>
              <c:f>'Travail PC'!$A$389</c:f>
              <c:strCache>
                <c:ptCount val="1"/>
                <c:pt idx="0">
                  <c:v>Communes et autres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ash"/>
            </a:ln>
          </c:spPr>
          <c:marker>
            <c:symbol val="none"/>
          </c:marker>
          <c:cat>
            <c:numRef>
              <c:f>'Travail PC'!$B$372:$P$372</c:f>
              <c:numCache>
                <c:formatCode>0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'Travail PC'!$B$389:$P$389</c:f>
              <c:numCache>
                <c:formatCode>_-* #\ ##0.0\ _€_-;\-* #\ ##0.0\ _€_-;_-* "-"??\ _€_-;_-@_-</c:formatCode>
                <c:ptCount val="15"/>
                <c:pt idx="0">
                  <c:v>0.251407692511536</c:v>
                </c:pt>
                <c:pt idx="1">
                  <c:v>0.289914374844736</c:v>
                </c:pt>
                <c:pt idx="2">
                  <c:v>0.274809016587861</c:v>
                </c:pt>
                <c:pt idx="3">
                  <c:v>0.282480066432144</c:v>
                </c:pt>
                <c:pt idx="4">
                  <c:v>0.30747227383822</c:v>
                </c:pt>
                <c:pt idx="5">
                  <c:v>0.320336322645467</c:v>
                </c:pt>
                <c:pt idx="6">
                  <c:v>0.331903361435071</c:v>
                </c:pt>
                <c:pt idx="7">
                  <c:v>0.364359947259365</c:v>
                </c:pt>
                <c:pt idx="8">
                  <c:v>0.424387650135786</c:v>
                </c:pt>
                <c:pt idx="9">
                  <c:v>0.406011805176026</c:v>
                </c:pt>
                <c:pt idx="10">
                  <c:v>0.70559364242083</c:v>
                </c:pt>
                <c:pt idx="11">
                  <c:v>1.203380717730955</c:v>
                </c:pt>
                <c:pt idx="12">
                  <c:v>1.334781585055183</c:v>
                </c:pt>
                <c:pt idx="13">
                  <c:v>0.935421630862332</c:v>
                </c:pt>
                <c:pt idx="14">
                  <c:v>1.24227498572274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1182760"/>
        <c:axId val="-2071613304"/>
      </c:lineChart>
      <c:catAx>
        <c:axId val="-2111182760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low"/>
        <c:spPr>
          <a:ln w="19050" cmpd="sng">
            <a:solidFill>
              <a:schemeClr val="tx1"/>
            </a:solidFill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-2071613304"/>
        <c:crosses val="autoZero"/>
        <c:auto val="1"/>
        <c:lblAlgn val="ctr"/>
        <c:lblOffset val="100"/>
        <c:noMultiLvlLbl val="0"/>
      </c:catAx>
      <c:valAx>
        <c:axId val="-2071613304"/>
        <c:scaling>
          <c:orientation val="minMax"/>
          <c:max val="8.0"/>
          <c:min val="0.0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_-* #\ ##0.0\ _€_-;\-* #\ ##0.0\ _€_-;_-* &quot;-&quot;??\ _€_-;_-@_-" sourceLinked="1"/>
        <c:majorTickMark val="out"/>
        <c:minorTickMark val="none"/>
        <c:tickLblPos val="nextTo"/>
        <c:crossAx val="-2111182760"/>
        <c:crosses val="autoZero"/>
        <c:crossBetween val="between"/>
        <c:majorUnit val="0.5"/>
      </c:valAx>
    </c:plotArea>
    <c:legend>
      <c:legendPos val="r"/>
      <c:legendEntry>
        <c:idx val="2"/>
        <c:txPr>
          <a:bodyPr/>
          <a:lstStyle/>
          <a:p>
            <a:pPr>
              <a:defRPr sz="1400"/>
            </a:pPr>
            <a:endParaRPr lang="fr-FR"/>
          </a:p>
        </c:txPr>
      </c:legendEntry>
      <c:layout>
        <c:manualLayout>
          <c:xMode val="edge"/>
          <c:yMode val="edge"/>
          <c:x val="0.0"/>
          <c:y val="0.065906011301631"/>
          <c:w val="0.961060442366077"/>
          <c:h val="0.140481395350224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0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 smtClean="0"/>
              <a:t>Structure </a:t>
            </a:r>
            <a:r>
              <a:rPr lang="fr-FR" sz="1800" dirty="0"/>
              <a:t>de l'emploi</a:t>
            </a:r>
            <a:r>
              <a:rPr lang="fr-FR" sz="1800" baseline="0" dirty="0"/>
              <a:t> </a:t>
            </a:r>
            <a:r>
              <a:rPr lang="fr-FR" sz="1800" baseline="0" dirty="0" smtClean="0"/>
              <a:t>total </a:t>
            </a:r>
          </a:p>
          <a:p>
            <a:pPr>
              <a:defRPr sz="1800"/>
            </a:pPr>
            <a:r>
              <a:rPr lang="fr-FR" sz="1800" i="1" dirty="0" smtClean="0"/>
              <a:t>(</a:t>
            </a:r>
            <a:r>
              <a:rPr lang="fr-FR" sz="1800" i="1" dirty="0"/>
              <a:t>salariés </a:t>
            </a:r>
            <a:r>
              <a:rPr lang="fr-FR" sz="1800" i="1" dirty="0" smtClean="0"/>
              <a:t>et </a:t>
            </a:r>
            <a:r>
              <a:rPr lang="fr-FR" sz="1800" i="1" dirty="0"/>
              <a:t>non salariés)</a:t>
            </a:r>
            <a:r>
              <a:rPr lang="fr-FR" sz="1800" i="1" baseline="0" dirty="0"/>
              <a:t> </a:t>
            </a:r>
            <a:endParaRPr lang="fr-FR" sz="1800" i="1" baseline="0" dirty="0" smtClean="0"/>
          </a:p>
          <a:p>
            <a:pPr>
              <a:defRPr sz="1800"/>
            </a:pPr>
            <a:r>
              <a:rPr lang="fr-FR" sz="1800" i="1" u="sng" baseline="0" dirty="0" smtClean="0"/>
              <a:t>hors chômeurs</a:t>
            </a:r>
          </a:p>
          <a:p>
            <a:pPr>
              <a:defRPr sz="1800"/>
            </a:pPr>
            <a:r>
              <a:rPr lang="fr-FR" sz="1800" dirty="0" smtClean="0"/>
              <a:t>par </a:t>
            </a:r>
            <a:r>
              <a:rPr lang="fr-FR" sz="1800" dirty="0"/>
              <a:t>CSP</a:t>
            </a:r>
          </a:p>
        </c:rich>
      </c:tx>
      <c:layout>
        <c:manualLayout>
          <c:xMode val="edge"/>
          <c:yMode val="edge"/>
          <c:x val="0.303277817778355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"/>
          <c:y val="0.142738924624702"/>
          <c:w val="0.390060783308052"/>
          <c:h val="0.857261075375298"/>
        </c:manualLayout>
      </c:layout>
      <c:barChart>
        <c:barDir val="col"/>
        <c:grouping val="percentStacked"/>
        <c:varyColors val="0"/>
        <c:ser>
          <c:idx val="5"/>
          <c:order val="0"/>
          <c:tx>
            <c:strRef>
              <c:f>Feuil1!$A$130</c:f>
              <c:strCache>
                <c:ptCount val="1"/>
                <c:pt idx="0">
                  <c:v>Cadres supérieurs et divers</c:v>
                </c:pt>
              </c:strCache>
            </c:strRef>
          </c:tx>
          <c:spPr>
            <a:solidFill>
              <a:srgbClr val="0000FF"/>
            </a:solidFill>
            <a:ln w="76200" cmpd="sng">
              <a:solidFill>
                <a:srgbClr val="0000FF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Feuil1!$B$130</c:f>
              <c:numCache>
                <c:formatCode>0%</c:formatCode>
                <c:ptCount val="1"/>
                <c:pt idx="0">
                  <c:v>0.098</c:v>
                </c:pt>
              </c:numCache>
            </c:numRef>
          </c:val>
        </c:ser>
        <c:ser>
          <c:idx val="4"/>
          <c:order val="1"/>
          <c:tx>
            <c:strRef>
              <c:f>Feuil1!$A$131</c:f>
              <c:strCache>
                <c:ptCount val="1"/>
                <c:pt idx="0">
                  <c:v>Cadres et professions intermédiaires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76200" cmpd="sng">
              <a:solidFill>
                <a:schemeClr val="tx2">
                  <a:lumMod val="60000"/>
                  <a:lumOff val="40000"/>
                </a:schemeClr>
              </a:solidFill>
            </a:ln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Feuil1!$B$131</c:f>
              <c:numCache>
                <c:formatCode>0%</c:formatCode>
                <c:ptCount val="1"/>
                <c:pt idx="0">
                  <c:v>0.245</c:v>
                </c:pt>
              </c:numCache>
            </c:numRef>
          </c:val>
        </c:ser>
        <c:ser>
          <c:idx val="3"/>
          <c:order val="2"/>
          <c:tx>
            <c:strRef>
              <c:f>Feuil1!$A$132</c:f>
              <c:strCache>
                <c:ptCount val="1"/>
                <c:pt idx="0">
                  <c:v>Employés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Feuil1!$B$132</c:f>
              <c:numCache>
                <c:formatCode>0%</c:formatCode>
                <c:ptCount val="1"/>
                <c:pt idx="0">
                  <c:v>0.302</c:v>
                </c:pt>
              </c:numCache>
            </c:numRef>
          </c:val>
        </c:ser>
        <c:ser>
          <c:idx val="2"/>
          <c:order val="3"/>
          <c:tx>
            <c:strRef>
              <c:f>Feuil1!$A$133</c:f>
              <c:strCache>
                <c:ptCount val="1"/>
                <c:pt idx="0">
                  <c:v>Ouvriers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Feuil1!$B$133</c:f>
              <c:numCache>
                <c:formatCode>0%</c:formatCode>
                <c:ptCount val="1"/>
                <c:pt idx="0">
                  <c:v>0.229</c:v>
                </c:pt>
              </c:numCache>
            </c:numRef>
          </c:val>
        </c:ser>
        <c:ser>
          <c:idx val="1"/>
          <c:order val="4"/>
          <c:tx>
            <c:strRef>
              <c:f>Feuil1!$A$134</c:f>
              <c:strCache>
                <c:ptCount val="1"/>
                <c:pt idx="0">
                  <c:v>Artisans et commerçants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Feuil1!$B$134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</c:ser>
        <c:ser>
          <c:idx val="0"/>
          <c:order val="5"/>
          <c:tx>
            <c:strRef>
              <c:f>Feuil1!$A$135</c:f>
              <c:strCache>
                <c:ptCount val="1"/>
                <c:pt idx="0">
                  <c:v>Agriculteurs et pêcheurs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Feuil1!$B$135</c:f>
              <c:numCache>
                <c:formatCode>0%</c:formatCode>
                <c:ptCount val="1"/>
                <c:pt idx="0">
                  <c:v>0.026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-2111315880"/>
        <c:axId val="-2111312904"/>
      </c:barChart>
      <c:catAx>
        <c:axId val="-2111315880"/>
        <c:scaling>
          <c:orientation val="minMax"/>
        </c:scaling>
        <c:delete val="1"/>
        <c:axPos val="b"/>
        <c:majorTickMark val="out"/>
        <c:minorTickMark val="none"/>
        <c:tickLblPos val="nextTo"/>
        <c:crossAx val="-2111312904"/>
        <c:crosses val="autoZero"/>
        <c:auto val="1"/>
        <c:lblAlgn val="ctr"/>
        <c:lblOffset val="100"/>
        <c:noMultiLvlLbl val="0"/>
      </c:catAx>
      <c:valAx>
        <c:axId val="-2111312904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-21113158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51505151314648"/>
          <c:y val="0.48619076385056"/>
          <c:w val="0.642675080224479"/>
          <c:h val="0.502728728141589"/>
        </c:manualLayout>
      </c:layout>
      <c:overlay val="0"/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  <c:userShapes r:id="rId2"/>
</c:chartSpace>
</file>

<file path=ppt/charts/chart10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Structure de la population totale </a:t>
            </a:r>
          </a:p>
          <a:p>
            <a:pPr>
              <a:defRPr sz="1800"/>
            </a:pPr>
            <a:r>
              <a:rPr lang="fr-FR" sz="1800" dirty="0"/>
              <a:t>par  type d'"activité"</a:t>
            </a:r>
          </a:p>
        </c:rich>
      </c:tx>
      <c:layout>
        <c:manualLayout>
          <c:xMode val="edge"/>
          <c:yMode val="edge"/>
          <c:x val="0.172840249777771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2257217847769"/>
          <c:y val="0.142738924624702"/>
          <c:w val="0.340624160983994"/>
          <c:h val="0.838990128563505"/>
        </c:manualLayout>
      </c:layout>
      <c:barChart>
        <c:barDir val="col"/>
        <c:grouping val="percentStacked"/>
        <c:varyColors val="0"/>
        <c:ser>
          <c:idx val="5"/>
          <c:order val="0"/>
          <c:tx>
            <c:strRef>
              <c:f>Feuil1!$A$127</c:f>
              <c:strCache>
                <c:ptCount val="1"/>
                <c:pt idx="0">
                  <c:v>Actifs ayant un emploi salarié</c:v>
                </c:pt>
              </c:strCache>
            </c:strRef>
          </c:tx>
          <c:spPr>
            <a:solidFill>
              <a:srgbClr val="0000FF"/>
            </a:solidFill>
            <a:ln w="76200" cmpd="sng">
              <a:solidFill>
                <a:srgbClr val="0000FF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Feuil1!$B$127</c:f>
              <c:numCache>
                <c:formatCode>0%</c:formatCode>
                <c:ptCount val="1"/>
                <c:pt idx="0">
                  <c:v>0.338289962825279</c:v>
                </c:pt>
              </c:numCache>
            </c:numRef>
          </c:val>
        </c:ser>
        <c:ser>
          <c:idx val="4"/>
          <c:order val="1"/>
          <c:tx>
            <c:strRef>
              <c:f>Feuil1!$A$126</c:f>
              <c:strCache>
                <c:ptCount val="1"/>
                <c:pt idx="0">
                  <c:v>Actifs ayant un emploi indépendant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76200" cmpd="sng">
              <a:solidFill>
                <a:schemeClr val="tx2">
                  <a:lumMod val="60000"/>
                  <a:lumOff val="40000"/>
                </a:schemeClr>
              </a:solidFill>
            </a:ln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Feuil1!$B$126</c:f>
              <c:numCache>
                <c:formatCode>0%</c:formatCode>
                <c:ptCount val="1"/>
                <c:pt idx="0">
                  <c:v>0.0780669144981413</c:v>
                </c:pt>
              </c:numCache>
            </c:numRef>
          </c:val>
        </c:ser>
        <c:ser>
          <c:idx val="3"/>
          <c:order val="2"/>
          <c:tx>
            <c:strRef>
              <c:f>Feuil1!$A$125</c:f>
              <c:strCache>
                <c:ptCount val="1"/>
                <c:pt idx="0">
                  <c:v>Chômeurs déclarés)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Feuil1!$B$125</c:f>
              <c:numCache>
                <c:formatCode>0%</c:formatCode>
                <c:ptCount val="1"/>
                <c:pt idx="0">
                  <c:v>0.070631970260223</c:v>
                </c:pt>
              </c:numCache>
            </c:numRef>
          </c:val>
        </c:ser>
        <c:ser>
          <c:idx val="2"/>
          <c:order val="3"/>
          <c:tx>
            <c:strRef>
              <c:f>Feuil1!$A$124</c:f>
              <c:strCache>
                <c:ptCount val="1"/>
                <c:pt idx="0">
                  <c:v>Actifs sans profession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Feuil1!$B$124</c:f>
              <c:numCache>
                <c:formatCode>0%</c:formatCode>
                <c:ptCount val="1"/>
                <c:pt idx="0">
                  <c:v>0.0680111524163568</c:v>
                </c:pt>
              </c:numCache>
            </c:numRef>
          </c:val>
        </c:ser>
        <c:ser>
          <c:idx val="1"/>
          <c:order val="4"/>
          <c:tx>
            <c:strRef>
              <c:f>Feuil1!$A$123</c:f>
              <c:strCache>
                <c:ptCount val="1"/>
                <c:pt idx="0">
                  <c:v>Inactifs vieux  (&gt; 60 ans)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Feuil1!$B$123</c:f>
              <c:numCache>
                <c:formatCode>0%</c:formatCode>
                <c:ptCount val="1"/>
                <c:pt idx="0">
                  <c:v>0.12</c:v>
                </c:pt>
              </c:numCache>
            </c:numRef>
          </c:val>
        </c:ser>
        <c:ser>
          <c:idx val="0"/>
          <c:order val="5"/>
          <c:tx>
            <c:strRef>
              <c:f>Feuil1!$A$122</c:f>
              <c:strCache>
                <c:ptCount val="1"/>
                <c:pt idx="0">
                  <c:v>Inactifs jeunes (&lt; 20 ans)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Feuil1!$B$122</c:f>
              <c:numCache>
                <c:formatCode>0%</c:formatCode>
                <c:ptCount val="1"/>
                <c:pt idx="0">
                  <c:v>0.325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-2111409416"/>
        <c:axId val="-2111413688"/>
      </c:barChart>
      <c:catAx>
        <c:axId val="-2111409416"/>
        <c:scaling>
          <c:orientation val="minMax"/>
        </c:scaling>
        <c:delete val="1"/>
        <c:axPos val="b"/>
        <c:majorGridlines/>
        <c:majorTickMark val="out"/>
        <c:minorTickMark val="none"/>
        <c:tickLblPos val="nextTo"/>
        <c:crossAx val="-2111413688"/>
        <c:crosses val="autoZero"/>
        <c:auto val="1"/>
        <c:lblAlgn val="ctr"/>
        <c:lblOffset val="100"/>
        <c:noMultiLvlLbl val="0"/>
      </c:catAx>
      <c:valAx>
        <c:axId val="-2111413688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spPr>
          <a:ln w="12700" cmpd="sng">
            <a:solidFill>
              <a:schemeClr val="tx1"/>
            </a:solidFill>
          </a:ln>
        </c:spPr>
        <c:crossAx val="-2111409416"/>
        <c:crosses val="autoZero"/>
        <c:crossBetween val="between"/>
      </c:valAx>
      <c:spPr>
        <a:noFill/>
        <a:ln>
          <a:solidFill>
            <a:schemeClr val="bg1"/>
          </a:solidFill>
        </a:ln>
      </c:spPr>
    </c:plotArea>
    <c:legend>
      <c:legendPos val="r"/>
      <c:layout>
        <c:manualLayout>
          <c:xMode val="edge"/>
          <c:yMode val="edge"/>
          <c:x val="0.386808719703895"/>
          <c:y val="0.349711521880255"/>
          <c:w val="0.609871434206579"/>
          <c:h val="0.491584607986986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  <c:userShapes r:id="rId2"/>
</c:chartSpace>
</file>

<file path=ppt/charts/chart10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Evolution </a:t>
            </a:r>
            <a:r>
              <a:rPr lang="fr-FR" sz="1800" b="1" dirty="0" smtClean="0"/>
              <a:t>de </a:t>
            </a:r>
            <a:r>
              <a:rPr lang="fr-FR" sz="1800" b="1" dirty="0"/>
              <a:t>l'emploi </a:t>
            </a:r>
            <a:endParaRPr lang="fr-FR" sz="1800" b="1" dirty="0" smtClean="0"/>
          </a:p>
          <a:p>
            <a:pPr>
              <a:defRPr sz="1800" b="1"/>
            </a:pPr>
            <a:r>
              <a:rPr lang="fr-FR" sz="1800" b="1" i="1" u="sng" dirty="0" smtClean="0"/>
              <a:t>total</a:t>
            </a:r>
            <a:r>
              <a:rPr lang="fr-FR" sz="1800" b="1" i="1" u="sng" baseline="0" dirty="0" smtClean="0"/>
              <a:t> </a:t>
            </a:r>
            <a:r>
              <a:rPr lang="fr-FR" sz="1800" b="1" i="1" u="sng" dirty="0" smtClean="0"/>
              <a:t>salarié</a:t>
            </a:r>
            <a:r>
              <a:rPr lang="mr-IN" sz="1800" b="1" dirty="0" smtClean="0"/>
              <a:t>…</a:t>
            </a:r>
            <a:endParaRPr lang="fr-FR" sz="1800" b="1" dirty="0"/>
          </a:p>
        </c:rich>
      </c:tx>
      <c:layout>
        <c:manualLayout>
          <c:xMode val="edge"/>
          <c:yMode val="edge"/>
          <c:x val="0.245216173917296"/>
          <c:y val="0.0"/>
        </c:manualLayout>
      </c:layout>
      <c:overlay val="0"/>
      <c:spPr>
        <a:solidFill>
          <a:schemeClr val="bg1"/>
        </a:solidFill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0474575645211328"/>
          <c:y val="0.0361404220994231"/>
          <c:w val="0.874781916486999"/>
          <c:h val="0.87082009059929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'Emploi gal'!$A$19</c:f>
              <c:strCache>
                <c:ptCount val="1"/>
                <c:pt idx="0">
                  <c:v>Secteur privé</c:v>
                </c:pt>
              </c:strCache>
            </c:strRef>
          </c:tx>
          <c:spPr>
            <a:solidFill>
              <a:srgbClr val="0000FF"/>
            </a:solidFill>
            <a:ln w="76200" cmpd="sng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</c:spPr>
          <c:invertIfNegative val="0"/>
          <c:cat>
            <c:numRef>
              <c:f>'Emploi gal'!$B$16:$X$16</c:f>
              <c:numCache>
                <c:formatCode>0</c:formatCode>
                <c:ptCount val="23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  <c:pt idx="21">
                  <c:v>2016.0</c:v>
                </c:pt>
                <c:pt idx="22">
                  <c:v>2017.0</c:v>
                </c:pt>
              </c:numCache>
            </c:numRef>
          </c:cat>
          <c:val>
            <c:numRef>
              <c:f>'Emploi gal'!$B$19:$X$19</c:f>
              <c:numCache>
                <c:formatCode>_-* #\ ##0.0\ _F_-;\-* #\ ##0.0\ _F_-;_-* "-"??\ _F_-;_-@_-</c:formatCode>
                <c:ptCount val="23"/>
                <c:pt idx="0">
                  <c:v>36.03000675</c:v>
                </c:pt>
                <c:pt idx="1">
                  <c:v>36.78971475</c:v>
                </c:pt>
                <c:pt idx="2">
                  <c:v>37.742816</c:v>
                </c:pt>
                <c:pt idx="3">
                  <c:v>38.96112325000001</c:v>
                </c:pt>
                <c:pt idx="4">
                  <c:v>40.27346325</c:v>
                </c:pt>
                <c:pt idx="5">
                  <c:v>41.45913125000001</c:v>
                </c:pt>
                <c:pt idx="6">
                  <c:v>42.63280875</c:v>
                </c:pt>
                <c:pt idx="7">
                  <c:v>44.05350875</c:v>
                </c:pt>
                <c:pt idx="8">
                  <c:v>45.0904585</c:v>
                </c:pt>
                <c:pt idx="9">
                  <c:v>47.10444949999999</c:v>
                </c:pt>
                <c:pt idx="10">
                  <c:v>49.15653625</c:v>
                </c:pt>
                <c:pt idx="11">
                  <c:v>51.82722775</c:v>
                </c:pt>
                <c:pt idx="12">
                  <c:v>54.3013455</c:v>
                </c:pt>
                <c:pt idx="13">
                  <c:v>57.50382425</c:v>
                </c:pt>
                <c:pt idx="14">
                  <c:v>59.12853375</c:v>
                </c:pt>
                <c:pt idx="15">
                  <c:v>61.25052175</c:v>
                </c:pt>
                <c:pt idx="16">
                  <c:v>64.02857425000001</c:v>
                </c:pt>
                <c:pt idx="17">
                  <c:v>64.75004425</c:v>
                </c:pt>
                <c:pt idx="18">
                  <c:v>65.03850525</c:v>
                </c:pt>
                <c:pt idx="19">
                  <c:v>65.76028525</c:v>
                </c:pt>
                <c:pt idx="20">
                  <c:v>66.66988774999986</c:v>
                </c:pt>
                <c:pt idx="21">
                  <c:v>65.87385249999987</c:v>
                </c:pt>
                <c:pt idx="22">
                  <c:v>65.97436766666667</c:v>
                </c:pt>
              </c:numCache>
            </c:numRef>
          </c:val>
        </c:ser>
        <c:ser>
          <c:idx val="2"/>
          <c:order val="1"/>
          <c:tx>
            <c:strRef>
              <c:f>'Emploi gal'!$A$20</c:f>
              <c:strCache>
                <c:ptCount val="1"/>
                <c:pt idx="0">
                  <c:v>   Contractuels, public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 w="76200" cmpd="sng">
              <a:solidFill>
                <a:schemeClr val="tx2">
                  <a:lumMod val="20000"/>
                  <a:lumOff val="80000"/>
                </a:schemeClr>
              </a:solidFill>
            </a:ln>
          </c:spPr>
          <c:invertIfNegative val="0"/>
          <c:cat>
            <c:numRef>
              <c:f>'Emploi gal'!$B$16:$X$16</c:f>
              <c:numCache>
                <c:formatCode>0</c:formatCode>
                <c:ptCount val="23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  <c:pt idx="21">
                  <c:v>2016.0</c:v>
                </c:pt>
                <c:pt idx="22">
                  <c:v>2017.0</c:v>
                </c:pt>
              </c:numCache>
            </c:numRef>
          </c:cat>
          <c:val>
            <c:numRef>
              <c:f>'Emploi gal'!$B$20:$X$20</c:f>
              <c:numCache>
                <c:formatCode>_-* #\ ##0.0\ _F_-;\-* #\ ##0.0\ _F_-;_-* "-"??\ _F_-;_-@_-</c:formatCode>
                <c:ptCount val="23"/>
                <c:pt idx="0">
                  <c:v>6.861202224023908</c:v>
                </c:pt>
                <c:pt idx="1">
                  <c:v>7.005873587961656</c:v>
                </c:pt>
                <c:pt idx="2">
                  <c:v>7.18737287164469</c:v>
                </c:pt>
                <c:pt idx="3">
                  <c:v>7.419375393077594</c:v>
                </c:pt>
                <c:pt idx="4">
                  <c:v>7.669284592072555</c:v>
                </c:pt>
                <c:pt idx="5">
                  <c:v>7.895071613845844</c:v>
                </c:pt>
                <c:pt idx="6">
                  <c:v>8.118575282028942</c:v>
                </c:pt>
                <c:pt idx="7">
                  <c:v>8.3891195</c:v>
                </c:pt>
                <c:pt idx="8">
                  <c:v>8.51930225</c:v>
                </c:pt>
                <c:pt idx="9">
                  <c:v>8.3727845</c:v>
                </c:pt>
                <c:pt idx="10">
                  <c:v>8.11074</c:v>
                </c:pt>
                <c:pt idx="11">
                  <c:v>8.0693085</c:v>
                </c:pt>
                <c:pt idx="12">
                  <c:v>8.43111675</c:v>
                </c:pt>
                <c:pt idx="13">
                  <c:v>8.839125</c:v>
                </c:pt>
                <c:pt idx="14">
                  <c:v>8.99350325</c:v>
                </c:pt>
                <c:pt idx="15">
                  <c:v>9.280563000000001</c:v>
                </c:pt>
                <c:pt idx="16">
                  <c:v>9.434331250000001</c:v>
                </c:pt>
                <c:pt idx="17">
                  <c:v>9.712984</c:v>
                </c:pt>
                <c:pt idx="18">
                  <c:v>10.07497375</c:v>
                </c:pt>
                <c:pt idx="19">
                  <c:v>10.23606275</c:v>
                </c:pt>
                <c:pt idx="20">
                  <c:v>10.2923735</c:v>
                </c:pt>
                <c:pt idx="21">
                  <c:v>10.392369</c:v>
                </c:pt>
                <c:pt idx="22">
                  <c:v>10.86959433333333</c:v>
                </c:pt>
              </c:numCache>
            </c:numRef>
          </c:val>
        </c:ser>
        <c:ser>
          <c:idx val="3"/>
          <c:order val="2"/>
          <c:tx>
            <c:strRef>
              <c:f>'Emploi gal'!$A$21</c:f>
              <c:strCache>
                <c:ptCount val="1"/>
                <c:pt idx="0">
                  <c:v>   Fonctionnaires Nouvelle-Calédonie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rgbClr val="008000"/>
              </a:solidFill>
            </a:ln>
          </c:spPr>
          <c:invertIfNegative val="0"/>
          <c:cat>
            <c:numRef>
              <c:f>'Emploi gal'!$B$16:$X$16</c:f>
              <c:numCache>
                <c:formatCode>0</c:formatCode>
                <c:ptCount val="23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  <c:pt idx="21">
                  <c:v>2016.0</c:v>
                </c:pt>
                <c:pt idx="22">
                  <c:v>2017.0</c:v>
                </c:pt>
              </c:numCache>
            </c:numRef>
          </c:cat>
          <c:val>
            <c:numRef>
              <c:f>'Emploi gal'!$B$21:$X$21</c:f>
              <c:numCache>
                <c:formatCode>_-* #\ ##0.0\ _F_-;\-* #\ ##0.0\ _F_-;_-* "-"??\ _F_-;_-@_-</c:formatCode>
                <c:ptCount val="23"/>
                <c:pt idx="0">
                  <c:v>4.93958302577064</c:v>
                </c:pt>
                <c:pt idx="1">
                  <c:v>5.043736232495807</c:v>
                </c:pt>
                <c:pt idx="2">
                  <c:v>5.174402951184133</c:v>
                </c:pt>
                <c:pt idx="3">
                  <c:v>5.341428448959631</c:v>
                </c:pt>
                <c:pt idx="4">
                  <c:v>5.521345495132258</c:v>
                </c:pt>
                <c:pt idx="5">
                  <c:v>5.683896270313544</c:v>
                </c:pt>
                <c:pt idx="6">
                  <c:v>5.844803191507193</c:v>
                </c:pt>
                <c:pt idx="7">
                  <c:v>6.039576</c:v>
                </c:pt>
                <c:pt idx="8">
                  <c:v>6.166575999999987</c:v>
                </c:pt>
                <c:pt idx="9">
                  <c:v>6.7405535</c:v>
                </c:pt>
                <c:pt idx="10">
                  <c:v>7.119903</c:v>
                </c:pt>
                <c:pt idx="11">
                  <c:v>7.48257</c:v>
                </c:pt>
                <c:pt idx="12">
                  <c:v>7.813110999999988</c:v>
                </c:pt>
                <c:pt idx="13">
                  <c:v>8.06673</c:v>
                </c:pt>
                <c:pt idx="14">
                  <c:v>8.3342855</c:v>
                </c:pt>
                <c:pt idx="15">
                  <c:v>8.570936</c:v>
                </c:pt>
                <c:pt idx="16">
                  <c:v>8.653582</c:v>
                </c:pt>
                <c:pt idx="17">
                  <c:v>8.823978</c:v>
                </c:pt>
                <c:pt idx="18">
                  <c:v>8.943831</c:v>
                </c:pt>
                <c:pt idx="19">
                  <c:v>9.08552175</c:v>
                </c:pt>
                <c:pt idx="20">
                  <c:v>9.25624325</c:v>
                </c:pt>
                <c:pt idx="21">
                  <c:v>9.456543</c:v>
                </c:pt>
                <c:pt idx="22">
                  <c:v>9.570613333333332</c:v>
                </c:pt>
              </c:numCache>
            </c:numRef>
          </c:val>
        </c:ser>
        <c:ser>
          <c:idx val="4"/>
          <c:order val="3"/>
          <c:tx>
            <c:strRef>
              <c:f>'Emploi gal'!$A$22</c:f>
              <c:strCache>
                <c:ptCount val="1"/>
                <c:pt idx="0">
                  <c:v>  Fonctionnaires Etat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 w="38100" cmpd="sng">
              <a:solidFill>
                <a:schemeClr val="bg1">
                  <a:lumMod val="50000"/>
                </a:schemeClr>
              </a:solidFill>
            </a:ln>
          </c:spPr>
          <c:invertIfNegative val="0"/>
          <c:cat>
            <c:numRef>
              <c:f>'Emploi gal'!$B$16:$X$16</c:f>
              <c:numCache>
                <c:formatCode>0</c:formatCode>
                <c:ptCount val="23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  <c:pt idx="21">
                  <c:v>2016.0</c:v>
                </c:pt>
                <c:pt idx="22">
                  <c:v>2017.0</c:v>
                </c:pt>
              </c:numCache>
            </c:numRef>
          </c:cat>
          <c:val>
            <c:numRef>
              <c:f>'Emploi gal'!$B$22:$X$22</c:f>
              <c:numCache>
                <c:formatCode>_-* #\ ##0.0\ _F_-;\-* #\ ##0.0\ _F_-;_-* "-"??\ _F_-;_-@_-</c:formatCode>
                <c:ptCount val="23"/>
                <c:pt idx="0">
                  <c:v>4.131874650869817</c:v>
                </c:pt>
                <c:pt idx="1">
                  <c:v>4.218996983347949</c:v>
                </c:pt>
                <c:pt idx="2">
                  <c:v>4.328297404019878</c:v>
                </c:pt>
                <c:pt idx="3">
                  <c:v>4.468011306328425</c:v>
                </c:pt>
                <c:pt idx="4">
                  <c:v>4.618508762988565</c:v>
                </c:pt>
                <c:pt idx="5">
                  <c:v>4.754479638252071</c:v>
                </c:pt>
                <c:pt idx="6">
                  <c:v>4.889075458458134</c:v>
                </c:pt>
                <c:pt idx="7">
                  <c:v>5.0519995</c:v>
                </c:pt>
                <c:pt idx="8">
                  <c:v>5.2847495</c:v>
                </c:pt>
                <c:pt idx="9">
                  <c:v>5.455233</c:v>
                </c:pt>
                <c:pt idx="10">
                  <c:v>5.702549</c:v>
                </c:pt>
                <c:pt idx="11">
                  <c:v>5.7733325</c:v>
                </c:pt>
                <c:pt idx="12">
                  <c:v>5.91484075</c:v>
                </c:pt>
                <c:pt idx="13">
                  <c:v>5.97175</c:v>
                </c:pt>
                <c:pt idx="14">
                  <c:v>5.97354175</c:v>
                </c:pt>
                <c:pt idx="15">
                  <c:v>5.924166749999989</c:v>
                </c:pt>
                <c:pt idx="16">
                  <c:v>5.98426975</c:v>
                </c:pt>
                <c:pt idx="17">
                  <c:v>5.828290249999989</c:v>
                </c:pt>
                <c:pt idx="18">
                  <c:v>6.047977749999989</c:v>
                </c:pt>
                <c:pt idx="19">
                  <c:v>6.2569035</c:v>
                </c:pt>
                <c:pt idx="20">
                  <c:v>6.154540749999985</c:v>
                </c:pt>
                <c:pt idx="21">
                  <c:v>6.168561749999989</c:v>
                </c:pt>
                <c:pt idx="22">
                  <c:v>6.352554333333334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01669896"/>
        <c:axId val="-2101673544"/>
      </c:barChart>
      <c:lineChart>
        <c:grouping val="standard"/>
        <c:varyColors val="0"/>
        <c:ser>
          <c:idx val="5"/>
          <c:order val="4"/>
          <c:tx>
            <c:strRef>
              <c:f>'Emploi gal'!$A$23</c:f>
              <c:strCache>
                <c:ptCount val="1"/>
                <c:pt idx="0">
                  <c:v>Total Privé + Public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cat>
            <c:numRef>
              <c:f>'Emploi gal'!$B$16:$W$16</c:f>
              <c:numCache>
                <c:formatCode>0</c:formatCode>
                <c:ptCount val="22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  <c:pt idx="21">
                  <c:v>2016.0</c:v>
                </c:pt>
              </c:numCache>
            </c:numRef>
          </c:cat>
          <c:val>
            <c:numRef>
              <c:f>'Emploi gal'!$B$23:$X$23</c:f>
              <c:numCache>
                <c:formatCode>_-* #\ ##0.0\ _F_-;\-* #\ ##0.0\ _F_-;_-* "-"??\ _F_-;_-@_-</c:formatCode>
                <c:ptCount val="23"/>
                <c:pt idx="0">
                  <c:v>51.96266665066425</c:v>
                </c:pt>
                <c:pt idx="1">
                  <c:v>53.05832155380534</c:v>
                </c:pt>
                <c:pt idx="2">
                  <c:v>54.4328892268487</c:v>
                </c:pt>
                <c:pt idx="3">
                  <c:v>56.18993839836566</c:v>
                </c:pt>
                <c:pt idx="4">
                  <c:v>58.08260210019338</c:v>
                </c:pt>
                <c:pt idx="5">
                  <c:v>59.79257877241146</c:v>
                </c:pt>
                <c:pt idx="6">
                  <c:v>61.48526268199424</c:v>
                </c:pt>
                <c:pt idx="7">
                  <c:v>63.53420375</c:v>
                </c:pt>
                <c:pt idx="8">
                  <c:v>65.06108624999998</c:v>
                </c:pt>
                <c:pt idx="9">
                  <c:v>67.67302049999998</c:v>
                </c:pt>
                <c:pt idx="10">
                  <c:v>70.08972824999998</c:v>
                </c:pt>
                <c:pt idx="11">
                  <c:v>73.15243874999973</c:v>
                </c:pt>
                <c:pt idx="12">
                  <c:v>76.460414</c:v>
                </c:pt>
                <c:pt idx="13">
                  <c:v>80.38142925</c:v>
                </c:pt>
                <c:pt idx="14">
                  <c:v>82.42986425</c:v>
                </c:pt>
                <c:pt idx="15">
                  <c:v>85.02618750000001</c:v>
                </c:pt>
                <c:pt idx="16">
                  <c:v>88.10075724999986</c:v>
                </c:pt>
                <c:pt idx="17">
                  <c:v>89.1152965</c:v>
                </c:pt>
                <c:pt idx="18">
                  <c:v>90.10528774999995</c:v>
                </c:pt>
                <c:pt idx="19">
                  <c:v>91.33877324999995</c:v>
                </c:pt>
                <c:pt idx="20">
                  <c:v>92.37304524999998</c:v>
                </c:pt>
                <c:pt idx="21">
                  <c:v>91.89132625</c:v>
                </c:pt>
                <c:pt idx="22">
                  <c:v>92.7671296666667</c:v>
                </c:pt>
              </c:numCache>
            </c:numRef>
          </c:val>
          <c:smooth val="0"/>
        </c:ser>
        <c:ser>
          <c:idx val="1"/>
          <c:order val="5"/>
          <c:tx>
            <c:strRef>
              <c:f>'Emploi gal'!$A$19</c:f>
              <c:strCache>
                <c:ptCount val="1"/>
                <c:pt idx="0">
                  <c:v>Secteur privé</c:v>
                </c:pt>
              </c:strCache>
            </c:strRef>
          </c:tx>
          <c:spPr>
            <a:ln w="57150" cmpd="sng">
              <a:solidFill>
                <a:srgbClr val="0000FF"/>
              </a:solidFill>
            </a:ln>
          </c:spPr>
          <c:marker>
            <c:symbol val="none"/>
          </c:marker>
          <c:cat>
            <c:numRef>
              <c:f>'Emploi gal'!$B$16:$X$16</c:f>
              <c:numCache>
                <c:formatCode>0</c:formatCode>
                <c:ptCount val="23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  <c:pt idx="21">
                  <c:v>2016.0</c:v>
                </c:pt>
                <c:pt idx="22">
                  <c:v>2017.0</c:v>
                </c:pt>
              </c:numCache>
            </c:numRef>
          </c:cat>
          <c:val>
            <c:numRef>
              <c:f>'Emploi gal'!$B$19:$X$19</c:f>
              <c:numCache>
                <c:formatCode>_-* #\ ##0.0\ _F_-;\-* #\ ##0.0\ _F_-;_-* "-"??\ _F_-;_-@_-</c:formatCode>
                <c:ptCount val="23"/>
                <c:pt idx="0">
                  <c:v>36.03000675</c:v>
                </c:pt>
                <c:pt idx="1">
                  <c:v>36.78971475</c:v>
                </c:pt>
                <c:pt idx="2">
                  <c:v>37.742816</c:v>
                </c:pt>
                <c:pt idx="3">
                  <c:v>38.96112325000001</c:v>
                </c:pt>
                <c:pt idx="4">
                  <c:v>40.27346325</c:v>
                </c:pt>
                <c:pt idx="5">
                  <c:v>41.45913125000001</c:v>
                </c:pt>
                <c:pt idx="6">
                  <c:v>42.63280875</c:v>
                </c:pt>
                <c:pt idx="7">
                  <c:v>44.05350875</c:v>
                </c:pt>
                <c:pt idx="8">
                  <c:v>45.0904585</c:v>
                </c:pt>
                <c:pt idx="9">
                  <c:v>47.10444949999999</c:v>
                </c:pt>
                <c:pt idx="10">
                  <c:v>49.15653625</c:v>
                </c:pt>
                <c:pt idx="11">
                  <c:v>51.82722775</c:v>
                </c:pt>
                <c:pt idx="12">
                  <c:v>54.3013455</c:v>
                </c:pt>
                <c:pt idx="13">
                  <c:v>57.50382425</c:v>
                </c:pt>
                <c:pt idx="14">
                  <c:v>59.12853375</c:v>
                </c:pt>
                <c:pt idx="15">
                  <c:v>61.25052175</c:v>
                </c:pt>
                <c:pt idx="16">
                  <c:v>64.02857425000001</c:v>
                </c:pt>
                <c:pt idx="17">
                  <c:v>64.75004425</c:v>
                </c:pt>
                <c:pt idx="18">
                  <c:v>65.03850525</c:v>
                </c:pt>
                <c:pt idx="19">
                  <c:v>65.76028525</c:v>
                </c:pt>
                <c:pt idx="20">
                  <c:v>66.66988774999986</c:v>
                </c:pt>
                <c:pt idx="21">
                  <c:v>65.87385249999987</c:v>
                </c:pt>
                <c:pt idx="22">
                  <c:v>65.97436766666667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1669896"/>
        <c:axId val="-2101673544"/>
      </c:lineChart>
      <c:catAx>
        <c:axId val="-2101669896"/>
        <c:scaling>
          <c:orientation val="minMax"/>
        </c:scaling>
        <c:delete val="0"/>
        <c:axPos val="b"/>
        <c:numFmt formatCode="#,##0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101673544"/>
        <c:crosses val="autoZero"/>
        <c:auto val="1"/>
        <c:lblAlgn val="ctr"/>
        <c:lblOffset val="100"/>
        <c:tickLblSkip val="3"/>
        <c:noMultiLvlLbl val="0"/>
      </c:catAx>
      <c:valAx>
        <c:axId val="-210167354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fr-FR"/>
          </a:p>
        </c:txPr>
        <c:crossAx val="-2101669896"/>
        <c:crosses val="autoZero"/>
        <c:crossBetween val="between"/>
        <c:majorUnit val="5.0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203034443547795"/>
          <c:y val="0.601300274141056"/>
          <c:w val="0.790439989729293"/>
          <c:h val="0.270628732241038"/>
        </c:manualLayout>
      </c:layout>
      <c:overlay val="0"/>
      <c:spPr>
        <a:solidFill>
          <a:schemeClr val="bg1"/>
        </a:solidFill>
        <a:ln w="25400">
          <a:noFill/>
        </a:ln>
      </c:spPr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10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mr-IN" sz="1800" b="1" dirty="0" smtClean="0"/>
              <a:t>…</a:t>
            </a:r>
            <a:r>
              <a:rPr lang="fr-FR" sz="1800" b="1" dirty="0" smtClean="0"/>
              <a:t> et grands secteurs du Privé, </a:t>
            </a:r>
          </a:p>
          <a:p>
            <a:pPr>
              <a:defRPr sz="1800" b="1"/>
            </a:pPr>
            <a:r>
              <a:rPr lang="fr-FR" sz="1800" b="1" dirty="0" smtClean="0"/>
              <a:t>avec total Public: </a:t>
            </a:r>
            <a:endParaRPr lang="fr-FR" sz="1800" b="1" dirty="0"/>
          </a:p>
        </c:rich>
      </c:tx>
      <c:layout>
        <c:manualLayout>
          <c:xMode val="edge"/>
          <c:yMode val="edge"/>
          <c:x val="0.140387268753315"/>
          <c:y val="0.0"/>
        </c:manualLayout>
      </c:layout>
      <c:overlay val="0"/>
      <c:spPr>
        <a:solidFill>
          <a:schemeClr val="bg1"/>
        </a:solidFill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00963549828354019"/>
          <c:y val="0.0361493527616105"/>
          <c:w val="0.979535026604654"/>
          <c:h val="0.87080207790776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'Emploi gal'!$A$46</c:f>
              <c:strCache>
                <c:ptCount val="1"/>
                <c:pt idx="0">
                  <c:v>Agriculture</c:v>
                </c:pt>
              </c:strCache>
            </c:strRef>
          </c:tx>
          <c:spPr>
            <a:solidFill>
              <a:srgbClr val="FFFF00"/>
            </a:solidFill>
            <a:ln w="12700" cmpd="sng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1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'Emploi gal'!$B$6:$X$6</c:f>
              <c:numCache>
                <c:formatCode>0</c:formatCode>
                <c:ptCount val="23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  <c:pt idx="21">
                  <c:v>2016.0</c:v>
                </c:pt>
                <c:pt idx="22">
                  <c:v>2017.0</c:v>
                </c:pt>
              </c:numCache>
            </c:numRef>
          </c:cat>
          <c:val>
            <c:numRef>
              <c:f>'Emploi gal'!$B$46:$X$46</c:f>
              <c:numCache>
                <c:formatCode>_-* #\ ##0.0\ _F_-;\-* #\ ##0.0\ _F_-;_-* "-"??\ _F_-;_-@_-</c:formatCode>
                <c:ptCount val="23"/>
                <c:pt idx="0">
                  <c:v>1.369936</c:v>
                </c:pt>
                <c:pt idx="1">
                  <c:v>1.40070275</c:v>
                </c:pt>
                <c:pt idx="2">
                  <c:v>1.424398</c:v>
                </c:pt>
                <c:pt idx="3">
                  <c:v>1.502268</c:v>
                </c:pt>
                <c:pt idx="4">
                  <c:v>1.5457855</c:v>
                </c:pt>
                <c:pt idx="5">
                  <c:v>1.58662725</c:v>
                </c:pt>
                <c:pt idx="6">
                  <c:v>1.699948</c:v>
                </c:pt>
                <c:pt idx="7">
                  <c:v>1.769289</c:v>
                </c:pt>
                <c:pt idx="8">
                  <c:v>1.7635945</c:v>
                </c:pt>
                <c:pt idx="9">
                  <c:v>1.77995375</c:v>
                </c:pt>
                <c:pt idx="10">
                  <c:v>1.74458575</c:v>
                </c:pt>
                <c:pt idx="11">
                  <c:v>1.717825</c:v>
                </c:pt>
                <c:pt idx="12">
                  <c:v>1.7746425</c:v>
                </c:pt>
                <c:pt idx="13">
                  <c:v>1.73396425</c:v>
                </c:pt>
                <c:pt idx="14">
                  <c:v>1.66544775</c:v>
                </c:pt>
                <c:pt idx="15">
                  <c:v>1.63264025</c:v>
                </c:pt>
                <c:pt idx="16">
                  <c:v>1.6627725</c:v>
                </c:pt>
                <c:pt idx="17">
                  <c:v>1.666491</c:v>
                </c:pt>
                <c:pt idx="18">
                  <c:v>1.6659345</c:v>
                </c:pt>
                <c:pt idx="19">
                  <c:v>1.66242425</c:v>
                </c:pt>
                <c:pt idx="20">
                  <c:v>1.70916025</c:v>
                </c:pt>
                <c:pt idx="21">
                  <c:v>1.75553375</c:v>
                </c:pt>
                <c:pt idx="22">
                  <c:v>1.779532</c:v>
                </c:pt>
              </c:numCache>
            </c:numRef>
          </c:val>
        </c:ser>
        <c:ser>
          <c:idx val="2"/>
          <c:order val="1"/>
          <c:tx>
            <c:strRef>
              <c:f>'Emploi gal'!$A$47</c:f>
              <c:strCache>
                <c:ptCount val="1"/>
                <c:pt idx="0">
                  <c:v>Industries (yc KNS)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numRef>
              <c:f>'Emploi gal'!$B$6:$X$6</c:f>
              <c:numCache>
                <c:formatCode>0</c:formatCode>
                <c:ptCount val="23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  <c:pt idx="21">
                  <c:v>2016.0</c:v>
                </c:pt>
                <c:pt idx="22">
                  <c:v>2017.0</c:v>
                </c:pt>
              </c:numCache>
            </c:numRef>
          </c:cat>
          <c:val>
            <c:numRef>
              <c:f>'Emploi gal'!$B$47:$X$47</c:f>
              <c:numCache>
                <c:formatCode>_-* #\ ##0.0\ _F_-;\-* #\ ##0.0\ _F_-;_-* "-"??\ _F_-;_-@_-</c:formatCode>
                <c:ptCount val="23"/>
                <c:pt idx="0">
                  <c:v>6.996469499999998</c:v>
                </c:pt>
                <c:pt idx="1">
                  <c:v>7.1899635</c:v>
                </c:pt>
                <c:pt idx="2">
                  <c:v>7.349967500000001</c:v>
                </c:pt>
                <c:pt idx="3">
                  <c:v>7.43026275</c:v>
                </c:pt>
                <c:pt idx="4">
                  <c:v>7.38962925</c:v>
                </c:pt>
                <c:pt idx="5">
                  <c:v>7.5203685</c:v>
                </c:pt>
                <c:pt idx="6">
                  <c:v>7.73994</c:v>
                </c:pt>
                <c:pt idx="7">
                  <c:v>7.946516249999986</c:v>
                </c:pt>
                <c:pt idx="8">
                  <c:v>8.09954025</c:v>
                </c:pt>
                <c:pt idx="9">
                  <c:v>8.40992525</c:v>
                </c:pt>
                <c:pt idx="10">
                  <c:v>8.8050605</c:v>
                </c:pt>
                <c:pt idx="11">
                  <c:v>9.31675375</c:v>
                </c:pt>
                <c:pt idx="12">
                  <c:v>9.53693025</c:v>
                </c:pt>
                <c:pt idx="13">
                  <c:v>10.28523</c:v>
                </c:pt>
                <c:pt idx="14">
                  <c:v>10.92391725</c:v>
                </c:pt>
                <c:pt idx="15">
                  <c:v>11.43826775</c:v>
                </c:pt>
                <c:pt idx="16">
                  <c:v>12.2392945</c:v>
                </c:pt>
                <c:pt idx="17">
                  <c:v>13.065604</c:v>
                </c:pt>
                <c:pt idx="18">
                  <c:v>13.85468675</c:v>
                </c:pt>
                <c:pt idx="19">
                  <c:v>14.25990525</c:v>
                </c:pt>
                <c:pt idx="20">
                  <c:v>14.546212</c:v>
                </c:pt>
                <c:pt idx="21">
                  <c:v>14.1661635</c:v>
                </c:pt>
                <c:pt idx="22">
                  <c:v>13.996873</c:v>
                </c:pt>
              </c:numCache>
            </c:numRef>
          </c:val>
        </c:ser>
        <c:ser>
          <c:idx val="3"/>
          <c:order val="2"/>
          <c:tx>
            <c:strRef>
              <c:f>'Emploi gal'!$A$48</c:f>
              <c:strCache>
                <c:ptCount val="1"/>
                <c:pt idx="0">
                  <c:v>Construction (hors KNS)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</c:spPr>
          <c:invertIfNegative val="0"/>
          <c:cat>
            <c:numRef>
              <c:f>'Emploi gal'!$B$6:$X$6</c:f>
              <c:numCache>
                <c:formatCode>0</c:formatCode>
                <c:ptCount val="23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  <c:pt idx="21">
                  <c:v>2016.0</c:v>
                </c:pt>
                <c:pt idx="22">
                  <c:v>2017.0</c:v>
                </c:pt>
              </c:numCache>
            </c:numRef>
          </c:cat>
          <c:val>
            <c:numRef>
              <c:f>'Emploi gal'!$B$48:$X$48</c:f>
              <c:numCache>
                <c:formatCode>_-* #\ ##0.0\ _F_-;\-* #\ ##0.0\ _F_-;_-* "-"??\ _F_-;_-@_-</c:formatCode>
                <c:ptCount val="23"/>
                <c:pt idx="0">
                  <c:v>4.535800249999989</c:v>
                </c:pt>
                <c:pt idx="1">
                  <c:v>4.35225175</c:v>
                </c:pt>
                <c:pt idx="2">
                  <c:v>4.2014065</c:v>
                </c:pt>
                <c:pt idx="3">
                  <c:v>4.584928499999998</c:v>
                </c:pt>
                <c:pt idx="4">
                  <c:v>4.9689635</c:v>
                </c:pt>
                <c:pt idx="5">
                  <c:v>5.0848985</c:v>
                </c:pt>
                <c:pt idx="6">
                  <c:v>5.142149000000001</c:v>
                </c:pt>
                <c:pt idx="7">
                  <c:v>5.603156749999987</c:v>
                </c:pt>
                <c:pt idx="8">
                  <c:v>5.58127375</c:v>
                </c:pt>
                <c:pt idx="9">
                  <c:v>6.065971749999988</c:v>
                </c:pt>
                <c:pt idx="10">
                  <c:v>6.4238235</c:v>
                </c:pt>
                <c:pt idx="11">
                  <c:v>6.962775499999998</c:v>
                </c:pt>
                <c:pt idx="12">
                  <c:v>7.71174275</c:v>
                </c:pt>
                <c:pt idx="13">
                  <c:v>8.213864</c:v>
                </c:pt>
                <c:pt idx="14">
                  <c:v>8.3685935</c:v>
                </c:pt>
                <c:pt idx="15">
                  <c:v>8.65177725</c:v>
                </c:pt>
                <c:pt idx="16">
                  <c:v>8.87360975</c:v>
                </c:pt>
                <c:pt idx="17">
                  <c:v>8.184901749999998</c:v>
                </c:pt>
                <c:pt idx="18">
                  <c:v>7.680146749999988</c:v>
                </c:pt>
                <c:pt idx="19">
                  <c:v>7.400374750000001</c:v>
                </c:pt>
                <c:pt idx="20">
                  <c:v>7.2547275</c:v>
                </c:pt>
                <c:pt idx="21">
                  <c:v>7.01329775</c:v>
                </c:pt>
                <c:pt idx="22">
                  <c:v>7.002852666666667</c:v>
                </c:pt>
              </c:numCache>
            </c:numRef>
          </c:val>
        </c:ser>
        <c:ser>
          <c:idx val="4"/>
          <c:order val="3"/>
          <c:tx>
            <c:strRef>
              <c:f>'Emploi gal'!$A$49</c:f>
              <c:strCache>
                <c:ptCount val="1"/>
                <c:pt idx="0">
                  <c:v>Commerce/Services</c:v>
                </c:pt>
              </c:strCache>
            </c:strRef>
          </c:tx>
          <c:spPr>
            <a:solidFill>
              <a:srgbClr val="27CC11"/>
            </a:solidFill>
            <a:ln w="38100" cmpd="sng">
              <a:noFill/>
            </a:ln>
          </c:spPr>
          <c:invertIfNegative val="0"/>
          <c:cat>
            <c:numRef>
              <c:f>'Emploi gal'!$B$6:$X$6</c:f>
              <c:numCache>
                <c:formatCode>0</c:formatCode>
                <c:ptCount val="23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  <c:pt idx="21">
                  <c:v>2016.0</c:v>
                </c:pt>
                <c:pt idx="22">
                  <c:v>2017.0</c:v>
                </c:pt>
              </c:numCache>
            </c:numRef>
          </c:cat>
          <c:val>
            <c:numRef>
              <c:f>'Emploi gal'!$B$49:$X$49</c:f>
              <c:numCache>
                <c:formatCode>_-* #\ ##0.0\ _F_-;\-* #\ ##0.0\ _F_-;_-* "-"??\ _F_-;_-@_-</c:formatCode>
                <c:ptCount val="23"/>
                <c:pt idx="0">
                  <c:v>23.127801</c:v>
                </c:pt>
                <c:pt idx="1">
                  <c:v>23.84679675</c:v>
                </c:pt>
                <c:pt idx="2">
                  <c:v>24.767044</c:v>
                </c:pt>
                <c:pt idx="3">
                  <c:v>25.44366399999998</c:v>
                </c:pt>
                <c:pt idx="4">
                  <c:v>26.369085</c:v>
                </c:pt>
                <c:pt idx="5">
                  <c:v>27.267237</c:v>
                </c:pt>
                <c:pt idx="6">
                  <c:v>28.05077175</c:v>
                </c:pt>
                <c:pt idx="7">
                  <c:v>28.73454675</c:v>
                </c:pt>
                <c:pt idx="8">
                  <c:v>29.64605</c:v>
                </c:pt>
                <c:pt idx="9">
                  <c:v>30.84859875</c:v>
                </c:pt>
                <c:pt idx="10">
                  <c:v>32.1830665</c:v>
                </c:pt>
                <c:pt idx="11">
                  <c:v>33.8298735</c:v>
                </c:pt>
                <c:pt idx="12">
                  <c:v>35.27803</c:v>
                </c:pt>
                <c:pt idx="13">
                  <c:v>37.270766</c:v>
                </c:pt>
                <c:pt idx="14">
                  <c:v>38.17057525</c:v>
                </c:pt>
                <c:pt idx="15">
                  <c:v>39.52783650000001</c:v>
                </c:pt>
                <c:pt idx="16">
                  <c:v>41.2528975</c:v>
                </c:pt>
                <c:pt idx="17">
                  <c:v>41.83304749999999</c:v>
                </c:pt>
                <c:pt idx="18">
                  <c:v>41.83773725</c:v>
                </c:pt>
                <c:pt idx="19">
                  <c:v>42.437581</c:v>
                </c:pt>
                <c:pt idx="20">
                  <c:v>43.159788</c:v>
                </c:pt>
                <c:pt idx="21">
                  <c:v>42.9388575</c:v>
                </c:pt>
                <c:pt idx="22">
                  <c:v>43.19511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11442568"/>
        <c:axId val="-2111436216"/>
      </c:barChart>
      <c:lineChart>
        <c:grouping val="standard"/>
        <c:varyColors val="0"/>
        <c:ser>
          <c:idx val="5"/>
          <c:order val="4"/>
          <c:tx>
            <c:strRef>
              <c:f>'Emploi gal'!$A$50</c:f>
              <c:strCache>
                <c:ptCount val="1"/>
                <c:pt idx="0">
                  <c:v> Total 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none"/>
          </c:marker>
          <c:val>
            <c:numRef>
              <c:f>'Emploi gal'!$B$50:$X$50</c:f>
              <c:numCache>
                <c:formatCode>_-* #\ ##0.0\ _F_-;\-* #\ ##0.0\ _F_-;_-* "-"??\ _F_-;_-@_-</c:formatCode>
                <c:ptCount val="23"/>
                <c:pt idx="0">
                  <c:v>36.03000675</c:v>
                </c:pt>
                <c:pt idx="1">
                  <c:v>36.78971475</c:v>
                </c:pt>
                <c:pt idx="2">
                  <c:v>37.742816</c:v>
                </c:pt>
                <c:pt idx="3">
                  <c:v>38.96112325</c:v>
                </c:pt>
                <c:pt idx="4">
                  <c:v>40.27346325</c:v>
                </c:pt>
                <c:pt idx="5">
                  <c:v>41.45913125</c:v>
                </c:pt>
                <c:pt idx="6">
                  <c:v>42.63280875</c:v>
                </c:pt>
                <c:pt idx="7">
                  <c:v>44.05350875</c:v>
                </c:pt>
                <c:pt idx="8">
                  <c:v>45.09045850000001</c:v>
                </c:pt>
                <c:pt idx="9">
                  <c:v>47.10444949999999</c:v>
                </c:pt>
                <c:pt idx="10">
                  <c:v>49.15653625</c:v>
                </c:pt>
                <c:pt idx="11">
                  <c:v>51.82722775</c:v>
                </c:pt>
                <c:pt idx="12">
                  <c:v>54.3013455</c:v>
                </c:pt>
                <c:pt idx="13">
                  <c:v>57.50382425</c:v>
                </c:pt>
                <c:pt idx="14">
                  <c:v>59.12853375</c:v>
                </c:pt>
                <c:pt idx="15">
                  <c:v>61.25052175</c:v>
                </c:pt>
                <c:pt idx="16">
                  <c:v>64.02857425000001</c:v>
                </c:pt>
                <c:pt idx="17">
                  <c:v>64.75004425</c:v>
                </c:pt>
                <c:pt idx="18">
                  <c:v>65.03850525</c:v>
                </c:pt>
                <c:pt idx="19">
                  <c:v>65.76028525</c:v>
                </c:pt>
                <c:pt idx="20">
                  <c:v>66.66988774999986</c:v>
                </c:pt>
                <c:pt idx="21">
                  <c:v>65.87385249999986</c:v>
                </c:pt>
                <c:pt idx="22">
                  <c:v>65.97436766666667</c:v>
                </c:pt>
              </c:numCache>
            </c:numRef>
          </c:val>
          <c:smooth val="0"/>
        </c:ser>
        <c:ser>
          <c:idx val="1"/>
          <c:order val="5"/>
          <c:tx>
            <c:strRef>
              <c:f>'Emploi gal'!$A$30</c:f>
              <c:strCache>
                <c:ptCount val="1"/>
                <c:pt idx="0">
                  <c:v>Secteur public</c:v>
                </c:pt>
              </c:strCache>
            </c:strRef>
          </c:tx>
          <c:spPr>
            <a:ln w="57150" cmpd="sng">
              <a:solidFill>
                <a:schemeClr val="tx1"/>
              </a:solidFill>
            </a:ln>
          </c:spPr>
          <c:marker>
            <c:symbol val="none"/>
          </c:marker>
          <c:cat>
            <c:numRef>
              <c:f>'Emploi gal'!$B$6:$X$6</c:f>
              <c:numCache>
                <c:formatCode>0</c:formatCode>
                <c:ptCount val="23"/>
                <c:pt idx="0">
                  <c:v>1995.0</c:v>
                </c:pt>
                <c:pt idx="1">
                  <c:v>1996.0</c:v>
                </c:pt>
                <c:pt idx="2">
                  <c:v>1997.0</c:v>
                </c:pt>
                <c:pt idx="3">
                  <c:v>1998.0</c:v>
                </c:pt>
                <c:pt idx="4">
                  <c:v>1999.0</c:v>
                </c:pt>
                <c:pt idx="5">
                  <c:v>2000.0</c:v>
                </c:pt>
                <c:pt idx="6">
                  <c:v>2001.0</c:v>
                </c:pt>
                <c:pt idx="7">
                  <c:v>2002.0</c:v>
                </c:pt>
                <c:pt idx="8">
                  <c:v>2003.0</c:v>
                </c:pt>
                <c:pt idx="9">
                  <c:v>2004.0</c:v>
                </c:pt>
                <c:pt idx="10">
                  <c:v>2005.0</c:v>
                </c:pt>
                <c:pt idx="11">
                  <c:v>2006.0</c:v>
                </c:pt>
                <c:pt idx="12">
                  <c:v>2007.0</c:v>
                </c:pt>
                <c:pt idx="13">
                  <c:v>2008.0</c:v>
                </c:pt>
                <c:pt idx="14">
                  <c:v>2009.0</c:v>
                </c:pt>
                <c:pt idx="15">
                  <c:v>2010.0</c:v>
                </c:pt>
                <c:pt idx="16">
                  <c:v>2011.0</c:v>
                </c:pt>
                <c:pt idx="17">
                  <c:v>2012.0</c:v>
                </c:pt>
                <c:pt idx="18">
                  <c:v>2013.0</c:v>
                </c:pt>
                <c:pt idx="19">
                  <c:v>2014.0</c:v>
                </c:pt>
                <c:pt idx="20">
                  <c:v>2015.0</c:v>
                </c:pt>
                <c:pt idx="21">
                  <c:v>2016.0</c:v>
                </c:pt>
                <c:pt idx="22">
                  <c:v>2017.0</c:v>
                </c:pt>
              </c:numCache>
            </c:numRef>
          </c:cat>
          <c:val>
            <c:numRef>
              <c:f>'Emploi gal'!$B$30:$X$30</c:f>
              <c:numCache>
                <c:formatCode>_-* #\ ##0.0\ _F_-;\-* #\ ##0.0\ _F_-;_-* "-"??\ _F_-;_-@_-</c:formatCode>
                <c:ptCount val="23"/>
                <c:pt idx="0">
                  <c:v>15.93265990066436</c:v>
                </c:pt>
                <c:pt idx="1">
                  <c:v>16.26860680380542</c:v>
                </c:pt>
                <c:pt idx="2">
                  <c:v>16.6900732268487</c:v>
                </c:pt>
                <c:pt idx="3">
                  <c:v>17.22881514836566</c:v>
                </c:pt>
                <c:pt idx="4">
                  <c:v>17.80913885019338</c:v>
                </c:pt>
                <c:pt idx="5">
                  <c:v>18.33344752241146</c:v>
                </c:pt>
                <c:pt idx="6">
                  <c:v>18.85245393199427</c:v>
                </c:pt>
                <c:pt idx="7">
                  <c:v>19.480695</c:v>
                </c:pt>
                <c:pt idx="8">
                  <c:v>19.97062775</c:v>
                </c:pt>
                <c:pt idx="9">
                  <c:v>20.568571</c:v>
                </c:pt>
                <c:pt idx="10">
                  <c:v>20.933192</c:v>
                </c:pt>
                <c:pt idx="11">
                  <c:v>21.325211</c:v>
                </c:pt>
                <c:pt idx="12">
                  <c:v>22.1590685</c:v>
                </c:pt>
                <c:pt idx="13">
                  <c:v>22.877605</c:v>
                </c:pt>
                <c:pt idx="14">
                  <c:v>23.3013305</c:v>
                </c:pt>
                <c:pt idx="15">
                  <c:v>23.77566575</c:v>
                </c:pt>
                <c:pt idx="16">
                  <c:v>24.072183</c:v>
                </c:pt>
                <c:pt idx="17">
                  <c:v>24.36525225</c:v>
                </c:pt>
                <c:pt idx="18">
                  <c:v>25.0667825</c:v>
                </c:pt>
                <c:pt idx="19">
                  <c:v>25.578488</c:v>
                </c:pt>
                <c:pt idx="20">
                  <c:v>25.7031575</c:v>
                </c:pt>
                <c:pt idx="21">
                  <c:v>26.01747375</c:v>
                </c:pt>
                <c:pt idx="22">
                  <c:v>26.792762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1442568"/>
        <c:axId val="-2111436216"/>
      </c:lineChart>
      <c:catAx>
        <c:axId val="-2111442568"/>
        <c:scaling>
          <c:orientation val="minMax"/>
        </c:scaling>
        <c:delete val="0"/>
        <c:axPos val="b"/>
        <c:numFmt formatCode="#,##0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111436216"/>
        <c:crosses val="autoZero"/>
        <c:auto val="1"/>
        <c:lblAlgn val="ctr"/>
        <c:lblOffset val="100"/>
        <c:tickLblSkip val="2"/>
        <c:noMultiLvlLbl val="0"/>
      </c:catAx>
      <c:valAx>
        <c:axId val="-2111436216"/>
        <c:scaling>
          <c:orientation val="minMax"/>
          <c:max val="100.0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crossAx val="-2111442568"/>
        <c:crosses val="autoZero"/>
        <c:crossBetween val="between"/>
        <c:majorUnit val="5.0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000535634623728125"/>
          <c:y val="0.0899517486917715"/>
          <c:w val="0.779280574296646"/>
          <c:h val="0.241359319441158"/>
        </c:manualLayout>
      </c:layout>
      <c:overlay val="0"/>
      <c:spPr>
        <a:solidFill>
          <a:schemeClr val="bg1"/>
        </a:solidFill>
        <a:ln w="25400">
          <a:noFill/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/>
              <a:t>Commerce automobile, %</a:t>
            </a:r>
          </a:p>
        </c:rich>
      </c:tx>
      <c:layout>
        <c:manualLayout>
          <c:xMode val="edge"/>
          <c:yMode val="edge"/>
          <c:x val="0.270316359677694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170063533440516"/>
          <c:y val="0.107921658713862"/>
          <c:w val="0.96134011154599"/>
          <c:h val="0.7641711562370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Travail!$A$608</c:f>
              <c:strCache>
                <c:ptCount val="1"/>
                <c:pt idx="0">
                  <c:v>Taux de marge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numFmt formatCode="#,##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Travail!$B$555:$G$556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Travail!$B$608:$G$608</c:f>
              <c:numCache>
                <c:formatCode>General</c:formatCode>
                <c:ptCount val="6"/>
                <c:pt idx="0">
                  <c:v>1.9</c:v>
                </c:pt>
                <c:pt idx="1">
                  <c:v>10.0</c:v>
                </c:pt>
                <c:pt idx="2">
                  <c:v>22.8</c:v>
                </c:pt>
                <c:pt idx="3">
                  <c:v>5.3</c:v>
                </c:pt>
                <c:pt idx="4">
                  <c:v>16.0</c:v>
                </c:pt>
                <c:pt idx="5">
                  <c:v>28.4</c:v>
                </c:pt>
              </c:numCache>
            </c:numRef>
          </c:val>
        </c:ser>
        <c:ser>
          <c:idx val="1"/>
          <c:order val="1"/>
          <c:tx>
            <c:strRef>
              <c:f>Travail!$A$609</c:f>
              <c:strCache>
                <c:ptCount val="1"/>
                <c:pt idx="0">
                  <c:v>Rentabilité brute du capital d'exploitation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cat>
            <c:multiLvlStrRef>
              <c:f>Travail!$B$555:$G$556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Travail!$B$609:$G$609</c:f>
              <c:numCache>
                <c:formatCode>General</c:formatCode>
                <c:ptCount val="6"/>
                <c:pt idx="0">
                  <c:v>-0.7</c:v>
                </c:pt>
                <c:pt idx="1">
                  <c:v>8.3</c:v>
                </c:pt>
                <c:pt idx="2">
                  <c:v>15.0</c:v>
                </c:pt>
                <c:pt idx="3">
                  <c:v>3.6</c:v>
                </c:pt>
                <c:pt idx="4">
                  <c:v>11.5</c:v>
                </c:pt>
                <c:pt idx="5">
                  <c:v>23.4</c:v>
                </c:pt>
              </c:numCache>
            </c:numRef>
          </c:val>
        </c:ser>
        <c:ser>
          <c:idx val="2"/>
          <c:order val="2"/>
          <c:tx>
            <c:strRef>
              <c:f>Travail!$A$610</c:f>
              <c:strCache>
                <c:ptCount val="1"/>
                <c:pt idx="0">
                  <c:v>Rentabilité financière des capitaux propres</c:v>
                </c:pt>
              </c:strCache>
            </c:strRef>
          </c:tx>
          <c:spPr>
            <a:solidFill>
              <a:srgbClr val="008000"/>
            </a:solidFill>
            <a:ln>
              <a:noFill/>
            </a:ln>
          </c:spPr>
          <c:invertIfNegative val="0"/>
          <c:cat>
            <c:multiLvlStrRef>
              <c:f>Travail!$B$555:$G$556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Travail!$B$610:$G$610</c:f>
              <c:numCache>
                <c:formatCode>General</c:formatCode>
                <c:ptCount val="6"/>
                <c:pt idx="0">
                  <c:v>-0.7</c:v>
                </c:pt>
                <c:pt idx="1">
                  <c:v>5.8</c:v>
                </c:pt>
                <c:pt idx="2">
                  <c:v>31.4</c:v>
                </c:pt>
                <c:pt idx="3">
                  <c:v>1.6</c:v>
                </c:pt>
                <c:pt idx="4">
                  <c:v>9.9</c:v>
                </c:pt>
                <c:pt idx="5">
                  <c:v>20.7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4636968"/>
        <c:axId val="-2046324248"/>
      </c:barChart>
      <c:catAx>
        <c:axId val="-2044636968"/>
        <c:scaling>
          <c:orientation val="minMax"/>
        </c:scaling>
        <c:delete val="0"/>
        <c:axPos val="b"/>
        <c:majorTickMark val="out"/>
        <c:minorTickMark val="none"/>
        <c:tickLblPos val="nextTo"/>
        <c:crossAx val="-2046324248"/>
        <c:crosses val="autoZero"/>
        <c:auto val="1"/>
        <c:lblAlgn val="ctr"/>
        <c:lblOffset val="100"/>
        <c:noMultiLvlLbl val="0"/>
      </c:catAx>
      <c:valAx>
        <c:axId val="-2046324248"/>
        <c:scaling>
          <c:orientation val="minMax"/>
          <c:max val="50.0"/>
          <c:min val="0.0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crossAx val="-2044636968"/>
        <c:crosses val="autoZero"/>
        <c:crossBetween val="between"/>
        <c:majorUnit val="2.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0259998702622167"/>
          <c:y val="0.220093700965242"/>
          <c:w val="0.997400053924176"/>
          <c:h val="0.760873977699586"/>
        </c:manualLayout>
      </c:layout>
      <c:barChart>
        <c:barDir val="col"/>
        <c:grouping val="percentStacked"/>
        <c:varyColors val="0"/>
        <c:ser>
          <c:idx val="1"/>
          <c:order val="0"/>
          <c:tx>
            <c:strRef>
              <c:f>Feuil1!$E$134</c:f>
              <c:strCache>
                <c:ptCount val="1"/>
                <c:pt idx="0">
                  <c:v>Services non marchands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Feuil1!$F$134</c:f>
              <c:numCache>
                <c:formatCode>0%</c:formatCode>
                <c:ptCount val="1"/>
                <c:pt idx="0">
                  <c:v>0.33</c:v>
                </c:pt>
              </c:numCache>
            </c:numRef>
          </c:val>
        </c:ser>
        <c:ser>
          <c:idx val="2"/>
          <c:order val="1"/>
          <c:tx>
            <c:strRef>
              <c:f>Feuil1!$E$133</c:f>
              <c:strCache>
                <c:ptCount val="1"/>
                <c:pt idx="0">
                  <c:v>Services marchands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Feuil1!$F$133</c:f>
              <c:numCache>
                <c:formatCode>0%</c:formatCode>
                <c:ptCount val="1"/>
                <c:pt idx="0">
                  <c:v>0.37</c:v>
                </c:pt>
              </c:numCache>
            </c:numRef>
          </c:val>
        </c:ser>
        <c:ser>
          <c:idx val="4"/>
          <c:order val="2"/>
          <c:tx>
            <c:strRef>
              <c:f>Feuil1!$E$131</c:f>
              <c:strCache>
                <c:ptCount val="1"/>
                <c:pt idx="0">
                  <c:v>Industrie</c:v>
                </c:pt>
              </c:strCache>
            </c:strRef>
          </c:tx>
          <c:spPr>
            <a:solidFill>
              <a:schemeClr val="tx1"/>
            </a:solidFill>
            <a:ln w="76200" cmpd="sng">
              <a:noFill/>
            </a:ln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Feuil1!$F$131</c:f>
              <c:numCache>
                <c:formatCode>0%</c:formatCode>
                <c:ptCount val="1"/>
                <c:pt idx="0">
                  <c:v>0.15</c:v>
                </c:pt>
              </c:numCache>
            </c:numRef>
          </c:val>
        </c:ser>
        <c:ser>
          <c:idx val="3"/>
          <c:order val="3"/>
          <c:tx>
            <c:strRef>
              <c:f>Feuil1!$E$132</c:f>
              <c:strCache>
                <c:ptCount val="1"/>
                <c:pt idx="0">
                  <c:v>Construction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Feuil1!$F$132</c:f>
              <c:numCache>
                <c:formatCode>0%</c:formatCode>
                <c:ptCount val="1"/>
                <c:pt idx="0">
                  <c:v>0.11</c:v>
                </c:pt>
              </c:numCache>
            </c:numRef>
          </c:val>
        </c:ser>
        <c:ser>
          <c:idx val="5"/>
          <c:order val="4"/>
          <c:tx>
            <c:strRef>
              <c:f>Feuil1!$E$130</c:f>
              <c:strCache>
                <c:ptCount val="1"/>
                <c:pt idx="0">
                  <c:v>Agriculture et pêche</c:v>
                </c:pt>
              </c:strCache>
            </c:strRef>
          </c:tx>
          <c:spPr>
            <a:solidFill>
              <a:srgbClr val="FFFF00"/>
            </a:solidFill>
            <a:ln w="76200" cmpd="sng">
              <a:noFill/>
            </a:ln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Feuil1!$F$130</c:f>
              <c:numCache>
                <c:formatCode>0%</c:formatCode>
                <c:ptCount val="1"/>
                <c:pt idx="0">
                  <c:v>0.04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-2111522328"/>
        <c:axId val="-2111527032"/>
      </c:barChart>
      <c:catAx>
        <c:axId val="-2111522328"/>
        <c:scaling>
          <c:orientation val="minMax"/>
        </c:scaling>
        <c:delete val="1"/>
        <c:axPos val="b"/>
        <c:majorTickMark val="out"/>
        <c:minorTickMark val="none"/>
        <c:tickLblPos val="nextTo"/>
        <c:crossAx val="-2111527032"/>
        <c:crosses val="autoZero"/>
        <c:auto val="1"/>
        <c:lblAlgn val="ctr"/>
        <c:lblOffset val="100"/>
        <c:noMultiLvlLbl val="0"/>
      </c:catAx>
      <c:valAx>
        <c:axId val="-2111527032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-2111522328"/>
        <c:crosses val="autoZero"/>
        <c:crossBetween val="between"/>
      </c:valAx>
    </c:plotArea>
    <c:legend>
      <c:legendPos val="r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520634090387313"/>
          <c:y val="0.434311254814322"/>
          <c:w val="0.473545846837449"/>
          <c:h val="0.554608227140887"/>
        </c:manualLayout>
      </c:layout>
      <c:overlay val="0"/>
      <c:txPr>
        <a:bodyPr/>
        <a:lstStyle/>
        <a:p>
          <a:pPr>
            <a:defRPr sz="1400"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2">
    <c:autoUpdate val="0"/>
  </c:externalData>
</c:chartSpace>
</file>

<file path=ppt/charts/chart1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1"/>
            </a:pPr>
            <a:r>
              <a:rPr lang="fr-FR" sz="2000" b="1" dirty="0" smtClean="0"/>
              <a:t>Emploi total privé et services</a:t>
            </a:r>
          </a:p>
          <a:p>
            <a:pPr>
              <a:defRPr sz="2000" b="1"/>
            </a:pPr>
            <a:r>
              <a:rPr lang="fr-FR" sz="2000" b="1" dirty="0" smtClean="0"/>
              <a:t> hors commerce à long terme, milliers</a:t>
            </a:r>
            <a:endParaRPr lang="fr-FR" sz="2000" b="1" dirty="0"/>
          </a:p>
        </c:rich>
      </c:tx>
      <c:layout>
        <c:manualLayout>
          <c:xMode val="edge"/>
          <c:yMode val="edge"/>
          <c:x val="0.143266242000649"/>
          <c:y val="0.0"/>
        </c:manualLayout>
      </c:layout>
      <c:overlay val="0"/>
      <c:spPr>
        <a:solidFill>
          <a:schemeClr val="bg1"/>
        </a:solidFill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0474575645211328"/>
          <c:y val="0.101986523360826"/>
          <c:w val="0.935756599843406"/>
          <c:h val="0.790702772544976"/>
        </c:manualLayout>
      </c:layout>
      <c:lineChart>
        <c:grouping val="standard"/>
        <c:varyColors val="0"/>
        <c:ser>
          <c:idx val="5"/>
          <c:order val="0"/>
          <c:tx>
            <c:strRef>
              <c:f>'Emploi gal'!$A$210</c:f>
              <c:strCache>
                <c:ptCount val="1"/>
                <c:pt idx="0">
                  <c:v>Total</c:v>
                </c:pt>
              </c:strCache>
            </c:strRef>
          </c:tx>
          <c:spPr>
            <a:ln w="76200" cmpd="tri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'Emploi gal'!$B$204:$X$204</c:f>
              <c:strCach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Est 2017</c:v>
                </c:pt>
              </c:strCache>
            </c:strRef>
          </c:cat>
          <c:val>
            <c:numRef>
              <c:f>'Emploi gal'!$B$210:$X$210</c:f>
              <c:numCache>
                <c:formatCode>#\ ##0.0</c:formatCode>
                <c:ptCount val="23"/>
                <c:pt idx="0">
                  <c:v>36.02588250000001</c:v>
                </c:pt>
                <c:pt idx="1">
                  <c:v>36.76928225</c:v>
                </c:pt>
                <c:pt idx="2">
                  <c:v>37.722114</c:v>
                </c:pt>
                <c:pt idx="3">
                  <c:v>38.9427965</c:v>
                </c:pt>
                <c:pt idx="4">
                  <c:v>40.25301025000001</c:v>
                </c:pt>
                <c:pt idx="5">
                  <c:v>41.4384295</c:v>
                </c:pt>
                <c:pt idx="6">
                  <c:v>42.60662925</c:v>
                </c:pt>
                <c:pt idx="7">
                  <c:v>44.023557</c:v>
                </c:pt>
                <c:pt idx="8">
                  <c:v>45.060382</c:v>
                </c:pt>
                <c:pt idx="9">
                  <c:v>47.083556</c:v>
                </c:pt>
                <c:pt idx="10">
                  <c:v>49.14029325</c:v>
                </c:pt>
                <c:pt idx="11">
                  <c:v>51.81365925</c:v>
                </c:pt>
                <c:pt idx="12">
                  <c:v>54.28736725</c:v>
                </c:pt>
                <c:pt idx="13">
                  <c:v>57.4911945</c:v>
                </c:pt>
                <c:pt idx="14">
                  <c:v>59.11718275</c:v>
                </c:pt>
                <c:pt idx="15">
                  <c:v>61.24157825</c:v>
                </c:pt>
                <c:pt idx="16">
                  <c:v>64.024121</c:v>
                </c:pt>
                <c:pt idx="17">
                  <c:v>64.7302385</c:v>
                </c:pt>
                <c:pt idx="18">
                  <c:v>65.01157849999998</c:v>
                </c:pt>
                <c:pt idx="19">
                  <c:v>65.73807974999997</c:v>
                </c:pt>
                <c:pt idx="20">
                  <c:v>66.657611</c:v>
                </c:pt>
                <c:pt idx="21">
                  <c:v>65.84833574999998</c:v>
                </c:pt>
                <c:pt idx="22">
                  <c:v>65.35005344156954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'Emploi gal'!$A$209</c:f>
              <c:strCache>
                <c:ptCount val="1"/>
                <c:pt idx="0">
                  <c:v>Services hors commerce</c:v>
                </c:pt>
              </c:strCache>
            </c:strRef>
          </c:tx>
          <c:spPr>
            <a:ln w="76200" cmpd="sng">
              <a:solidFill>
                <a:schemeClr val="accent3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strRef>
              <c:f>'Emploi gal'!$B$204:$X$204</c:f>
              <c:strCach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Est 2017</c:v>
                </c:pt>
              </c:strCache>
            </c:strRef>
          </c:cat>
          <c:val>
            <c:numRef>
              <c:f>'Emploi gal'!$B$209:$X$209</c:f>
              <c:numCache>
                <c:formatCode>#\ ##0.0</c:formatCode>
                <c:ptCount val="23"/>
                <c:pt idx="0">
                  <c:v>16.82172850000001</c:v>
                </c:pt>
                <c:pt idx="1">
                  <c:v>17.29597924999998</c:v>
                </c:pt>
                <c:pt idx="2">
                  <c:v>17.99242725</c:v>
                </c:pt>
                <c:pt idx="3">
                  <c:v>18.4767725</c:v>
                </c:pt>
                <c:pt idx="4">
                  <c:v>19.17953025</c:v>
                </c:pt>
                <c:pt idx="5">
                  <c:v>19.87900125000001</c:v>
                </c:pt>
                <c:pt idx="6">
                  <c:v>20.55741175</c:v>
                </c:pt>
                <c:pt idx="7">
                  <c:v>21.12433075</c:v>
                </c:pt>
                <c:pt idx="8">
                  <c:v>21.85693925</c:v>
                </c:pt>
                <c:pt idx="9">
                  <c:v>22.72184075</c:v>
                </c:pt>
                <c:pt idx="10">
                  <c:v>23.8210235</c:v>
                </c:pt>
                <c:pt idx="11">
                  <c:v>25.1997035</c:v>
                </c:pt>
                <c:pt idx="12">
                  <c:v>26.43211850000001</c:v>
                </c:pt>
                <c:pt idx="13">
                  <c:v>28.048458</c:v>
                </c:pt>
                <c:pt idx="14">
                  <c:v>28.79345799999999</c:v>
                </c:pt>
                <c:pt idx="15">
                  <c:v>29.96275924999972</c:v>
                </c:pt>
                <c:pt idx="16">
                  <c:v>31.38065775</c:v>
                </c:pt>
                <c:pt idx="17">
                  <c:v>31.7575515</c:v>
                </c:pt>
                <c:pt idx="18">
                  <c:v>31.52718399999999</c:v>
                </c:pt>
                <c:pt idx="19">
                  <c:v>31.97356499999999</c:v>
                </c:pt>
                <c:pt idx="20">
                  <c:v>32.5985745</c:v>
                </c:pt>
                <c:pt idx="21">
                  <c:v>32.539117</c:v>
                </c:pt>
                <c:pt idx="22">
                  <c:v>32.81234409823819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46059528"/>
        <c:axId val="-2145890632"/>
      </c:lineChart>
      <c:catAx>
        <c:axId val="-2146059528"/>
        <c:scaling>
          <c:orientation val="minMax"/>
        </c:scaling>
        <c:delete val="0"/>
        <c:axPos val="b"/>
        <c:numFmt formatCode="#,##0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-2145890632"/>
        <c:crosses val="autoZero"/>
        <c:auto val="1"/>
        <c:lblAlgn val="ctr"/>
        <c:lblOffset val="100"/>
        <c:tickLblSkip val="3"/>
        <c:noMultiLvlLbl val="0"/>
      </c:catAx>
      <c:valAx>
        <c:axId val="-214589063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fr-FR"/>
          </a:p>
        </c:txPr>
        <c:crossAx val="-2146059528"/>
        <c:crosses val="autoZero"/>
        <c:crossBetween val="between"/>
        <c:majorUnit val="5.0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247301125538109"/>
          <c:y val="0.453835374503135"/>
          <c:w val="0.356132538699219"/>
          <c:h val="0.158091007597696"/>
        </c:manualLayout>
      </c:layout>
      <c:overlay val="0"/>
      <c:spPr>
        <a:solidFill>
          <a:schemeClr val="bg1"/>
        </a:solidFill>
        <a:ln w="25400">
          <a:noFill/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2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1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fr-FR" sz="20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Autres emplois (milliers)</a:t>
            </a:r>
            <a:endParaRPr lang="fr-FR" sz="2000" b="0" i="0" u="none" strike="noStrike" baseline="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c:rich>
      </c:tx>
      <c:layout>
        <c:manualLayout>
          <c:xMode val="edge"/>
          <c:yMode val="edge"/>
          <c:x val="0.221917980233709"/>
          <c:y val="0.0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049330266300982"/>
          <c:y val="0.111462785901762"/>
          <c:w val="0.935756599843406"/>
          <c:h val="0.782029347341651"/>
        </c:manualLayout>
      </c:layout>
      <c:lineChart>
        <c:grouping val="standard"/>
        <c:varyColors val="0"/>
        <c:ser>
          <c:idx val="1"/>
          <c:order val="0"/>
          <c:tx>
            <c:strRef>
              <c:f>'Emploi gal'!$A$206</c:f>
              <c:strCache>
                <c:ptCount val="1"/>
                <c:pt idx="0">
                  <c:v>Industrie 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'Emploi gal'!$B$204:$X$204</c:f>
              <c:strCach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Est 2017</c:v>
                </c:pt>
              </c:strCache>
            </c:strRef>
          </c:cat>
          <c:val>
            <c:numRef>
              <c:f>'Emploi gal'!$B$206:$X$206</c:f>
              <c:numCache>
                <c:formatCode>#\ ##0.0</c:formatCode>
                <c:ptCount val="23"/>
                <c:pt idx="0">
                  <c:v>6.994475249999964</c:v>
                </c:pt>
                <c:pt idx="1">
                  <c:v>7.185972499999997</c:v>
                </c:pt>
                <c:pt idx="2">
                  <c:v>7.3464765</c:v>
                </c:pt>
                <c:pt idx="3">
                  <c:v>7.426834249999965</c:v>
                </c:pt>
                <c:pt idx="4">
                  <c:v>7.38639725</c:v>
                </c:pt>
                <c:pt idx="5">
                  <c:v>7.517130499999984</c:v>
                </c:pt>
                <c:pt idx="6">
                  <c:v>7.731532</c:v>
                </c:pt>
                <c:pt idx="7">
                  <c:v>7.933108249999997</c:v>
                </c:pt>
                <c:pt idx="8">
                  <c:v>8.086319750000001</c:v>
                </c:pt>
                <c:pt idx="9">
                  <c:v>8.39651725</c:v>
                </c:pt>
                <c:pt idx="10">
                  <c:v>8.7920095</c:v>
                </c:pt>
                <c:pt idx="11">
                  <c:v>9.3040505</c:v>
                </c:pt>
                <c:pt idx="12">
                  <c:v>9.5233075</c:v>
                </c:pt>
                <c:pt idx="13">
                  <c:v>10.2729615</c:v>
                </c:pt>
                <c:pt idx="14">
                  <c:v>10.91192175</c:v>
                </c:pt>
                <c:pt idx="15">
                  <c:v>11.4259995</c:v>
                </c:pt>
                <c:pt idx="16">
                  <c:v>12.22634775</c:v>
                </c:pt>
                <c:pt idx="17">
                  <c:v>13.0498095</c:v>
                </c:pt>
                <c:pt idx="18">
                  <c:v>13.838215</c:v>
                </c:pt>
                <c:pt idx="19">
                  <c:v>14.24492975</c:v>
                </c:pt>
                <c:pt idx="20">
                  <c:v>14.5336335</c:v>
                </c:pt>
                <c:pt idx="21">
                  <c:v>14.16242225</c:v>
                </c:pt>
                <c:pt idx="22">
                  <c:v>13.875670650638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'Emploi gal'!$A$208</c:f>
              <c:strCache>
                <c:ptCount val="1"/>
                <c:pt idx="0">
                  <c:v>Commerce</c:v>
                </c:pt>
              </c:strCache>
            </c:strRef>
          </c:tx>
          <c:spPr>
            <a:ln w="76200" cmpd="sng">
              <a:solidFill>
                <a:srgbClr val="008000"/>
              </a:solidFill>
            </a:ln>
          </c:spPr>
          <c:marker>
            <c:symbol val="none"/>
          </c:marker>
          <c:cat>
            <c:strRef>
              <c:f>'Emploi gal'!$B$204:$X$204</c:f>
              <c:strCach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Est 2017</c:v>
                </c:pt>
              </c:strCache>
            </c:strRef>
          </c:cat>
          <c:val>
            <c:numRef>
              <c:f>'Emploi gal'!$B$208:$X$208</c:f>
              <c:numCache>
                <c:formatCode>#\ ##0.0</c:formatCode>
                <c:ptCount val="23"/>
                <c:pt idx="0">
                  <c:v>6.303942499999999</c:v>
                </c:pt>
                <c:pt idx="1">
                  <c:v>6.535376</c:v>
                </c:pt>
                <c:pt idx="2">
                  <c:v>6.75840575</c:v>
                </c:pt>
                <c:pt idx="3">
                  <c:v>6.95299325</c:v>
                </c:pt>
                <c:pt idx="4">
                  <c:v>7.173333749999998</c:v>
                </c:pt>
                <c:pt idx="5">
                  <c:v>7.37277475</c:v>
                </c:pt>
                <c:pt idx="6">
                  <c:v>7.476844</c:v>
                </c:pt>
                <c:pt idx="7">
                  <c:v>7.594672249999975</c:v>
                </c:pt>
                <c:pt idx="8">
                  <c:v>7.773507500000001</c:v>
                </c:pt>
                <c:pt idx="9">
                  <c:v>8.109085</c:v>
                </c:pt>
                <c:pt idx="10">
                  <c:v>8.344065749999998</c:v>
                </c:pt>
                <c:pt idx="11">
                  <c:v>8.62263825</c:v>
                </c:pt>
                <c:pt idx="12">
                  <c:v>8.847542</c:v>
                </c:pt>
                <c:pt idx="13">
                  <c:v>9.223363749999944</c:v>
                </c:pt>
                <c:pt idx="14">
                  <c:v>9.37873025</c:v>
                </c:pt>
                <c:pt idx="15">
                  <c:v>9.5677775</c:v>
                </c:pt>
                <c:pt idx="16">
                  <c:v>9.87968625</c:v>
                </c:pt>
                <c:pt idx="17">
                  <c:v>10.07181125</c:v>
                </c:pt>
                <c:pt idx="18">
                  <c:v>10.29898925</c:v>
                </c:pt>
                <c:pt idx="19">
                  <c:v>10.455667</c:v>
                </c:pt>
                <c:pt idx="20">
                  <c:v>10.5543175</c:v>
                </c:pt>
                <c:pt idx="21">
                  <c:v>10.358556</c:v>
                </c:pt>
                <c:pt idx="22">
                  <c:v>10.09804204627116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'Emploi gal'!$A$207</c:f>
              <c:strCache>
                <c:ptCount val="1"/>
                <c:pt idx="0">
                  <c:v>Construction</c:v>
                </c:pt>
              </c:strCache>
            </c:strRef>
          </c:tx>
          <c:spPr>
            <a:ln w="76200" cmpd="sng">
              <a:solidFill>
                <a:srgbClr val="FF0000"/>
              </a:solidFill>
            </a:ln>
          </c:spPr>
          <c:marker>
            <c:symbol val="none"/>
          </c:marker>
          <c:cat>
            <c:strRef>
              <c:f>'Emploi gal'!$B$204:$X$204</c:f>
              <c:strCach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Est 2017</c:v>
                </c:pt>
              </c:strCache>
            </c:strRef>
          </c:cat>
          <c:val>
            <c:numRef>
              <c:f>'Emploi gal'!$B$207:$X$207</c:f>
              <c:numCache>
                <c:formatCode>#\ ##0.0</c:formatCode>
                <c:ptCount val="23"/>
                <c:pt idx="0">
                  <c:v>4.535800249999975</c:v>
                </c:pt>
                <c:pt idx="1">
                  <c:v>4.35225175</c:v>
                </c:pt>
                <c:pt idx="2">
                  <c:v>4.2014065</c:v>
                </c:pt>
                <c:pt idx="3">
                  <c:v>4.584928499999998</c:v>
                </c:pt>
                <c:pt idx="4">
                  <c:v>4.9689635</c:v>
                </c:pt>
                <c:pt idx="5">
                  <c:v>5.084895749999974</c:v>
                </c:pt>
                <c:pt idx="6">
                  <c:v>5.1418935</c:v>
                </c:pt>
                <c:pt idx="7">
                  <c:v>5.603156749999968</c:v>
                </c:pt>
                <c:pt idx="8">
                  <c:v>5.580896</c:v>
                </c:pt>
                <c:pt idx="9">
                  <c:v>6.077856</c:v>
                </c:pt>
                <c:pt idx="10">
                  <c:v>6.439716</c:v>
                </c:pt>
                <c:pt idx="11">
                  <c:v>6.97067425</c:v>
                </c:pt>
                <c:pt idx="12">
                  <c:v>7.711679</c:v>
                </c:pt>
                <c:pt idx="13">
                  <c:v>8.21350675</c:v>
                </c:pt>
                <c:pt idx="14">
                  <c:v>8.368126</c:v>
                </c:pt>
                <c:pt idx="15">
                  <c:v>8.65141375</c:v>
                </c:pt>
                <c:pt idx="16">
                  <c:v>8.87317275</c:v>
                </c:pt>
                <c:pt idx="17">
                  <c:v>8.18473925</c:v>
                </c:pt>
                <c:pt idx="18">
                  <c:v>7.682351</c:v>
                </c:pt>
                <c:pt idx="19">
                  <c:v>7.403578749999999</c:v>
                </c:pt>
                <c:pt idx="20">
                  <c:v>7.264839999999984</c:v>
                </c:pt>
                <c:pt idx="21">
                  <c:v>7.035743</c:v>
                </c:pt>
                <c:pt idx="22">
                  <c:v>6.828878342243377</c:v>
                </c:pt>
              </c:numCache>
            </c:numRef>
          </c:val>
          <c:smooth val="0"/>
        </c:ser>
        <c:ser>
          <c:idx val="0"/>
          <c:order val="3"/>
          <c:tx>
            <c:strRef>
              <c:f>'Emploi gal'!$A$205</c:f>
              <c:strCache>
                <c:ptCount val="1"/>
                <c:pt idx="0">
                  <c:v>Agriculture</c:v>
                </c:pt>
              </c:strCache>
            </c:strRef>
          </c:tx>
          <c:spPr>
            <a:ln w="76200" cmpd="sng">
              <a:solidFill>
                <a:srgbClr val="FFDC1E"/>
              </a:solidFill>
              <a:prstDash val="solid"/>
            </a:ln>
          </c:spPr>
          <c:marker>
            <c:symbol val="none"/>
          </c:marker>
          <c:cat>
            <c:strRef>
              <c:f>'Emploi gal'!$B$204:$X$204</c:f>
              <c:strCach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Est 2017</c:v>
                </c:pt>
              </c:strCache>
            </c:strRef>
          </c:cat>
          <c:val>
            <c:numRef>
              <c:f>'Emploi gal'!$B$205:$X$205</c:f>
              <c:numCache>
                <c:formatCode>#\ ##0.0</c:formatCode>
                <c:ptCount val="23"/>
                <c:pt idx="0">
                  <c:v>1.369936</c:v>
                </c:pt>
                <c:pt idx="1">
                  <c:v>1.39970275</c:v>
                </c:pt>
                <c:pt idx="2">
                  <c:v>1.423398</c:v>
                </c:pt>
                <c:pt idx="3">
                  <c:v>1.501268</c:v>
                </c:pt>
                <c:pt idx="4">
                  <c:v>1.5447855</c:v>
                </c:pt>
                <c:pt idx="5">
                  <c:v>1.58462725</c:v>
                </c:pt>
                <c:pt idx="6">
                  <c:v>1.698948</c:v>
                </c:pt>
                <c:pt idx="7">
                  <c:v>1.768289</c:v>
                </c:pt>
                <c:pt idx="8">
                  <c:v>1.7627195</c:v>
                </c:pt>
                <c:pt idx="9">
                  <c:v>1.778257</c:v>
                </c:pt>
                <c:pt idx="10">
                  <c:v>1.7434785</c:v>
                </c:pt>
                <c:pt idx="11">
                  <c:v>1.71659275</c:v>
                </c:pt>
                <c:pt idx="12">
                  <c:v>1.77272025</c:v>
                </c:pt>
                <c:pt idx="13">
                  <c:v>1.7329045</c:v>
                </c:pt>
                <c:pt idx="14">
                  <c:v>1.66494675</c:v>
                </c:pt>
                <c:pt idx="15">
                  <c:v>1.63362825</c:v>
                </c:pt>
                <c:pt idx="16">
                  <c:v>1.6642565</c:v>
                </c:pt>
                <c:pt idx="17">
                  <c:v>1.666327</c:v>
                </c:pt>
                <c:pt idx="18">
                  <c:v>1.66483925</c:v>
                </c:pt>
                <c:pt idx="19">
                  <c:v>1.66033925</c:v>
                </c:pt>
                <c:pt idx="20">
                  <c:v>1.7062455</c:v>
                </c:pt>
                <c:pt idx="21">
                  <c:v>1.7524975</c:v>
                </c:pt>
                <c:pt idx="22">
                  <c:v>1.735118304178697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1624440"/>
        <c:axId val="-2111636472"/>
      </c:lineChart>
      <c:catAx>
        <c:axId val="-2111624440"/>
        <c:scaling>
          <c:orientation val="minMax"/>
        </c:scaling>
        <c:delete val="0"/>
        <c:axPos val="b"/>
        <c:numFmt formatCode="#,##0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-5400000" vert="horz"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r-FR"/>
          </a:p>
        </c:txPr>
        <c:crossAx val="-2111636472"/>
        <c:crosses val="autoZero"/>
        <c:auto val="1"/>
        <c:lblAlgn val="ctr"/>
        <c:lblOffset val="100"/>
        <c:tickLblSkip val="3"/>
        <c:noMultiLvlLbl val="0"/>
      </c:catAx>
      <c:valAx>
        <c:axId val="-211163647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r-FR"/>
          </a:p>
        </c:txPr>
        <c:crossAx val="-2111624440"/>
        <c:crosses val="autoZero"/>
        <c:crossBetween val="between"/>
        <c:majorUnit val="1.0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172576408438856"/>
          <c:y val="0.0705130700346496"/>
          <c:w val="0.397372673921378"/>
          <c:h val="0.245166535859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1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 algn="ctr" rtl="0">
              <a:defRPr sz="1800"/>
            </a:pPr>
            <a:r>
              <a:rPr lang="fr-FR" sz="1800" dirty="0"/>
              <a:t>Evolution récente </a:t>
            </a:r>
            <a:endParaRPr lang="fr-FR" sz="1800" dirty="0" smtClean="0"/>
          </a:p>
          <a:p>
            <a:pPr algn="ctr" rtl="0">
              <a:defRPr sz="1800"/>
            </a:pPr>
            <a:r>
              <a:rPr lang="fr-FR" sz="1800" dirty="0" smtClean="0"/>
              <a:t>de </a:t>
            </a:r>
            <a:r>
              <a:rPr lang="fr-FR" sz="1800" i="1" dirty="0" smtClean="0"/>
              <a:t>l'emploi salarié </a:t>
            </a:r>
            <a:endParaRPr lang="fr-FR" sz="1800" i="1" dirty="0"/>
          </a:p>
          <a:p>
            <a:pPr algn="ctr" rtl="0">
              <a:defRPr sz="1800"/>
            </a:pPr>
            <a:r>
              <a:rPr lang="fr-FR" sz="1800" dirty="0"/>
              <a:t>Privé et Public </a:t>
            </a:r>
            <a:endParaRPr lang="fr-FR" sz="1800" dirty="0" smtClean="0"/>
          </a:p>
          <a:p>
            <a:pPr algn="ctr" rtl="0">
              <a:defRPr sz="1800"/>
            </a:pPr>
            <a:r>
              <a:rPr lang="fr-FR" sz="1800" dirty="0" smtClean="0"/>
              <a:t>par </a:t>
            </a:r>
            <a:r>
              <a:rPr lang="fr-FR" sz="1800" dirty="0"/>
              <a:t>trimestre  (milliers)</a:t>
            </a:r>
          </a:p>
        </c:rich>
      </c:tx>
      <c:layout>
        <c:manualLayout>
          <c:xMode val="edge"/>
          <c:yMode val="edge"/>
          <c:x val="0.149025978193768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930293597021302"/>
          <c:y val="0.0881677663690155"/>
          <c:w val="0.863390099493377"/>
          <c:h val="0.816803619783609"/>
        </c:manualLayout>
      </c:layout>
      <c:lineChart>
        <c:grouping val="standard"/>
        <c:varyColors val="0"/>
        <c:ser>
          <c:idx val="0"/>
          <c:order val="0"/>
          <c:tx>
            <c:strRef>
              <c:f>'Emploi gal'!$A$284</c:f>
              <c:strCache>
                <c:ptCount val="1"/>
                <c:pt idx="0">
                  <c:v>Privé</c:v>
                </c:pt>
              </c:strCache>
            </c:strRef>
          </c:tx>
          <c:spPr>
            <a:ln w="28575" cmpd="sng">
              <a:solidFill>
                <a:srgbClr val="0000FF"/>
              </a:solidFill>
              <a:prstDash val="sysDash"/>
            </a:ln>
          </c:spPr>
          <c:marker>
            <c:symbol val="none"/>
          </c:marker>
          <c:trendline>
            <c:spPr>
              <a:ln w="76200" cmpd="sng">
                <a:solidFill>
                  <a:srgbClr val="0000FF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'Emploi gal'!$B$283:$AG$283</c:f>
              <c:numCache>
                <c:formatCode>General</c:formatCode>
                <c:ptCount val="32"/>
                <c:pt idx="0">
                  <c:v>2010.0</c:v>
                </c:pt>
                <c:pt idx="4">
                  <c:v>2011.0</c:v>
                </c:pt>
                <c:pt idx="8">
                  <c:v>2012.0</c:v>
                </c:pt>
                <c:pt idx="12">
                  <c:v>2013.0</c:v>
                </c:pt>
                <c:pt idx="16">
                  <c:v>2014.0</c:v>
                </c:pt>
                <c:pt idx="20">
                  <c:v>2015.0</c:v>
                </c:pt>
                <c:pt idx="24">
                  <c:v>2016.0</c:v>
                </c:pt>
                <c:pt idx="28">
                  <c:v>2017.0</c:v>
                </c:pt>
              </c:numCache>
            </c:numRef>
          </c:cat>
          <c:val>
            <c:numRef>
              <c:f>'Emploi gal'!$B$284:$AG$284</c:f>
              <c:numCache>
                <c:formatCode>#\ ##0_ ;\-#\ ##0\ </c:formatCode>
                <c:ptCount val="32"/>
                <c:pt idx="0">
                  <c:v>61.007488</c:v>
                </c:pt>
                <c:pt idx="1">
                  <c:v>61.25539</c:v>
                </c:pt>
                <c:pt idx="2">
                  <c:v>61.799307</c:v>
                </c:pt>
                <c:pt idx="3">
                  <c:v>60.939902</c:v>
                </c:pt>
                <c:pt idx="4">
                  <c:v>63.584932</c:v>
                </c:pt>
                <c:pt idx="5">
                  <c:v>64.32235699999985</c:v>
                </c:pt>
                <c:pt idx="6">
                  <c:v>64.64900799999998</c:v>
                </c:pt>
                <c:pt idx="7">
                  <c:v>63.558</c:v>
                </c:pt>
                <c:pt idx="8">
                  <c:v>64.963754</c:v>
                </c:pt>
                <c:pt idx="9">
                  <c:v>65.108464</c:v>
                </c:pt>
                <c:pt idx="10">
                  <c:v>65.10123299999998</c:v>
                </c:pt>
                <c:pt idx="11">
                  <c:v>63.826726</c:v>
                </c:pt>
                <c:pt idx="12">
                  <c:v>65.23437200000001</c:v>
                </c:pt>
                <c:pt idx="13">
                  <c:v>65.09953899999998</c:v>
                </c:pt>
                <c:pt idx="14">
                  <c:v>65.45057800000001</c:v>
                </c:pt>
                <c:pt idx="15">
                  <c:v>64.36953199999998</c:v>
                </c:pt>
                <c:pt idx="16">
                  <c:v>65.807353</c:v>
                </c:pt>
                <c:pt idx="17">
                  <c:v>65.845827</c:v>
                </c:pt>
                <c:pt idx="18">
                  <c:v>66.267285</c:v>
                </c:pt>
                <c:pt idx="19">
                  <c:v>65.12067599999995</c:v>
                </c:pt>
                <c:pt idx="20">
                  <c:v>67.13593899999977</c:v>
                </c:pt>
                <c:pt idx="21">
                  <c:v>67.298822</c:v>
                </c:pt>
                <c:pt idx="22">
                  <c:v>66.915606</c:v>
                </c:pt>
                <c:pt idx="23">
                  <c:v>65.329184</c:v>
                </c:pt>
                <c:pt idx="24">
                  <c:v>66.767864</c:v>
                </c:pt>
                <c:pt idx="25">
                  <c:v>66.52698199999998</c:v>
                </c:pt>
                <c:pt idx="26">
                  <c:v>65.933513</c:v>
                </c:pt>
                <c:pt idx="27">
                  <c:v>64.267051</c:v>
                </c:pt>
                <c:pt idx="28">
                  <c:v>66.098212</c:v>
                </c:pt>
                <c:pt idx="29">
                  <c:v>66.15288999999986</c:v>
                </c:pt>
                <c:pt idx="30">
                  <c:v>65.67200099999982</c:v>
                </c:pt>
                <c:pt idx="31">
                  <c:v>65.67200099999982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1845656"/>
        <c:axId val="-2101847048"/>
      </c:lineChart>
      <c:lineChart>
        <c:grouping val="standard"/>
        <c:varyColors val="0"/>
        <c:ser>
          <c:idx val="1"/>
          <c:order val="1"/>
          <c:tx>
            <c:strRef>
              <c:f>'Emploi gal'!$A$285</c:f>
              <c:strCache>
                <c:ptCount val="1"/>
                <c:pt idx="0">
                  <c:v>Public</c:v>
                </c:pt>
              </c:strCache>
            </c:strRef>
          </c:tx>
          <c:spPr>
            <a:ln w="28575" cmpd="sng">
              <a:solidFill>
                <a:schemeClr val="tx1"/>
              </a:solidFill>
              <a:prstDash val="sysDash"/>
            </a:ln>
          </c:spPr>
          <c:marker>
            <c:symbol val="none"/>
          </c:marker>
          <c:dPt>
            <c:idx val="31"/>
            <c:bubble3D val="0"/>
          </c:dPt>
          <c:trendline>
            <c:spPr>
              <a:ln w="76200" cmpd="sng">
                <a:solidFill>
                  <a:schemeClr val="tx1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'Emploi gal'!$B$283:$AG$283</c:f>
              <c:numCache>
                <c:formatCode>General</c:formatCode>
                <c:ptCount val="32"/>
                <c:pt idx="0">
                  <c:v>2010.0</c:v>
                </c:pt>
                <c:pt idx="4">
                  <c:v>2011.0</c:v>
                </c:pt>
                <c:pt idx="8">
                  <c:v>2012.0</c:v>
                </c:pt>
                <c:pt idx="12">
                  <c:v>2013.0</c:v>
                </c:pt>
                <c:pt idx="16">
                  <c:v>2014.0</c:v>
                </c:pt>
                <c:pt idx="20">
                  <c:v>2015.0</c:v>
                </c:pt>
                <c:pt idx="24">
                  <c:v>2016.0</c:v>
                </c:pt>
                <c:pt idx="28">
                  <c:v>2017.0</c:v>
                </c:pt>
              </c:numCache>
            </c:numRef>
          </c:cat>
          <c:val>
            <c:numRef>
              <c:f>'Emploi gal'!$B$285:$AG$285</c:f>
              <c:numCache>
                <c:formatCode>#\ ##0_ ;\-#\ ##0\ </c:formatCode>
                <c:ptCount val="32"/>
                <c:pt idx="0">
                  <c:v>23.610865</c:v>
                </c:pt>
                <c:pt idx="1">
                  <c:v>23.841493</c:v>
                </c:pt>
                <c:pt idx="2">
                  <c:v>24.075586</c:v>
                </c:pt>
                <c:pt idx="3">
                  <c:v>23.574719</c:v>
                </c:pt>
                <c:pt idx="4">
                  <c:v>23.96970199999998</c:v>
                </c:pt>
                <c:pt idx="5">
                  <c:v>24.089787</c:v>
                </c:pt>
                <c:pt idx="6">
                  <c:v>24.408485</c:v>
                </c:pt>
                <c:pt idx="7">
                  <c:v>23.820758</c:v>
                </c:pt>
                <c:pt idx="8">
                  <c:v>24.088831</c:v>
                </c:pt>
                <c:pt idx="9">
                  <c:v>24.258871</c:v>
                </c:pt>
                <c:pt idx="10">
                  <c:v>24.764859</c:v>
                </c:pt>
                <c:pt idx="11">
                  <c:v>24.348448</c:v>
                </c:pt>
                <c:pt idx="12">
                  <c:v>24.855735</c:v>
                </c:pt>
                <c:pt idx="13">
                  <c:v>25.005896</c:v>
                </c:pt>
                <c:pt idx="14">
                  <c:v>25.266431</c:v>
                </c:pt>
                <c:pt idx="15">
                  <c:v>25.139068</c:v>
                </c:pt>
                <c:pt idx="16">
                  <c:v>25.606588</c:v>
                </c:pt>
                <c:pt idx="17">
                  <c:v>25.623685</c:v>
                </c:pt>
                <c:pt idx="18">
                  <c:v>25.821339</c:v>
                </c:pt>
                <c:pt idx="19">
                  <c:v>25.2623399999999</c:v>
                </c:pt>
                <c:pt idx="20">
                  <c:v>25.679651</c:v>
                </c:pt>
                <c:pt idx="21">
                  <c:v>25.772905</c:v>
                </c:pt>
                <c:pt idx="22">
                  <c:v>25.998655</c:v>
                </c:pt>
                <c:pt idx="23">
                  <c:v>25.361419</c:v>
                </c:pt>
                <c:pt idx="24">
                  <c:v>25.92833899999998</c:v>
                </c:pt>
                <c:pt idx="25">
                  <c:v>25.973405</c:v>
                </c:pt>
                <c:pt idx="26">
                  <c:v>26.331325</c:v>
                </c:pt>
                <c:pt idx="27">
                  <c:v>25.836826</c:v>
                </c:pt>
                <c:pt idx="28">
                  <c:v>26.628951</c:v>
                </c:pt>
                <c:pt idx="29">
                  <c:v>26.782191</c:v>
                </c:pt>
                <c:pt idx="30">
                  <c:v>26.967144</c:v>
                </c:pt>
                <c:pt idx="31">
                  <c:v>26.967144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1856872"/>
        <c:axId val="-2101856424"/>
      </c:lineChart>
      <c:catAx>
        <c:axId val="-2101845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 b="1"/>
            </a:pPr>
            <a:endParaRPr lang="fr-FR"/>
          </a:p>
        </c:txPr>
        <c:crossAx val="-2101847048"/>
        <c:crosses val="autoZero"/>
        <c:auto val="1"/>
        <c:lblAlgn val="ctr"/>
        <c:lblOffset val="100"/>
        <c:noMultiLvlLbl val="0"/>
      </c:catAx>
      <c:valAx>
        <c:axId val="-2101847048"/>
        <c:scaling>
          <c:orientation val="minMax"/>
          <c:max val="68.0"/>
          <c:min val="6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\ ##0_ ;\-#\ ##0\ 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0000FF"/>
                </a:solidFill>
              </a:defRPr>
            </a:pPr>
            <a:endParaRPr lang="fr-FR"/>
          </a:p>
        </c:txPr>
        <c:crossAx val="-2101845656"/>
        <c:crosses val="autoZero"/>
        <c:crossBetween val="between"/>
      </c:valAx>
      <c:valAx>
        <c:axId val="-2101856424"/>
        <c:scaling>
          <c:orientation val="minMax"/>
          <c:max val="28.0"/>
          <c:min val="20.0"/>
        </c:scaling>
        <c:delete val="0"/>
        <c:axPos val="r"/>
        <c:numFmt formatCode="#\ ##0_ ;\-#\ ##0\ 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fr-FR"/>
          </a:p>
        </c:txPr>
        <c:crossAx val="-2101856872"/>
        <c:crosses val="max"/>
        <c:crossBetween val="between"/>
      </c:valAx>
      <c:catAx>
        <c:axId val="-21018568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101856424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282867649032397"/>
          <c:y val="0.682916957482173"/>
          <c:w val="0.714533481306693"/>
          <c:h val="0.207678848538487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</c:spPr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  <c:userShapes r:id="rId2"/>
</c:chartSpace>
</file>

<file path=ppt/charts/chart1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Variation de l'emploi </a:t>
            </a:r>
            <a:r>
              <a:rPr lang="fr-FR" sz="1800" dirty="0" smtClean="0"/>
              <a:t>salarié du </a:t>
            </a:r>
            <a:r>
              <a:rPr lang="fr-FR" sz="1800" dirty="0"/>
              <a:t>Privé </a:t>
            </a:r>
            <a:r>
              <a:rPr lang="fr-FR" sz="1800" dirty="0" smtClean="0"/>
              <a:t>par an et </a:t>
            </a:r>
            <a:r>
              <a:rPr lang="fr-FR" sz="1800" dirty="0"/>
              <a:t>par </a:t>
            </a:r>
            <a:r>
              <a:rPr lang="fr-FR" sz="1800" dirty="0" smtClean="0"/>
              <a:t>secteur en </a:t>
            </a:r>
            <a:r>
              <a:rPr lang="fr-FR" sz="1800" dirty="0"/>
              <a:t>nombre (milliers) </a:t>
            </a:r>
          </a:p>
        </c:rich>
      </c:tx>
      <c:layout>
        <c:manualLayout>
          <c:xMode val="edge"/>
          <c:yMode val="edge"/>
          <c:x val="0.147068084665547"/>
          <c:y val="0.000116775917358028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113502568803671"/>
          <c:y val="0.0948088532634896"/>
          <c:w val="0.926707686398487"/>
          <c:h val="0.80652703924630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'Emploi gal'!$A$251</c:f>
              <c:strCache>
                <c:ptCount val="1"/>
                <c:pt idx="0">
                  <c:v>Industrie 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numRef>
              <c:f>'Emploi gal'!$B$250:$I$250</c:f>
              <c:numCache>
                <c:formatCode>#\ ##0_ ;\-#\ ##0\ </c:formatCode>
                <c:ptCount val="8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  <c:pt idx="6">
                  <c:v>2016.0</c:v>
                </c:pt>
                <c:pt idx="7">
                  <c:v>2017.0</c:v>
                </c:pt>
              </c:numCache>
            </c:numRef>
          </c:cat>
          <c:val>
            <c:numRef>
              <c:f>'Emploi gal'!$B$251:$I$251</c:f>
              <c:numCache>
                <c:formatCode>#\ ##0.0_ ;\-#\ ##0.0\ </c:formatCode>
                <c:ptCount val="8"/>
                <c:pt idx="0">
                  <c:v>0.514350500000003</c:v>
                </c:pt>
                <c:pt idx="1">
                  <c:v>0.801026749999998</c:v>
                </c:pt>
                <c:pt idx="2">
                  <c:v>0.826309499999999</c:v>
                </c:pt>
                <c:pt idx="3">
                  <c:v>0.78908275</c:v>
                </c:pt>
                <c:pt idx="4">
                  <c:v>0.4052185</c:v>
                </c:pt>
                <c:pt idx="5">
                  <c:v>0.28630675</c:v>
                </c:pt>
                <c:pt idx="6">
                  <c:v>-0.380048499999999</c:v>
                </c:pt>
                <c:pt idx="7">
                  <c:v>-0.169290499999999</c:v>
                </c:pt>
              </c:numCache>
            </c:numRef>
          </c:val>
        </c:ser>
        <c:ser>
          <c:idx val="1"/>
          <c:order val="1"/>
          <c:tx>
            <c:strRef>
              <c:f>'Emploi gal'!$A$252</c:f>
              <c:strCache>
                <c:ptCount val="1"/>
                <c:pt idx="0">
                  <c:v>Construction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'Emploi gal'!$B$250:$I$250</c:f>
              <c:numCache>
                <c:formatCode>#\ ##0_ ;\-#\ ##0\ </c:formatCode>
                <c:ptCount val="8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  <c:pt idx="6">
                  <c:v>2016.0</c:v>
                </c:pt>
                <c:pt idx="7">
                  <c:v>2017.0</c:v>
                </c:pt>
              </c:numCache>
            </c:numRef>
          </c:cat>
          <c:val>
            <c:numRef>
              <c:f>'Emploi gal'!$B$252:$I$252</c:f>
              <c:numCache>
                <c:formatCode>#\ ##0.0_ ;\-#\ ##0.0\ </c:formatCode>
                <c:ptCount val="8"/>
                <c:pt idx="0">
                  <c:v>0.283183749999999</c:v>
                </c:pt>
                <c:pt idx="1">
                  <c:v>0.221832500000003</c:v>
                </c:pt>
                <c:pt idx="2">
                  <c:v>-0.688708</c:v>
                </c:pt>
                <c:pt idx="3">
                  <c:v>-0.504755000000002</c:v>
                </c:pt>
                <c:pt idx="4">
                  <c:v>-0.279771999999999</c:v>
                </c:pt>
                <c:pt idx="5">
                  <c:v>-0.145647250000001</c:v>
                </c:pt>
                <c:pt idx="6">
                  <c:v>-0.24142975</c:v>
                </c:pt>
                <c:pt idx="7">
                  <c:v>-0.0104450833333329</c:v>
                </c:pt>
              </c:numCache>
            </c:numRef>
          </c:val>
        </c:ser>
        <c:ser>
          <c:idx val="2"/>
          <c:order val="2"/>
          <c:tx>
            <c:strRef>
              <c:f>'Emploi gal'!$A$253</c:f>
              <c:strCache>
                <c:ptCount val="1"/>
                <c:pt idx="0">
                  <c:v>Commerce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cat>
            <c:numRef>
              <c:f>'Emploi gal'!$B$250:$I$250</c:f>
              <c:numCache>
                <c:formatCode>#\ ##0_ ;\-#\ ##0\ </c:formatCode>
                <c:ptCount val="8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  <c:pt idx="6">
                  <c:v>2016.0</c:v>
                </c:pt>
                <c:pt idx="7">
                  <c:v>2017.0</c:v>
                </c:pt>
              </c:numCache>
            </c:numRef>
          </c:cat>
          <c:val>
            <c:numRef>
              <c:f>'Emploi gal'!$B$253:$I$253</c:f>
              <c:numCache>
                <c:formatCode>#\ ##0.0_ ;\-#\ ##0.0\ </c:formatCode>
                <c:ptCount val="8"/>
                <c:pt idx="0">
                  <c:v>0.187463749999999</c:v>
                </c:pt>
                <c:pt idx="1">
                  <c:v>0.312053250000002</c:v>
                </c:pt>
                <c:pt idx="2">
                  <c:v>0.192253749999999</c:v>
                </c:pt>
                <c:pt idx="3">
                  <c:v>0.227677000000002</c:v>
                </c:pt>
                <c:pt idx="4">
                  <c:v>0.15509975</c:v>
                </c:pt>
                <c:pt idx="5">
                  <c:v>0.0915907499999999</c:v>
                </c:pt>
                <c:pt idx="6">
                  <c:v>-0.195536500000001</c:v>
                </c:pt>
                <c:pt idx="7">
                  <c:v>-0.132181000000001</c:v>
                </c:pt>
              </c:numCache>
            </c:numRef>
          </c:val>
        </c:ser>
        <c:ser>
          <c:idx val="3"/>
          <c:order val="3"/>
          <c:tx>
            <c:strRef>
              <c:f>'Emploi gal'!$A$254</c:f>
              <c:strCache>
                <c:ptCount val="1"/>
                <c:pt idx="0">
                  <c:v>Services hors commerce</c:v>
                </c:pt>
              </c:strCache>
            </c:strRef>
          </c:tx>
          <c:spPr>
            <a:solidFill>
              <a:srgbClr val="CCFFCC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'Emploi gal'!$B$250:$I$250</c:f>
              <c:numCache>
                <c:formatCode>#\ ##0_ ;\-#\ ##0\ </c:formatCode>
                <c:ptCount val="8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  <c:pt idx="6">
                  <c:v>2016.0</c:v>
                </c:pt>
                <c:pt idx="7">
                  <c:v>2017.0</c:v>
                </c:pt>
              </c:numCache>
            </c:numRef>
          </c:cat>
          <c:val>
            <c:numRef>
              <c:f>'Emploi gal'!$B$254:$I$254</c:f>
              <c:numCache>
                <c:formatCode>#\ ##0.0_ ;\-#\ ##0.0\ </c:formatCode>
                <c:ptCount val="8"/>
                <c:pt idx="0">
                  <c:v>1.169797500000001</c:v>
                </c:pt>
                <c:pt idx="1">
                  <c:v>1.413007750000002</c:v>
                </c:pt>
                <c:pt idx="2">
                  <c:v>0.387896249999994</c:v>
                </c:pt>
                <c:pt idx="3">
                  <c:v>-0.222987249999985</c:v>
                </c:pt>
                <c:pt idx="4">
                  <c:v>0.444743999999996</c:v>
                </c:pt>
                <c:pt idx="5">
                  <c:v>0.630616249999988</c:v>
                </c:pt>
                <c:pt idx="6">
                  <c:v>-0.0253939999999915</c:v>
                </c:pt>
                <c:pt idx="7">
                  <c:v>0.388433500000012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01918360"/>
        <c:axId val="-2111659560"/>
      </c:barChart>
      <c:lineChart>
        <c:grouping val="standard"/>
        <c:varyColors val="0"/>
        <c:ser>
          <c:idx val="4"/>
          <c:order val="4"/>
          <c:tx>
            <c:strRef>
              <c:f>'Emploi gal'!$A$255</c:f>
              <c:strCache>
                <c:ptCount val="1"/>
                <c:pt idx="0">
                  <c:v>Total, en milliers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2"/>
              <c:delete val="1"/>
            </c:dLbl>
            <c:dLbl>
              <c:idx val="3"/>
              <c:layout>
                <c:manualLayout>
                  <c:x val="-0.00821836253979758"/>
                  <c:y val="0.019037922342066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dLbl>
              <c:idx val="5"/>
              <c:layout>
                <c:manualLayout>
                  <c:x val="0.0136972708996626"/>
                  <c:y val="-0.001903792234206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712258086782457"/>
                  <c:y val="0.05140239032357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delete val="1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'Emploi gal'!$B$250:$I$250</c:f>
              <c:numCache>
                <c:formatCode>#\ ##0_ ;\-#\ ##0\ </c:formatCode>
                <c:ptCount val="8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  <c:pt idx="6">
                  <c:v>2016.0</c:v>
                </c:pt>
                <c:pt idx="7">
                  <c:v>2017.0</c:v>
                </c:pt>
              </c:numCache>
            </c:numRef>
          </c:cat>
          <c:val>
            <c:numRef>
              <c:f>'Emploi gal'!$B$255:$I$255</c:f>
              <c:numCache>
                <c:formatCode>#\ ##0.0_ ;\-#\ ##0.0\ </c:formatCode>
                <c:ptCount val="8"/>
                <c:pt idx="0">
                  <c:v>2.121988000000009</c:v>
                </c:pt>
                <c:pt idx="1">
                  <c:v>2.778052499999994</c:v>
                </c:pt>
                <c:pt idx="2">
                  <c:v>0.721469999999996</c:v>
                </c:pt>
                <c:pt idx="3">
                  <c:v>0.288461000000012</c:v>
                </c:pt>
                <c:pt idx="4">
                  <c:v>0.72178000000001</c:v>
                </c:pt>
                <c:pt idx="5">
                  <c:v>0.909602499999991</c:v>
                </c:pt>
                <c:pt idx="6">
                  <c:v>-0.796035249999988</c:v>
                </c:pt>
                <c:pt idx="7">
                  <c:v>0.100515166666668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1918360"/>
        <c:axId val="-2111659560"/>
      </c:lineChart>
      <c:catAx>
        <c:axId val="-2101918360"/>
        <c:scaling>
          <c:orientation val="minMax"/>
        </c:scaling>
        <c:delete val="0"/>
        <c:axPos val="b"/>
        <c:numFmt formatCode="#\ ##0_ ;\-#\ ##0\ " sourceLinked="1"/>
        <c:majorTickMark val="out"/>
        <c:minorTickMark val="none"/>
        <c:tickLblPos val="low"/>
        <c:spPr>
          <a:ln w="19050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 sz="1600" b="1"/>
            </a:pPr>
            <a:endParaRPr lang="fr-FR"/>
          </a:p>
        </c:txPr>
        <c:crossAx val="-2111659560"/>
        <c:crosses val="autoZero"/>
        <c:auto val="1"/>
        <c:lblAlgn val="ctr"/>
        <c:lblOffset val="100"/>
        <c:noMultiLvlLbl val="0"/>
      </c:catAx>
      <c:valAx>
        <c:axId val="-211165956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.0" sourceLinked="0"/>
        <c:majorTickMark val="out"/>
        <c:minorTickMark val="none"/>
        <c:tickLblPos val="nextTo"/>
        <c:crossAx val="-2101918360"/>
        <c:crosses val="autoZero"/>
        <c:crossBetween val="between"/>
        <c:majorUnit val="0.25"/>
      </c:valAx>
    </c:plotArea>
    <c:legend>
      <c:legendPos val="r"/>
      <c:layout>
        <c:manualLayout>
          <c:xMode val="edge"/>
          <c:yMode val="edge"/>
          <c:x val="0.454131998211598"/>
          <c:y val="0.145227567631095"/>
          <c:w val="0.542657421139488"/>
          <c:h val="0.235406158333153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1"/>
            </a:pPr>
            <a:r>
              <a:rPr lang="fr-FR" sz="2000" b="1" dirty="0"/>
              <a:t>Quatre périodes </a:t>
            </a:r>
            <a:r>
              <a:rPr lang="fr-FR" sz="2000" b="1" dirty="0" smtClean="0"/>
              <a:t>quant </a:t>
            </a:r>
            <a:r>
              <a:rPr lang="fr-FR" sz="2000" b="1" dirty="0"/>
              <a:t>à l'évolution de l'emploi du secteur privé, </a:t>
            </a:r>
            <a:r>
              <a:rPr lang="fr-FR" sz="2000" b="1" dirty="0" smtClean="0"/>
              <a:t>variation par période en milliers d’emplois</a:t>
            </a:r>
            <a:endParaRPr lang="fr-FR" sz="2000" b="1" dirty="0"/>
          </a:p>
        </c:rich>
      </c:tx>
      <c:layout>
        <c:manualLayout>
          <c:xMode val="edge"/>
          <c:yMode val="edge"/>
          <c:x val="0.124672353455818"/>
          <c:y val="0.0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0687314274997315"/>
          <c:y val="0.137236829771279"/>
          <c:w val="0.90390843715034"/>
          <c:h val="0.78036276715410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'Emploi gal'!$A$205</c:f>
              <c:strCache>
                <c:ptCount val="1"/>
                <c:pt idx="0">
                  <c:v>Agriculture</c:v>
                </c:pt>
              </c:strCache>
            </c:strRef>
          </c:tx>
          <c:spPr>
            <a:solidFill>
              <a:srgbClr val="FFFF00"/>
            </a:solidFill>
            <a:ln w="38100">
              <a:solidFill>
                <a:srgbClr val="FFFF00"/>
              </a:solidFill>
              <a:prstDash val="solid"/>
            </a:ln>
          </c:spPr>
          <c:invertIfNegative val="0"/>
          <c:cat>
            <c:strRef>
              <c:f>'Emploi gal'!$Z$204:$AD$204</c:f>
              <c:strCache>
                <c:ptCount val="5"/>
                <c:pt idx="0">
                  <c:v>De 95 à 2000</c:v>
                </c:pt>
                <c:pt idx="1">
                  <c:v>De 00 à 05</c:v>
                </c:pt>
                <c:pt idx="2">
                  <c:v>De 05 à 10</c:v>
                </c:pt>
                <c:pt idx="3">
                  <c:v>de 10 à 15</c:v>
                </c:pt>
                <c:pt idx="4">
                  <c:v>de 15 à 17</c:v>
                </c:pt>
              </c:strCache>
            </c:strRef>
          </c:cat>
          <c:val>
            <c:numRef>
              <c:f>'Emploi gal'!$Z$205:$AD$205</c:f>
              <c:numCache>
                <c:formatCode>#\ ##0.0</c:formatCode>
                <c:ptCount val="5"/>
                <c:pt idx="0">
                  <c:v>0.21469125</c:v>
                </c:pt>
                <c:pt idx="1">
                  <c:v>0.15885125</c:v>
                </c:pt>
                <c:pt idx="2">
                  <c:v>-0.10985025</c:v>
                </c:pt>
                <c:pt idx="3">
                  <c:v>0.0726172500000002</c:v>
                </c:pt>
                <c:pt idx="4">
                  <c:v>0.0288728041786967</c:v>
                </c:pt>
              </c:numCache>
            </c:numRef>
          </c:val>
        </c:ser>
        <c:ser>
          <c:idx val="1"/>
          <c:order val="1"/>
          <c:tx>
            <c:strRef>
              <c:f>'Emploi gal'!$A$206</c:f>
              <c:strCache>
                <c:ptCount val="1"/>
                <c:pt idx="0">
                  <c:v>Industrie 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'Emploi gal'!$Z$204:$AD$204</c:f>
              <c:strCache>
                <c:ptCount val="5"/>
                <c:pt idx="0">
                  <c:v>De 95 à 2000</c:v>
                </c:pt>
                <c:pt idx="1">
                  <c:v>De 00 à 05</c:v>
                </c:pt>
                <c:pt idx="2">
                  <c:v>De 05 à 10</c:v>
                </c:pt>
                <c:pt idx="3">
                  <c:v>de 10 à 15</c:v>
                </c:pt>
                <c:pt idx="4">
                  <c:v>de 15 à 17</c:v>
                </c:pt>
              </c:strCache>
            </c:strRef>
          </c:cat>
          <c:val>
            <c:numRef>
              <c:f>'Emploi gal'!$Z$206:$AD$206</c:f>
              <c:numCache>
                <c:formatCode>#\ ##0.0</c:formatCode>
                <c:ptCount val="5"/>
                <c:pt idx="0">
                  <c:v>0.52265525</c:v>
                </c:pt>
                <c:pt idx="1">
                  <c:v>1.274879000000001</c:v>
                </c:pt>
                <c:pt idx="2">
                  <c:v>2.633990000000001</c:v>
                </c:pt>
                <c:pt idx="3">
                  <c:v>2.44967115063799</c:v>
                </c:pt>
                <c:pt idx="4">
                  <c:v>-0.657962849362009</c:v>
                </c:pt>
              </c:numCache>
            </c:numRef>
          </c:val>
        </c:ser>
        <c:ser>
          <c:idx val="2"/>
          <c:order val="2"/>
          <c:tx>
            <c:strRef>
              <c:f>'Emploi gal'!$A$207</c:f>
              <c:strCache>
                <c:ptCount val="1"/>
                <c:pt idx="0">
                  <c:v>Construction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'Emploi gal'!$Z$204:$AD$204</c:f>
              <c:strCache>
                <c:ptCount val="5"/>
                <c:pt idx="0">
                  <c:v>De 95 à 2000</c:v>
                </c:pt>
                <c:pt idx="1">
                  <c:v>De 00 à 05</c:v>
                </c:pt>
                <c:pt idx="2">
                  <c:v>De 05 à 10</c:v>
                </c:pt>
                <c:pt idx="3">
                  <c:v>de 10 à 15</c:v>
                </c:pt>
                <c:pt idx="4">
                  <c:v>de 15 à 17</c:v>
                </c:pt>
              </c:strCache>
            </c:strRef>
          </c:cat>
          <c:val>
            <c:numRef>
              <c:f>'Emploi gal'!$Z$207:$AD$207</c:f>
              <c:numCache>
                <c:formatCode>#\ ##0.0</c:formatCode>
                <c:ptCount val="5"/>
                <c:pt idx="0">
                  <c:v>0.549095499999999</c:v>
                </c:pt>
                <c:pt idx="1">
                  <c:v>1.35482025</c:v>
                </c:pt>
                <c:pt idx="2">
                  <c:v>2.21169775</c:v>
                </c:pt>
                <c:pt idx="3">
                  <c:v>-1.822535407756622</c:v>
                </c:pt>
                <c:pt idx="4">
                  <c:v>-0.435961657756623</c:v>
                </c:pt>
              </c:numCache>
            </c:numRef>
          </c:val>
        </c:ser>
        <c:ser>
          <c:idx val="3"/>
          <c:order val="3"/>
          <c:tx>
            <c:strRef>
              <c:f>'Emploi gal'!$A$208</c:f>
              <c:strCache>
                <c:ptCount val="1"/>
                <c:pt idx="0">
                  <c:v>Commerce</c:v>
                </c:pt>
              </c:strCache>
            </c:strRef>
          </c:tx>
          <c:spPr>
            <a:solidFill>
              <a:srgbClr val="008000"/>
            </a:solidFill>
            <a:ln>
              <a:solidFill>
                <a:srgbClr val="008000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'Emploi gal'!$Z$204:$AD$204</c:f>
              <c:strCache>
                <c:ptCount val="5"/>
                <c:pt idx="0">
                  <c:v>De 95 à 2000</c:v>
                </c:pt>
                <c:pt idx="1">
                  <c:v>De 00 à 05</c:v>
                </c:pt>
                <c:pt idx="2">
                  <c:v>De 05 à 10</c:v>
                </c:pt>
                <c:pt idx="3">
                  <c:v>de 10 à 15</c:v>
                </c:pt>
                <c:pt idx="4">
                  <c:v>de 15 à 17</c:v>
                </c:pt>
              </c:strCache>
            </c:strRef>
          </c:cat>
          <c:val>
            <c:numRef>
              <c:f>'Emploi gal'!$Z$208:$AD$208</c:f>
              <c:numCache>
                <c:formatCode>#\ ##0.0</c:formatCode>
                <c:ptCount val="5"/>
                <c:pt idx="0">
                  <c:v>1.068832250000002</c:v>
                </c:pt>
                <c:pt idx="1">
                  <c:v>0.971291</c:v>
                </c:pt>
                <c:pt idx="2">
                  <c:v>1.22371175</c:v>
                </c:pt>
                <c:pt idx="3">
                  <c:v>0.530264546271155</c:v>
                </c:pt>
                <c:pt idx="4">
                  <c:v>-0.456275453728846</c:v>
                </c:pt>
              </c:numCache>
            </c:numRef>
          </c:val>
        </c:ser>
        <c:ser>
          <c:idx val="4"/>
          <c:order val="4"/>
          <c:tx>
            <c:strRef>
              <c:f>'Emploi gal'!$A$209</c:f>
              <c:strCache>
                <c:ptCount val="1"/>
                <c:pt idx="0">
                  <c:v>Services hors commerce</c:v>
                </c:pt>
              </c:strCache>
            </c:strRef>
          </c:tx>
          <c:spPr>
            <a:solidFill>
              <a:srgbClr val="CCFFCC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'Emploi gal'!$Z$204:$AD$204</c:f>
              <c:strCache>
                <c:ptCount val="5"/>
                <c:pt idx="0">
                  <c:v>De 95 à 2000</c:v>
                </c:pt>
                <c:pt idx="1">
                  <c:v>De 00 à 05</c:v>
                </c:pt>
                <c:pt idx="2">
                  <c:v>De 05 à 10</c:v>
                </c:pt>
                <c:pt idx="3">
                  <c:v>de 10 à 15</c:v>
                </c:pt>
                <c:pt idx="4">
                  <c:v>de 15 à 17</c:v>
                </c:pt>
              </c:strCache>
            </c:strRef>
          </c:cat>
          <c:val>
            <c:numRef>
              <c:f>'Emploi gal'!$Z$209:$AD$209</c:f>
              <c:numCache>
                <c:formatCode>#\ ##0.0</c:formatCode>
                <c:ptCount val="5"/>
                <c:pt idx="0">
                  <c:v>3.05727275</c:v>
                </c:pt>
                <c:pt idx="1">
                  <c:v>3.94202224999999</c:v>
                </c:pt>
                <c:pt idx="2">
                  <c:v>6.14173575</c:v>
                </c:pt>
                <c:pt idx="3">
                  <c:v>2.849584848238322</c:v>
                </c:pt>
                <c:pt idx="4">
                  <c:v>0.213769598238315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-2111777576"/>
        <c:axId val="-2111784088"/>
      </c:barChart>
      <c:lineChart>
        <c:grouping val="standard"/>
        <c:varyColors val="0"/>
        <c:ser>
          <c:idx val="5"/>
          <c:order val="5"/>
          <c:tx>
            <c:strRef>
              <c:f>'Emploi gal'!$A$210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35"/>
            <c:spPr>
              <a:noFill/>
              <a:ln>
                <a:solidFill>
                  <a:schemeClr val="tx1"/>
                </a:solidFill>
              </a:ln>
            </c:spPr>
          </c:marker>
          <c:dLbls>
            <c:dLbl>
              <c:idx val="0"/>
              <c:layout>
                <c:manualLayout>
                  <c:x val="-0.0453661491187898"/>
                  <c:y val="-0.058928571428571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0378614586872701"/>
                  <c:y val="-0.067857142857142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0257820094251821"/>
                  <c:y val="-0.055952380952380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228520778242307"/>
                  <c:y val="-0.064880952380952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b="1" i="1"/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'Emploi gal'!$Z$204:$AD$204</c:f>
              <c:strCache>
                <c:ptCount val="5"/>
                <c:pt idx="0">
                  <c:v>De 95 à 2000</c:v>
                </c:pt>
                <c:pt idx="1">
                  <c:v>De 00 à 05</c:v>
                </c:pt>
                <c:pt idx="2">
                  <c:v>De 05 à 10</c:v>
                </c:pt>
                <c:pt idx="3">
                  <c:v>de 10 à 15</c:v>
                </c:pt>
                <c:pt idx="4">
                  <c:v>de 15 à 17</c:v>
                </c:pt>
              </c:strCache>
            </c:strRef>
          </c:cat>
          <c:val>
            <c:numRef>
              <c:f>'Emploi gal'!$Z$210:$AD$210</c:f>
              <c:numCache>
                <c:formatCode>#\ ##0.0</c:formatCode>
                <c:ptCount val="5"/>
                <c:pt idx="0">
                  <c:v>5.412546999999988</c:v>
                </c:pt>
                <c:pt idx="1">
                  <c:v>7.701863749999994</c:v>
                </c:pt>
                <c:pt idx="2">
                  <c:v>12.101285</c:v>
                </c:pt>
                <c:pt idx="3">
                  <c:v>4.108475191569546</c:v>
                </c:pt>
                <c:pt idx="4">
                  <c:v>-1.30755755843046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1777576"/>
        <c:axId val="-2111784088"/>
      </c:lineChart>
      <c:catAx>
        <c:axId val="-2111777576"/>
        <c:scaling>
          <c:orientation val="minMax"/>
        </c:scaling>
        <c:delete val="0"/>
        <c:axPos val="b"/>
        <c:numFmt formatCode="#,##0" sourceLinked="0"/>
        <c:majorTickMark val="out"/>
        <c:minorTickMark val="none"/>
        <c:tickLblPos val="low"/>
        <c:spPr>
          <a:ln w="38100" cmpd="sng">
            <a:solidFill>
              <a:srgbClr val="FF0000"/>
            </a:solidFill>
            <a:prstDash val="solid"/>
          </a:ln>
        </c:spPr>
        <c:txPr>
          <a:bodyPr rot="0" vert="horz"/>
          <a:lstStyle/>
          <a:p>
            <a:pPr>
              <a:defRPr b="1"/>
            </a:pPr>
            <a:endParaRPr lang="fr-FR"/>
          </a:p>
        </c:txPr>
        <c:crossAx val="-2111784088"/>
        <c:crosses val="autoZero"/>
        <c:auto val="1"/>
        <c:lblAlgn val="ctr"/>
        <c:lblOffset val="100"/>
        <c:tickLblSkip val="1"/>
        <c:noMultiLvlLbl val="0"/>
      </c:catAx>
      <c:valAx>
        <c:axId val="-2111784088"/>
        <c:scaling>
          <c:orientation val="minMax"/>
          <c:min val="-5.0"/>
        </c:scaling>
        <c:delete val="0"/>
        <c:axPos val="l"/>
        <c:numFmt formatCode="#,##0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fr-FR"/>
          </a:p>
        </c:txPr>
        <c:crossAx val="-2111777576"/>
        <c:crosses val="autoZero"/>
        <c:crossBetween val="between"/>
        <c:majorUnit val="1.0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639858048993876"/>
          <c:y val="0.108432487605716"/>
          <c:w val="0.35715813648294"/>
          <c:h val="0.280710702828813"/>
        </c:manualLayout>
      </c:layout>
      <c:overlay val="0"/>
      <c:spPr>
        <a:solidFill>
          <a:schemeClr val="bg1"/>
        </a:solidFill>
        <a:ln w="25400">
          <a:noFill/>
        </a:ln>
      </c:spPr>
    </c:legend>
    <c:plotVisOnly val="1"/>
    <c:dispBlanksAs val="gap"/>
    <c:showDLblsOverMax val="0"/>
  </c:chart>
  <c:spPr>
    <a:solidFill>
      <a:srgbClr val="FFFFFF"/>
    </a:solidFill>
    <a:ln w="3175">
      <a:solidFill>
        <a:srgbClr val="808080"/>
      </a:solidFill>
      <a:prstDash val="solid"/>
    </a:ln>
  </c:spPr>
  <c:txPr>
    <a:bodyPr/>
    <a:lstStyle/>
    <a:p>
      <a:pPr>
        <a:defRPr sz="2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1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Quatre périodes bien marquées </a:t>
            </a:r>
            <a:endParaRPr lang="fr-FR" sz="1800" b="1" dirty="0" smtClean="0"/>
          </a:p>
          <a:p>
            <a:pPr>
              <a:defRPr sz="1800" b="1"/>
            </a:pPr>
            <a:r>
              <a:rPr lang="fr-FR" sz="1800" b="1" dirty="0" smtClean="0"/>
              <a:t>Quant à </a:t>
            </a:r>
            <a:r>
              <a:rPr lang="fr-FR" sz="1800" b="1" dirty="0"/>
              <a:t>l'évolution </a:t>
            </a:r>
            <a:r>
              <a:rPr lang="fr-FR" sz="1800" b="1" dirty="0" smtClean="0"/>
              <a:t>de </a:t>
            </a:r>
            <a:r>
              <a:rPr lang="fr-FR" sz="1800" b="1" dirty="0"/>
              <a:t>l'emploi,</a:t>
            </a:r>
          </a:p>
          <a:p>
            <a:pPr>
              <a:defRPr sz="1800" b="1"/>
            </a:pPr>
            <a:r>
              <a:rPr lang="fr-FR" sz="1800" b="1" dirty="0"/>
              <a:t>Variation </a:t>
            </a:r>
            <a:r>
              <a:rPr lang="fr-FR" sz="1800" b="1" dirty="0" smtClean="0"/>
              <a:t>en nombre </a:t>
            </a:r>
            <a:r>
              <a:rPr lang="fr-FR" sz="1800" b="1" i="0" u="none" strike="noStrike" baseline="0" dirty="0" smtClean="0">
                <a:effectLst/>
              </a:rPr>
              <a:t>par période </a:t>
            </a:r>
            <a:r>
              <a:rPr lang="fr-FR" sz="1800" b="1" dirty="0" smtClean="0"/>
              <a:t>(milliers)</a:t>
            </a:r>
          </a:p>
        </c:rich>
      </c:tx>
      <c:layout>
        <c:manualLayout>
          <c:xMode val="edge"/>
          <c:yMode val="edge"/>
          <c:x val="0.0957821942628209"/>
          <c:y val="0.051334020481639"/>
        </c:manualLayout>
      </c:layout>
      <c:overlay val="0"/>
      <c:spPr>
        <a:solidFill>
          <a:schemeClr val="bg1"/>
        </a:solidFill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0574621591510145"/>
          <c:y val="0.137236829771279"/>
          <c:w val="0.942537840848986"/>
          <c:h val="0.82756273115466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'Emploi gal'!$A$232</c:f>
              <c:strCache>
                <c:ptCount val="1"/>
                <c:pt idx="0">
                  <c:v>Agriculture</c:v>
                </c:pt>
              </c:strCache>
            </c:strRef>
          </c:tx>
          <c:spPr>
            <a:solidFill>
              <a:srgbClr val="FFFF00"/>
            </a:solidFill>
            <a:ln w="38100">
              <a:solidFill>
                <a:srgbClr val="FFFF00"/>
              </a:solidFill>
              <a:prstDash val="solid"/>
            </a:ln>
          </c:spPr>
          <c:invertIfNegative val="0"/>
          <c:cat>
            <c:strRef>
              <c:f>'Emploi gal'!$Z$231:$AF$231</c:f>
              <c:strCache>
                <c:ptCount val="7"/>
                <c:pt idx="0">
                  <c:v>De 95 à 2000</c:v>
                </c:pt>
                <c:pt idx="2">
                  <c:v>De 00 à 05</c:v>
                </c:pt>
                <c:pt idx="4">
                  <c:v>De 05 à 12</c:v>
                </c:pt>
                <c:pt idx="6">
                  <c:v>de 12 à 17</c:v>
                </c:pt>
              </c:strCache>
            </c:strRef>
          </c:cat>
          <c:val>
            <c:numRef>
              <c:f>'Emploi gal'!$Z$232:$AF$232</c:f>
              <c:numCache>
                <c:formatCode>General</c:formatCode>
                <c:ptCount val="7"/>
                <c:pt idx="0" formatCode="#\ ##0.0">
                  <c:v>0.21669125</c:v>
                </c:pt>
                <c:pt idx="2" formatCode="#\ ##0.0">
                  <c:v>0.1579585</c:v>
                </c:pt>
                <c:pt idx="4" formatCode="#\ ##0.0">
                  <c:v>-0.0780947500000002</c:v>
                </c:pt>
                <c:pt idx="6" formatCode="#\ ##0.0">
                  <c:v>0.113041</c:v>
                </c:pt>
              </c:numCache>
            </c:numRef>
          </c:val>
        </c:ser>
        <c:ser>
          <c:idx val="1"/>
          <c:order val="1"/>
          <c:tx>
            <c:strRef>
              <c:f>'Emploi gal'!$A$233</c:f>
              <c:strCache>
                <c:ptCount val="1"/>
                <c:pt idx="0">
                  <c:v>Industrie 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dLbl>
              <c:idx val="0"/>
              <c:delete val="1"/>
            </c:dLbl>
            <c:dLbl>
              <c:idx val="6"/>
              <c:layout>
                <c:manualLayout>
                  <c:x val="0.0300138421544243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'Emploi gal'!$Z$231:$AF$231</c:f>
              <c:strCache>
                <c:ptCount val="7"/>
                <c:pt idx="0">
                  <c:v>De 95 à 2000</c:v>
                </c:pt>
                <c:pt idx="2">
                  <c:v>De 00 à 05</c:v>
                </c:pt>
                <c:pt idx="4">
                  <c:v>De 05 à 12</c:v>
                </c:pt>
                <c:pt idx="6">
                  <c:v>de 12 à 17</c:v>
                </c:pt>
              </c:strCache>
            </c:strRef>
          </c:cat>
          <c:val>
            <c:numRef>
              <c:f>'Emploi gal'!$Z$233:$AF$233</c:f>
              <c:numCache>
                <c:formatCode>General</c:formatCode>
                <c:ptCount val="7"/>
                <c:pt idx="0" formatCode="#\ ##0.0">
                  <c:v>0.523898999999999</c:v>
                </c:pt>
                <c:pt idx="2" formatCode="#\ ##0.0">
                  <c:v>1.284692000000001</c:v>
                </c:pt>
                <c:pt idx="4" formatCode="#\ ##0.0">
                  <c:v>4.260543499999999</c:v>
                </c:pt>
                <c:pt idx="6" formatCode="#\ ##0.0">
                  <c:v>0.931269000000002</c:v>
                </c:pt>
              </c:numCache>
            </c:numRef>
          </c:val>
        </c:ser>
        <c:ser>
          <c:idx val="2"/>
          <c:order val="2"/>
          <c:tx>
            <c:strRef>
              <c:f>'Emploi gal'!$A$234</c:f>
              <c:strCache>
                <c:ptCount val="1"/>
                <c:pt idx="0">
                  <c:v>Construction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'Emploi gal'!$Z$231:$AF$231</c:f>
              <c:strCache>
                <c:ptCount val="7"/>
                <c:pt idx="0">
                  <c:v>De 95 à 2000</c:v>
                </c:pt>
                <c:pt idx="2">
                  <c:v>De 00 à 05</c:v>
                </c:pt>
                <c:pt idx="4">
                  <c:v>De 05 à 12</c:v>
                </c:pt>
                <c:pt idx="6">
                  <c:v>de 12 à 17</c:v>
                </c:pt>
              </c:strCache>
            </c:strRef>
          </c:cat>
          <c:val>
            <c:numRef>
              <c:f>'Emploi gal'!$Z$234:$AF$234</c:f>
              <c:numCache>
                <c:formatCode>General</c:formatCode>
                <c:ptCount val="7"/>
                <c:pt idx="0" formatCode="#\ ##0.0">
                  <c:v>0.54909825</c:v>
                </c:pt>
                <c:pt idx="2" formatCode="#\ ##0.0">
                  <c:v>1.338924999999999</c:v>
                </c:pt>
                <c:pt idx="4" formatCode="#\ ##0.0">
                  <c:v>1.761078250000002</c:v>
                </c:pt>
                <c:pt idx="6" formatCode="#\ ##0.0">
                  <c:v>-1.182049083333335</c:v>
                </c:pt>
              </c:numCache>
            </c:numRef>
          </c:val>
        </c:ser>
        <c:ser>
          <c:idx val="3"/>
          <c:order val="3"/>
          <c:tx>
            <c:strRef>
              <c:f>'Emploi gal'!$A$235</c:f>
              <c:strCache>
                <c:ptCount val="1"/>
                <c:pt idx="0">
                  <c:v>Commerce</c:v>
                </c:pt>
              </c:strCache>
            </c:strRef>
          </c:tx>
          <c:spPr>
            <a:solidFill>
              <a:srgbClr val="008000"/>
            </a:solidFill>
            <a:ln>
              <a:solidFill>
                <a:srgbClr val="008000"/>
              </a:solidFill>
            </a:ln>
          </c:spPr>
          <c:invertIfNegative val="0"/>
          <c:dLbls>
            <c:dLbl>
              <c:idx val="6"/>
              <c:delete val="1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'Emploi gal'!$Z$231:$AF$231</c:f>
              <c:strCache>
                <c:ptCount val="7"/>
                <c:pt idx="0">
                  <c:v>De 95 à 2000</c:v>
                </c:pt>
                <c:pt idx="2">
                  <c:v>De 00 à 05</c:v>
                </c:pt>
                <c:pt idx="4">
                  <c:v>De 05 à 12</c:v>
                </c:pt>
                <c:pt idx="6">
                  <c:v>de 12 à 17</c:v>
                </c:pt>
              </c:strCache>
            </c:strRef>
          </c:cat>
          <c:val>
            <c:numRef>
              <c:f>'Emploi gal'!$Z$235:$AF$235</c:f>
              <c:numCache>
                <c:formatCode>General</c:formatCode>
                <c:ptCount val="7"/>
                <c:pt idx="0" formatCode="#\ ##0.0">
                  <c:v>1.069474500000002</c:v>
                </c:pt>
                <c:pt idx="2" formatCode="#\ ##0.0">
                  <c:v>0.972076499999999</c:v>
                </c:pt>
                <c:pt idx="4" formatCode="#\ ##0.0">
                  <c:v>1.7263955</c:v>
                </c:pt>
                <c:pt idx="6" formatCode="#\ ##0.0">
                  <c:v>0.146649999999999</c:v>
                </c:pt>
              </c:numCache>
            </c:numRef>
          </c:val>
        </c:ser>
        <c:ser>
          <c:idx val="4"/>
          <c:order val="4"/>
          <c:tx>
            <c:strRef>
              <c:f>'Emploi gal'!$A$236</c:f>
              <c:strCache>
                <c:ptCount val="1"/>
                <c:pt idx="0">
                  <c:v>Services hors commerce</c:v>
                </c:pt>
              </c:strCache>
            </c:strRef>
          </c:tx>
          <c:spPr>
            <a:solidFill>
              <a:srgbClr val="CCFFCC"/>
            </a:solidFill>
          </c:spPr>
          <c:invertIfNegative val="0"/>
          <c:dLbls>
            <c:dLbl>
              <c:idx val="6"/>
              <c:layout>
                <c:manualLayout>
                  <c:x val="-0.0414477993225221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'Emploi gal'!$Z$231:$AF$231</c:f>
              <c:strCache>
                <c:ptCount val="7"/>
                <c:pt idx="0">
                  <c:v>De 95 à 2000</c:v>
                </c:pt>
                <c:pt idx="2">
                  <c:v>De 00 à 05</c:v>
                </c:pt>
                <c:pt idx="4">
                  <c:v>De 05 à 12</c:v>
                </c:pt>
                <c:pt idx="6">
                  <c:v>de 12 à 17</c:v>
                </c:pt>
              </c:strCache>
            </c:strRef>
          </c:cat>
          <c:val>
            <c:numRef>
              <c:f>'Emploi gal'!$Z$236:$AF$236</c:f>
              <c:numCache>
                <c:formatCode>General</c:formatCode>
                <c:ptCount val="7"/>
                <c:pt idx="0" formatCode="#\ ##0.0">
                  <c:v>3.069961499999991</c:v>
                </c:pt>
                <c:pt idx="2" formatCode="#\ ##0.0">
                  <c:v>3.943753000000004</c:v>
                </c:pt>
                <c:pt idx="4" formatCode="#\ ##0.0">
                  <c:v>7.923585499999985</c:v>
                </c:pt>
                <c:pt idx="6" formatCode="#\ ##0.0">
                  <c:v>1.215412500000021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-2102054280"/>
        <c:axId val="-2102057160"/>
      </c:barChart>
      <c:lineChart>
        <c:grouping val="standard"/>
        <c:varyColors val="0"/>
        <c:ser>
          <c:idx val="5"/>
          <c:order val="5"/>
          <c:tx>
            <c:strRef>
              <c:f>'Emploi gal'!$A$237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35"/>
            <c:spPr>
              <a:noFill/>
              <a:ln>
                <a:solidFill>
                  <a:schemeClr val="tx1"/>
                </a:solidFill>
              </a:ln>
            </c:spPr>
          </c:marker>
          <c:dLbls>
            <c:dLbl>
              <c:idx val="0"/>
              <c:layout>
                <c:manualLayout>
                  <c:x val="-0.055370755916677"/>
                  <c:y val="-0.062595746032295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0378614586872701"/>
                  <c:y val="-0.067857142857142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0529374627218402"/>
                  <c:y val="-0.07428650619732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228520778242307"/>
                  <c:y val="-0.064880952380952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0639462519272105"/>
                  <c:y val="-0.072600971824032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406258229329611"/>
                  <c:y val="-0.087267834818786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sz="1800" b="1" i="1"/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'Emploi gal'!$Z$231:$AF$231</c:f>
              <c:strCache>
                <c:ptCount val="7"/>
                <c:pt idx="0">
                  <c:v>De 95 à 2000</c:v>
                </c:pt>
                <c:pt idx="2">
                  <c:v>De 00 à 05</c:v>
                </c:pt>
                <c:pt idx="4">
                  <c:v>De 05 à 12</c:v>
                </c:pt>
                <c:pt idx="6">
                  <c:v>de 12 à 17</c:v>
                </c:pt>
              </c:strCache>
            </c:strRef>
          </c:cat>
          <c:val>
            <c:numRef>
              <c:f>'Emploi gal'!$Z$237:$AF$237</c:f>
              <c:numCache>
                <c:formatCode>General</c:formatCode>
                <c:ptCount val="7"/>
                <c:pt idx="0" formatCode="#\ ##0.0">
                  <c:v>5.429124499999991</c:v>
                </c:pt>
                <c:pt idx="2" formatCode="#\ ##0.0">
                  <c:v>7.697404999999999</c:v>
                </c:pt>
                <c:pt idx="4" formatCode="#\ ##0.0">
                  <c:v>15.593508</c:v>
                </c:pt>
                <c:pt idx="6" formatCode="#\ ##0.0">
                  <c:v>1.224323416666692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2054280"/>
        <c:axId val="-2102057160"/>
      </c:lineChart>
      <c:catAx>
        <c:axId val="-2102054280"/>
        <c:scaling>
          <c:orientation val="minMax"/>
        </c:scaling>
        <c:delete val="0"/>
        <c:axPos val="b"/>
        <c:numFmt formatCode="#,##0" sourceLinked="0"/>
        <c:majorTickMark val="out"/>
        <c:minorTickMark val="none"/>
        <c:tickLblPos val="low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fr-FR"/>
          </a:p>
        </c:txPr>
        <c:crossAx val="-2102057160"/>
        <c:crosses val="autoZero"/>
        <c:auto val="1"/>
        <c:lblAlgn val="ctr"/>
        <c:lblOffset val="100"/>
        <c:tickLblSkip val="1"/>
        <c:noMultiLvlLbl val="0"/>
      </c:catAx>
      <c:valAx>
        <c:axId val="-2102057160"/>
        <c:scaling>
          <c:orientation val="minMax"/>
          <c:min val="-2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fr-FR"/>
          </a:p>
        </c:txPr>
        <c:crossAx val="-2102054280"/>
        <c:crosses val="autoZero"/>
        <c:crossBetween val="between"/>
        <c:majorUnit val="2.0"/>
      </c:valAx>
      <c:spPr>
        <a:solidFill>
          <a:srgbClr val="FFFFFF"/>
        </a:solidFill>
        <a:ln w="25400">
          <a:noFill/>
        </a:ln>
      </c:spPr>
    </c:plotArea>
    <c:legend>
      <c:legendPos val="r"/>
      <c:legendEntry>
        <c:idx val="5"/>
        <c:txPr>
          <a:bodyPr/>
          <a:lstStyle/>
          <a:p>
            <a:pPr>
              <a:defRPr sz="1600" b="1"/>
            </a:pPr>
            <a:endParaRPr lang="fr-FR"/>
          </a:p>
        </c:txPr>
      </c:legendEntry>
      <c:layout>
        <c:manualLayout>
          <c:xMode val="edge"/>
          <c:yMode val="edge"/>
          <c:x val="0.74194994316839"/>
          <c:y val="0.00165406413576665"/>
          <c:w val="0.255066115981499"/>
          <c:h val="0.666159678252911"/>
        </c:manualLayout>
      </c:layout>
      <c:overlay val="0"/>
      <c:spPr>
        <a:solidFill>
          <a:schemeClr val="bg1"/>
        </a:solidFill>
        <a:ln w="25400">
          <a:noFill/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1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% moyen </a:t>
            </a:r>
            <a:endParaRPr lang="fr-FR" sz="1800" b="1" dirty="0" smtClean="0"/>
          </a:p>
          <a:p>
            <a:pPr>
              <a:defRPr sz="1800" b="1"/>
            </a:pPr>
            <a:r>
              <a:rPr lang="fr-FR" sz="1800" b="1" dirty="0" smtClean="0"/>
              <a:t>annuel </a:t>
            </a:r>
          </a:p>
          <a:p>
            <a:pPr>
              <a:defRPr sz="1800" b="1"/>
            </a:pPr>
            <a:r>
              <a:rPr lang="fr-FR" sz="1800" b="1" dirty="0" smtClean="0"/>
              <a:t>de </a:t>
            </a:r>
          </a:p>
          <a:p>
            <a:pPr>
              <a:defRPr sz="1800" b="1"/>
            </a:pPr>
            <a:r>
              <a:rPr lang="fr-FR" sz="1800" b="1" dirty="0" smtClean="0"/>
              <a:t>variation</a:t>
            </a:r>
            <a:endParaRPr lang="fr-FR" sz="1800" b="1" dirty="0"/>
          </a:p>
        </c:rich>
      </c:tx>
      <c:layout>
        <c:manualLayout>
          <c:xMode val="edge"/>
          <c:yMode val="edge"/>
          <c:x val="0.207262179407826"/>
          <c:y val="0.0"/>
        </c:manualLayout>
      </c:layout>
      <c:overlay val="0"/>
      <c:spPr>
        <a:solidFill>
          <a:schemeClr val="bg1"/>
        </a:solidFill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0474575645211328"/>
          <c:y val="0.039149927653554"/>
          <c:w val="0.935756599843406"/>
          <c:h val="0.8329879242767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'Emploi gal'!$Y$244</c:f>
              <c:strCache>
                <c:ptCount val="1"/>
                <c:pt idx="0">
                  <c:v>Agriculture</c:v>
                </c:pt>
              </c:strCache>
            </c:strRef>
          </c:tx>
          <c:spPr>
            <a:solidFill>
              <a:srgbClr val="FFFF00"/>
            </a:solidFill>
            <a:ln w="38100">
              <a:noFill/>
              <a:prstDash val="solid"/>
            </a:ln>
          </c:spPr>
          <c:invertIfNegative val="0"/>
          <c:cat>
            <c:strRef>
              <c:f>'Emploi gal'!$Z$243:$AF$243</c:f>
              <c:strCache>
                <c:ptCount val="7"/>
                <c:pt idx="0">
                  <c:v>De 95 à 2000</c:v>
                </c:pt>
                <c:pt idx="2">
                  <c:v>De 00 à 05</c:v>
                </c:pt>
                <c:pt idx="4">
                  <c:v>De 05 à 12</c:v>
                </c:pt>
                <c:pt idx="6">
                  <c:v>de 12 à 17</c:v>
                </c:pt>
              </c:strCache>
            </c:strRef>
          </c:cat>
          <c:val>
            <c:numRef>
              <c:f>'Emploi gal'!$Z$244:$AF$244</c:f>
              <c:numCache>
                <c:formatCode>General</c:formatCode>
                <c:ptCount val="7"/>
                <c:pt idx="0" formatCode="0.0%">
                  <c:v>0.0298048339460486</c:v>
                </c:pt>
                <c:pt idx="2" formatCode="0.0%">
                  <c:v>0.0191626100932201</c:v>
                </c:pt>
                <c:pt idx="4" formatCode="0.0%">
                  <c:v>-0.00652106166156774</c:v>
                </c:pt>
                <c:pt idx="6" formatCode="0.0%">
                  <c:v>0.0094198314017011</c:v>
                </c:pt>
              </c:numCache>
            </c:numRef>
          </c:val>
        </c:ser>
        <c:ser>
          <c:idx val="1"/>
          <c:order val="1"/>
          <c:tx>
            <c:strRef>
              <c:f>'Emploi gal'!$Y$245</c:f>
              <c:strCache>
                <c:ptCount val="1"/>
                <c:pt idx="0">
                  <c:v>Industrie </c:v>
                </c:pt>
              </c:strCache>
            </c:strRef>
          </c:tx>
          <c:spPr>
            <a:solidFill>
              <a:srgbClr val="00800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</c:spPr>
          </c:dPt>
          <c:cat>
            <c:strRef>
              <c:f>'Emploi gal'!$Z$243:$AF$243</c:f>
              <c:strCache>
                <c:ptCount val="7"/>
                <c:pt idx="0">
                  <c:v>De 95 à 2000</c:v>
                </c:pt>
                <c:pt idx="2">
                  <c:v>De 00 à 05</c:v>
                </c:pt>
                <c:pt idx="4">
                  <c:v>De 05 à 12</c:v>
                </c:pt>
                <c:pt idx="6">
                  <c:v>de 12 à 17</c:v>
                </c:pt>
              </c:strCache>
            </c:strRef>
          </c:cat>
          <c:val>
            <c:numRef>
              <c:f>'Emploi gal'!$Z$245:$AF$245</c:f>
              <c:numCache>
                <c:formatCode>General</c:formatCode>
                <c:ptCount val="7"/>
                <c:pt idx="0" formatCode="0.0%">
                  <c:v>0.014546682950763</c:v>
                </c:pt>
                <c:pt idx="2" formatCode="0.0%">
                  <c:v>0.0320450247278825</c:v>
                </c:pt>
                <c:pt idx="4" formatCode="0.0%">
                  <c:v>0.0579991205329122</c:v>
                </c:pt>
                <c:pt idx="6" formatCode="0.0%">
                  <c:v>0.00988436209099941</c:v>
                </c:pt>
              </c:numCache>
            </c:numRef>
          </c:val>
        </c:ser>
        <c:ser>
          <c:idx val="2"/>
          <c:order val="2"/>
          <c:tx>
            <c:strRef>
              <c:f>'Emploi gal'!$Y$246</c:f>
              <c:strCache>
                <c:ptCount val="1"/>
                <c:pt idx="0">
                  <c:v>Construction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</c:spPr>
          <c:invertIfNegative val="0"/>
          <c:cat>
            <c:strRef>
              <c:f>'Emploi gal'!$Z$243:$AF$243</c:f>
              <c:strCache>
                <c:ptCount val="7"/>
                <c:pt idx="0">
                  <c:v>De 95 à 2000</c:v>
                </c:pt>
                <c:pt idx="2">
                  <c:v>De 00 à 05</c:v>
                </c:pt>
                <c:pt idx="4">
                  <c:v>De 05 à 12</c:v>
                </c:pt>
                <c:pt idx="6">
                  <c:v>de 12 à 17</c:v>
                </c:pt>
              </c:strCache>
            </c:strRef>
          </c:cat>
          <c:val>
            <c:numRef>
              <c:f>'Emploi gal'!$Z$246:$AF$246</c:f>
              <c:numCache>
                <c:formatCode>General</c:formatCode>
                <c:ptCount val="7"/>
                <c:pt idx="0" formatCode="0.0%">
                  <c:v>0.0231178778586354</c:v>
                </c:pt>
                <c:pt idx="2" formatCode="0.0%">
                  <c:v>0.047857587115717</c:v>
                </c:pt>
                <c:pt idx="4" formatCode="0.0%">
                  <c:v>0.0352170354742884</c:v>
                </c:pt>
                <c:pt idx="6" formatCode="0.0%">
                  <c:v>-0.0220355363263229</c:v>
                </c:pt>
              </c:numCache>
            </c:numRef>
          </c:val>
        </c:ser>
        <c:ser>
          <c:idx val="3"/>
          <c:order val="3"/>
          <c:tx>
            <c:strRef>
              <c:f>'Emploi gal'!$Y$247</c:f>
              <c:strCache>
                <c:ptCount val="1"/>
                <c:pt idx="0">
                  <c:v>Commerce</c:v>
                </c:pt>
              </c:strCache>
            </c:strRef>
          </c:tx>
          <c:spPr>
            <a:solidFill>
              <a:srgbClr val="008000"/>
            </a:solidFill>
            <a:ln>
              <a:solidFill>
                <a:srgbClr val="008000"/>
              </a:solidFill>
            </a:ln>
          </c:spPr>
          <c:invertIfNegative val="0"/>
          <c:cat>
            <c:strRef>
              <c:f>'Emploi gal'!$Z$243:$AF$243</c:f>
              <c:strCache>
                <c:ptCount val="7"/>
                <c:pt idx="0">
                  <c:v>De 95 à 2000</c:v>
                </c:pt>
                <c:pt idx="2">
                  <c:v>De 00 à 05</c:v>
                </c:pt>
                <c:pt idx="4">
                  <c:v>De 05 à 12</c:v>
                </c:pt>
                <c:pt idx="6">
                  <c:v>de 12 à 17</c:v>
                </c:pt>
              </c:strCache>
            </c:strRef>
          </c:cat>
          <c:val>
            <c:numRef>
              <c:f>'Emploi gal'!$Z$247:$AF$247</c:f>
              <c:numCache>
                <c:formatCode>General</c:formatCode>
                <c:ptCount val="7"/>
                <c:pt idx="0" formatCode="0.0%">
                  <c:v>0.0318375075724437</c:v>
                </c:pt>
                <c:pt idx="2" formatCode="0.0%">
                  <c:v>0.0250773687928441</c:v>
                </c:pt>
                <c:pt idx="4" formatCode="0.0%">
                  <c:v>0.0272249474371118</c:v>
                </c:pt>
                <c:pt idx="6" formatCode="0.0%">
                  <c:v>0.00206718275892492</c:v>
                </c:pt>
              </c:numCache>
            </c:numRef>
          </c:val>
        </c:ser>
        <c:ser>
          <c:idx val="4"/>
          <c:order val="4"/>
          <c:tx>
            <c:strRef>
              <c:f>'Emploi gal'!$Y$248</c:f>
              <c:strCache>
                <c:ptCount val="1"/>
                <c:pt idx="0">
                  <c:v>Services hors commerce</c:v>
                </c:pt>
              </c:strCache>
            </c:strRef>
          </c:tx>
          <c:spPr>
            <a:solidFill>
              <a:srgbClr val="CCFFCC"/>
            </a:solidFill>
          </c:spPr>
          <c:invertIfNegative val="0"/>
          <c:cat>
            <c:strRef>
              <c:f>'Emploi gal'!$Z$243:$AF$243</c:f>
              <c:strCache>
                <c:ptCount val="7"/>
                <c:pt idx="0">
                  <c:v>De 95 à 2000</c:v>
                </c:pt>
                <c:pt idx="2">
                  <c:v>De 00 à 05</c:v>
                </c:pt>
                <c:pt idx="4">
                  <c:v>De 05 à 12</c:v>
                </c:pt>
                <c:pt idx="6">
                  <c:v>de 12 à 17</c:v>
                </c:pt>
              </c:strCache>
            </c:strRef>
          </c:cat>
          <c:val>
            <c:numRef>
              <c:f>'Emploi gal'!$Z$248:$AF$248</c:f>
              <c:numCache>
                <c:formatCode>General</c:formatCode>
                <c:ptCount val="7"/>
                <c:pt idx="0" formatCode="0.0%">
                  <c:v>0.0340904215752316</c:v>
                </c:pt>
                <c:pt idx="2" formatCode="0.0%">
                  <c:v>0.0368329022314475</c:v>
                </c:pt>
                <c:pt idx="4" formatCode="0.0%">
                  <c:v>0.0418492894364992</c:v>
                </c:pt>
                <c:pt idx="6" formatCode="0.0%">
                  <c:v>0.00537916276568318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-2108104392"/>
        <c:axId val="-2108175112"/>
      </c:barChart>
      <c:lineChart>
        <c:grouping val="standard"/>
        <c:varyColors val="0"/>
        <c:ser>
          <c:idx val="5"/>
          <c:order val="5"/>
          <c:tx>
            <c:strRef>
              <c:f>'Emploi gal'!$Y$249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35"/>
            <c:spPr>
              <a:noFill/>
              <a:ln>
                <a:solidFill>
                  <a:schemeClr val="tx1"/>
                </a:solidFill>
              </a:ln>
            </c:spPr>
          </c:marker>
          <c:dLbls>
            <c:dLbl>
              <c:idx val="0"/>
              <c:layout>
                <c:manualLayout>
                  <c:x val="-0.0639461393893697"/>
                  <c:y val="-0.09563153341712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0378614586872701"/>
                  <c:y val="-0.067857142857142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0143481245568822"/>
                  <c:y val="-0.060030852403616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228520778242307"/>
                  <c:y val="-0.064880952380952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0257261504180781"/>
                  <c:y val="-0.0937967016699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.0"/>
                  <c:y val="-0.1019529365977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sz="1800" b="1" i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'Emploi gal'!$Z$249:$AF$249</c:f>
              <c:numCache>
                <c:formatCode>General</c:formatCode>
                <c:ptCount val="7"/>
                <c:pt idx="0" formatCode="0.0%">
                  <c:v>0.0284689171834964</c:v>
                </c:pt>
                <c:pt idx="2" formatCode="0.0%">
                  <c:v>0.0346470293739118</c:v>
                </c:pt>
                <c:pt idx="4" formatCode="0.0%">
                  <c:v>0.0401455460593119</c:v>
                </c:pt>
                <c:pt idx="6" formatCode="0.0%">
                  <c:v>0.00267957135495789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8104392"/>
        <c:axId val="-2108175112"/>
      </c:lineChart>
      <c:catAx>
        <c:axId val="-2108104392"/>
        <c:scaling>
          <c:orientation val="minMax"/>
        </c:scaling>
        <c:delete val="0"/>
        <c:axPos val="b"/>
        <c:numFmt formatCode="#,##0" sourceLinked="0"/>
        <c:majorTickMark val="out"/>
        <c:minorTickMark val="none"/>
        <c:tickLblPos val="low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b="1"/>
            </a:pPr>
            <a:endParaRPr lang="fr-FR"/>
          </a:p>
        </c:txPr>
        <c:crossAx val="-2108175112"/>
        <c:crosses val="autoZero"/>
        <c:auto val="1"/>
        <c:lblAlgn val="ctr"/>
        <c:lblOffset val="100"/>
        <c:tickLblSkip val="1"/>
        <c:noMultiLvlLbl val="0"/>
      </c:catAx>
      <c:valAx>
        <c:axId val="-2108175112"/>
        <c:scaling>
          <c:orientation val="minMax"/>
          <c:max val="0.06"/>
          <c:min val="-0.03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fr-FR"/>
          </a:p>
        </c:txPr>
        <c:crossAx val="-2108104392"/>
        <c:crosses val="autoZero"/>
        <c:crossBetween val="between"/>
        <c:majorUnit val="0.01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1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1"/>
            </a:pPr>
            <a:r>
              <a:rPr lang="fr-FR" sz="2000" b="1" dirty="0" smtClean="0"/>
              <a:t>Salarié </a:t>
            </a:r>
          </a:p>
          <a:p>
            <a:pPr>
              <a:defRPr sz="2000" b="1"/>
            </a:pPr>
            <a:r>
              <a:rPr lang="fr-FR" sz="2000" b="1" dirty="0" smtClean="0"/>
              <a:t>de l'industrie,  </a:t>
            </a:r>
            <a:endParaRPr lang="fr-FR" sz="2000" b="1" dirty="0"/>
          </a:p>
          <a:p>
            <a:pPr>
              <a:defRPr sz="2000" b="1"/>
            </a:pPr>
            <a:r>
              <a:rPr lang="fr-FR" sz="2000" b="1" dirty="0" smtClean="0"/>
              <a:t>milliers</a:t>
            </a:r>
            <a:endParaRPr lang="fr-FR" sz="2000" b="1" dirty="0"/>
          </a:p>
        </c:rich>
      </c:tx>
      <c:layout>
        <c:manualLayout>
          <c:xMode val="edge"/>
          <c:yMode val="edge"/>
          <c:x val="0.177038889106353"/>
          <c:y val="0.0203703703703704"/>
        </c:manualLayout>
      </c:layout>
      <c:overlay val="0"/>
      <c:spPr>
        <a:solidFill>
          <a:srgbClr val="FFFFFF"/>
        </a:solidFill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0474575645211328"/>
          <c:y val="0.0222222222222222"/>
          <c:w val="0.937632772451286"/>
          <c:h val="0.875481335666375"/>
        </c:manualLayout>
      </c:layout>
      <c:lineChart>
        <c:grouping val="standard"/>
        <c:varyColors val="0"/>
        <c:ser>
          <c:idx val="0"/>
          <c:order val="0"/>
          <c:tx>
            <c:strRef>
              <c:f>'Emploi gal'!$A$334</c:f>
              <c:strCache>
                <c:ptCount val="1"/>
                <c:pt idx="0">
                  <c:v>Industries extractives  (mines de Ni surtout)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none"/>
          </c:marker>
          <c:cat>
            <c:strRef>
              <c:f>'Emploi gal'!$B$333:$X$333</c:f>
              <c:strCach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Est 2017</c:v>
                </c:pt>
              </c:strCache>
            </c:strRef>
          </c:cat>
          <c:val>
            <c:numRef>
              <c:f>'Emploi gal'!$B$334:$X$334</c:f>
              <c:numCache>
                <c:formatCode>_-* #\ ##0.0\ _F_-;\-* #\ ##0.0\ _F_-;_-* "-"??\ _F_-;_-@_-</c:formatCode>
                <c:ptCount val="23"/>
                <c:pt idx="0">
                  <c:v>1.2328885</c:v>
                </c:pt>
                <c:pt idx="1">
                  <c:v>1.28768375</c:v>
                </c:pt>
                <c:pt idx="2">
                  <c:v>1.2722245</c:v>
                </c:pt>
                <c:pt idx="3">
                  <c:v>1.24793325</c:v>
                </c:pt>
                <c:pt idx="4">
                  <c:v>1.06668375</c:v>
                </c:pt>
                <c:pt idx="5">
                  <c:v>1.052683</c:v>
                </c:pt>
                <c:pt idx="6">
                  <c:v>1.12968325</c:v>
                </c:pt>
                <c:pt idx="7">
                  <c:v>1.12551625</c:v>
                </c:pt>
                <c:pt idx="8">
                  <c:v>1.074975</c:v>
                </c:pt>
                <c:pt idx="9">
                  <c:v>1.133922</c:v>
                </c:pt>
                <c:pt idx="10">
                  <c:v>1.18608</c:v>
                </c:pt>
                <c:pt idx="11">
                  <c:v>1.15640325</c:v>
                </c:pt>
                <c:pt idx="12">
                  <c:v>1.13622725</c:v>
                </c:pt>
                <c:pt idx="13">
                  <c:v>1.17380725</c:v>
                </c:pt>
                <c:pt idx="14">
                  <c:v>1.2277655</c:v>
                </c:pt>
                <c:pt idx="15">
                  <c:v>1.3662955</c:v>
                </c:pt>
                <c:pt idx="16">
                  <c:v>1.467627</c:v>
                </c:pt>
                <c:pt idx="17">
                  <c:v>1.5697785</c:v>
                </c:pt>
                <c:pt idx="18">
                  <c:v>1.6220175</c:v>
                </c:pt>
                <c:pt idx="19">
                  <c:v>1.7061065</c:v>
                </c:pt>
                <c:pt idx="20">
                  <c:v>1.81201425</c:v>
                </c:pt>
                <c:pt idx="21">
                  <c:v>1.69750325</c:v>
                </c:pt>
                <c:pt idx="22">
                  <c:v>1.75022177390816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'Emploi gal'!$A$335</c:f>
              <c:strCache>
                <c:ptCount val="1"/>
                <c:pt idx="0">
                  <c:v>Industrie manufacturière (dont métallurgie du Ni)</c:v>
                </c:pt>
              </c:strCache>
            </c:strRef>
          </c:tx>
          <c:spPr>
            <a:ln w="76200" cmpd="sng">
              <a:solidFill>
                <a:srgbClr val="660066"/>
              </a:solidFill>
            </a:ln>
          </c:spPr>
          <c:marker>
            <c:symbol val="none"/>
          </c:marker>
          <c:cat>
            <c:strRef>
              <c:f>'Emploi gal'!$B$333:$X$333</c:f>
              <c:strCach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Est 2017</c:v>
                </c:pt>
              </c:strCache>
            </c:strRef>
          </c:cat>
          <c:val>
            <c:numRef>
              <c:f>'Emploi gal'!$B$335:$X$335</c:f>
              <c:numCache>
                <c:formatCode>_-* #\ ##0.0\ _F_-;\-* #\ ##0.0\ _F_-;_-* "-"??\ _F_-;_-@_-</c:formatCode>
                <c:ptCount val="23"/>
                <c:pt idx="0">
                  <c:v>4.890545749999974</c:v>
                </c:pt>
                <c:pt idx="1">
                  <c:v>5.003997249999975</c:v>
                </c:pt>
                <c:pt idx="2">
                  <c:v>5.17171</c:v>
                </c:pt>
                <c:pt idx="3">
                  <c:v>5.247483999999996</c:v>
                </c:pt>
                <c:pt idx="4">
                  <c:v>5.3554635</c:v>
                </c:pt>
                <c:pt idx="5">
                  <c:v>5.4602395</c:v>
                </c:pt>
                <c:pt idx="6">
                  <c:v>5.58922425</c:v>
                </c:pt>
                <c:pt idx="7">
                  <c:v>5.793675749999997</c:v>
                </c:pt>
                <c:pt idx="8">
                  <c:v>6.025845249999962</c:v>
                </c:pt>
                <c:pt idx="9">
                  <c:v>6.25665825</c:v>
                </c:pt>
                <c:pt idx="10">
                  <c:v>6.527721499999998</c:v>
                </c:pt>
                <c:pt idx="11">
                  <c:v>7.037688749999996</c:v>
                </c:pt>
                <c:pt idx="12">
                  <c:v>7.214101499999995</c:v>
                </c:pt>
                <c:pt idx="13">
                  <c:v>7.859154749999968</c:v>
                </c:pt>
                <c:pt idx="14">
                  <c:v>8.403323</c:v>
                </c:pt>
                <c:pt idx="15">
                  <c:v>8.780620999999998</c:v>
                </c:pt>
                <c:pt idx="16">
                  <c:v>9.38209675</c:v>
                </c:pt>
                <c:pt idx="17">
                  <c:v>10.027112</c:v>
                </c:pt>
                <c:pt idx="18">
                  <c:v>10.7034065</c:v>
                </c:pt>
                <c:pt idx="19">
                  <c:v>10.96496975</c:v>
                </c:pt>
                <c:pt idx="20">
                  <c:v>11.08718275</c:v>
                </c:pt>
                <c:pt idx="21">
                  <c:v>10.8433365</c:v>
                </c:pt>
                <c:pt idx="22">
                  <c:v>10.54150162310383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'Emploi gal'!$A$336</c:f>
              <c:strCache>
                <c:ptCount val="1"/>
                <c:pt idx="0">
                  <c:v>Autres indsutries (énérgie, eaux, …)</c:v>
                </c:pt>
              </c:strCache>
            </c:strRef>
          </c:tx>
          <c:spPr>
            <a:ln w="76200" cmpd="sng">
              <a:solidFill>
                <a:schemeClr val="tx2">
                  <a:lumMod val="20000"/>
                  <a:lumOff val="80000"/>
                </a:schemeClr>
              </a:solidFill>
            </a:ln>
          </c:spPr>
          <c:marker>
            <c:symbol val="none"/>
          </c:marker>
          <c:cat>
            <c:strRef>
              <c:f>'Emploi gal'!$B$333:$X$333</c:f>
              <c:strCach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Est 2017</c:v>
                </c:pt>
              </c:strCache>
            </c:strRef>
          </c:cat>
          <c:val>
            <c:numRef>
              <c:f>'Emploi gal'!$B$336:$X$336</c:f>
              <c:numCache>
                <c:formatCode>_-* #\ ##0.0\ _F_-;\-* #\ ##0.0\ _F_-;_-* "-"??\ _F_-;_-@_-</c:formatCode>
                <c:ptCount val="23"/>
                <c:pt idx="0">
                  <c:v>0.871041</c:v>
                </c:pt>
                <c:pt idx="1">
                  <c:v>0.56512475</c:v>
                </c:pt>
                <c:pt idx="2">
                  <c:v>0.571167</c:v>
                </c:pt>
                <c:pt idx="3">
                  <c:v>0.576292</c:v>
                </c:pt>
                <c:pt idx="4">
                  <c:v>0.566667</c:v>
                </c:pt>
                <c:pt idx="5">
                  <c:v>0.585375</c:v>
                </c:pt>
                <c:pt idx="6">
                  <c:v>0.5856665</c:v>
                </c:pt>
                <c:pt idx="7">
                  <c:v>0.58725</c:v>
                </c:pt>
                <c:pt idx="8">
                  <c:v>0.5805415</c:v>
                </c:pt>
                <c:pt idx="9">
                  <c:v>0.58008325</c:v>
                </c:pt>
                <c:pt idx="10">
                  <c:v>0.5953335</c:v>
                </c:pt>
                <c:pt idx="11">
                  <c:v>0.595667</c:v>
                </c:pt>
                <c:pt idx="12">
                  <c:v>0.6317915</c:v>
                </c:pt>
                <c:pt idx="13">
                  <c:v>0.63149975</c:v>
                </c:pt>
                <c:pt idx="14">
                  <c:v>0.64375</c:v>
                </c:pt>
                <c:pt idx="15">
                  <c:v>0.648125</c:v>
                </c:pt>
                <c:pt idx="16">
                  <c:v>0.659625</c:v>
                </c:pt>
                <c:pt idx="17">
                  <c:v>0.692125</c:v>
                </c:pt>
                <c:pt idx="18">
                  <c:v>0.705375</c:v>
                </c:pt>
                <c:pt idx="19">
                  <c:v>0.739625</c:v>
                </c:pt>
                <c:pt idx="20">
                  <c:v>0.752625</c:v>
                </c:pt>
                <c:pt idx="21">
                  <c:v>0.776125</c:v>
                </c:pt>
                <c:pt idx="22">
                  <c:v>0.7678861692435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'Emploi gal'!#REF!</c:f>
              <c:strCache>
                <c:ptCount val="1"/>
                <c:pt idx="0">
                  <c:v>#REF!</c:v>
                </c:pt>
              </c:strCache>
            </c:strRef>
          </c:tx>
          <c:marker>
            <c:symbol val="none"/>
          </c:marker>
          <c:cat>
            <c:strRef>
              <c:f>'Emploi gal'!$B$333:$X$333</c:f>
              <c:strCach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Est 2017</c:v>
                </c:pt>
              </c:strCache>
            </c:strRef>
          </c:cat>
          <c:val>
            <c:numRef>
              <c:f>'Emploi gal'!#REF!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'Emploi gal'!$A$337</c:f>
              <c:strCache>
                <c:ptCount val="1"/>
                <c:pt idx="0">
                  <c:v>Total industrie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'Emploi gal'!$B$333:$X$333</c:f>
              <c:strCach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Est 2017</c:v>
                </c:pt>
              </c:strCache>
            </c:strRef>
          </c:cat>
          <c:val>
            <c:numRef>
              <c:f>'Emploi gal'!$B$337:$X$337</c:f>
              <c:numCache>
                <c:formatCode>_-* #\ ##0.0\ _F_-;\-* #\ ##0.0\ _F_-;_-* "-"??\ _F_-;_-@_-</c:formatCode>
                <c:ptCount val="23"/>
                <c:pt idx="0">
                  <c:v>6.994475249999965</c:v>
                </c:pt>
                <c:pt idx="1">
                  <c:v>6.856805749999975</c:v>
                </c:pt>
                <c:pt idx="2">
                  <c:v>7.015101499999997</c:v>
                </c:pt>
                <c:pt idx="3">
                  <c:v>7.07170925</c:v>
                </c:pt>
                <c:pt idx="4">
                  <c:v>6.988814249999964</c:v>
                </c:pt>
                <c:pt idx="5">
                  <c:v>7.0982975</c:v>
                </c:pt>
                <c:pt idx="6">
                  <c:v>7.304573999999985</c:v>
                </c:pt>
                <c:pt idx="7">
                  <c:v>7.506442</c:v>
                </c:pt>
                <c:pt idx="8">
                  <c:v>7.68136175</c:v>
                </c:pt>
                <c:pt idx="9">
                  <c:v>7.9706635</c:v>
                </c:pt>
                <c:pt idx="10">
                  <c:v>8.309135</c:v>
                </c:pt>
                <c:pt idx="11">
                  <c:v>8.789759</c:v>
                </c:pt>
                <c:pt idx="12">
                  <c:v>8.98212025</c:v>
                </c:pt>
                <c:pt idx="13">
                  <c:v>9.66446175</c:v>
                </c:pt>
                <c:pt idx="14">
                  <c:v>10.2748385</c:v>
                </c:pt>
                <c:pt idx="15">
                  <c:v>10.7950415</c:v>
                </c:pt>
                <c:pt idx="16">
                  <c:v>11.50934875</c:v>
                </c:pt>
                <c:pt idx="17">
                  <c:v>12.2890155</c:v>
                </c:pt>
                <c:pt idx="18">
                  <c:v>13.030799</c:v>
                </c:pt>
                <c:pt idx="19">
                  <c:v>13.41070125</c:v>
                </c:pt>
                <c:pt idx="20">
                  <c:v>13.651822</c:v>
                </c:pt>
                <c:pt idx="21">
                  <c:v>13.31696475</c:v>
                </c:pt>
                <c:pt idx="22">
                  <c:v>13.0596095662555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4918792"/>
        <c:axId val="-2104718424"/>
      </c:lineChart>
      <c:catAx>
        <c:axId val="-2104918792"/>
        <c:scaling>
          <c:orientation val="minMax"/>
        </c:scaling>
        <c:delete val="0"/>
        <c:axPos val="b"/>
        <c:numFmt formatCode="#,##0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-2104718424"/>
        <c:crosses val="autoZero"/>
        <c:auto val="1"/>
        <c:lblAlgn val="ctr"/>
        <c:lblOffset val="100"/>
        <c:tickLblSkip val="3"/>
        <c:noMultiLvlLbl val="0"/>
      </c:catAx>
      <c:valAx>
        <c:axId val="-2104718424"/>
        <c:scaling>
          <c:orientation val="minMax"/>
          <c:max val="14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fr-FR"/>
          </a:p>
        </c:txPr>
        <c:crossAx val="-2104918792"/>
        <c:crosses val="autoZero"/>
        <c:crossBetween val="between"/>
        <c:majorUnit val="1.0"/>
      </c:valAx>
      <c:spPr>
        <a:solidFill>
          <a:srgbClr val="FFFFFF"/>
        </a:solidFill>
        <a:ln w="2540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600" b="1">
                <a:solidFill>
                  <a:srgbClr val="0000FF"/>
                </a:solidFill>
              </a:defRPr>
            </a:pPr>
            <a:endParaRPr lang="fr-FR"/>
          </a:p>
        </c:txPr>
      </c:legendEntry>
      <c:legendEntry>
        <c:idx val="1"/>
        <c:txPr>
          <a:bodyPr/>
          <a:lstStyle/>
          <a:p>
            <a:pPr>
              <a:defRPr sz="1600" b="1">
                <a:solidFill>
                  <a:srgbClr val="660066"/>
                </a:solidFill>
              </a:defRPr>
            </a:pPr>
            <a:endParaRPr lang="fr-FR"/>
          </a:p>
        </c:txPr>
      </c:legendEntry>
      <c:legendEntry>
        <c:idx val="3"/>
        <c:delete val="1"/>
      </c:legendEntry>
      <c:legendEntry>
        <c:idx val="4"/>
        <c:txPr>
          <a:bodyPr/>
          <a:lstStyle/>
          <a:p>
            <a:pPr>
              <a:defRPr sz="1600" b="1"/>
            </a:pPr>
            <a:endParaRPr lang="fr-FR"/>
          </a:p>
        </c:txPr>
      </c:legendEntry>
      <c:layout>
        <c:manualLayout>
          <c:xMode val="edge"/>
          <c:yMode val="edge"/>
          <c:x val="0.210151404524623"/>
          <c:y val="0.464067887885272"/>
          <c:w val="0.757699665028526"/>
          <c:h val="0.288415330951056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2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1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1"/>
            </a:pPr>
            <a:r>
              <a:rPr lang="fr-FR" sz="2000" b="1" i="0" baseline="0" dirty="0" smtClean="0">
                <a:effectLst/>
              </a:rPr>
              <a:t>Cinq périodes dans l’industrie </a:t>
            </a:r>
          </a:p>
          <a:p>
            <a:pPr>
              <a:defRPr sz="2000" b="1"/>
            </a:pPr>
            <a:r>
              <a:rPr lang="fr-FR" sz="1800" b="1" i="0" baseline="0" dirty="0" smtClean="0">
                <a:effectLst/>
              </a:rPr>
              <a:t>Variation en nombre par période (milliers)</a:t>
            </a:r>
            <a:endParaRPr lang="fr-FR" sz="2000" dirty="0" smtClean="0">
              <a:effectLst/>
            </a:endParaRPr>
          </a:p>
        </c:rich>
      </c:tx>
      <c:layout>
        <c:manualLayout>
          <c:xMode val="edge"/>
          <c:yMode val="edge"/>
          <c:x val="0.159109414297863"/>
          <c:y val="0.0"/>
        </c:manualLayout>
      </c:layout>
      <c:overlay val="0"/>
      <c:spPr>
        <a:solidFill>
          <a:schemeClr val="bg1"/>
        </a:solidFill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0173355375326602"/>
          <c:y val="0.0392206883438823"/>
          <c:w val="0.965878636823983"/>
          <c:h val="0.85362366091944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'Emploi gal'!$A$334</c:f>
              <c:strCache>
                <c:ptCount val="1"/>
                <c:pt idx="0">
                  <c:v>Industries extractives  (mines de Ni surtout)</c:v>
                </c:pt>
              </c:strCache>
            </c:strRef>
          </c:tx>
          <c:spPr>
            <a:solidFill>
              <a:srgbClr val="0000FF"/>
            </a:solidFill>
            <a:ln w="38100">
              <a:noFill/>
              <a:prstDash val="solid"/>
            </a:ln>
          </c:spPr>
          <c:invertIfNegative val="0"/>
          <c:dLbls>
            <c:dLbl>
              <c:idx val="4"/>
              <c:delete val="1"/>
            </c:dLbl>
            <c:txPr>
              <a:bodyPr/>
              <a:lstStyle/>
              <a:p>
                <a:pPr>
                  <a:defRPr sz="18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'Emploi gal'!$Z$204:$AD$204</c:f>
              <c:strCache>
                <c:ptCount val="5"/>
                <c:pt idx="0">
                  <c:v>De 95 à 2000</c:v>
                </c:pt>
                <c:pt idx="1">
                  <c:v>De 00 à 05</c:v>
                </c:pt>
                <c:pt idx="2">
                  <c:v>De 05 à 10</c:v>
                </c:pt>
                <c:pt idx="3">
                  <c:v>de 10 à 15</c:v>
                </c:pt>
                <c:pt idx="4">
                  <c:v>de 15 à 17</c:v>
                </c:pt>
              </c:strCache>
            </c:strRef>
          </c:cat>
          <c:val>
            <c:numRef>
              <c:f>'Emploi gal'!$Z$334:$AD$334</c:f>
              <c:numCache>
                <c:formatCode>#\ ##0.0</c:formatCode>
                <c:ptCount val="5"/>
                <c:pt idx="0">
                  <c:v>-0.1802055</c:v>
                </c:pt>
                <c:pt idx="1">
                  <c:v>0.133397</c:v>
                </c:pt>
                <c:pt idx="2">
                  <c:v>0.1802155</c:v>
                </c:pt>
                <c:pt idx="3">
                  <c:v>0.44571875</c:v>
                </c:pt>
                <c:pt idx="4">
                  <c:v>-0.0617924760918405</c:v>
                </c:pt>
              </c:numCache>
            </c:numRef>
          </c:val>
        </c:ser>
        <c:ser>
          <c:idx val="1"/>
          <c:order val="1"/>
          <c:tx>
            <c:strRef>
              <c:f>'Emploi gal'!$A$335</c:f>
              <c:strCache>
                <c:ptCount val="1"/>
                <c:pt idx="0">
                  <c:v>Industrie manufacturière (dont métallurgie du Ni)</c:v>
                </c:pt>
              </c:strCache>
            </c:strRef>
          </c:tx>
          <c:spPr>
            <a:solidFill>
              <a:srgbClr val="660066"/>
            </a:solidFill>
          </c:spPr>
          <c:invertIfNegative val="0"/>
          <c:dLbls>
            <c:dLbl>
              <c:idx val="0"/>
              <c:layout>
                <c:manualLayout>
                  <c:x val="0.0"/>
                  <c:y val="-0.024601591310199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'Emploi gal'!$Z$204:$AD$204</c:f>
              <c:strCache>
                <c:ptCount val="5"/>
                <c:pt idx="0">
                  <c:v>De 95 à 2000</c:v>
                </c:pt>
                <c:pt idx="1">
                  <c:v>De 00 à 05</c:v>
                </c:pt>
                <c:pt idx="2">
                  <c:v>De 05 à 10</c:v>
                </c:pt>
                <c:pt idx="3">
                  <c:v>de 10 à 15</c:v>
                </c:pt>
                <c:pt idx="4">
                  <c:v>de 15 à 17</c:v>
                </c:pt>
              </c:strCache>
            </c:strRef>
          </c:cat>
          <c:val>
            <c:numRef>
              <c:f>'Emploi gal'!$Z$335:$AD$335</c:f>
              <c:numCache>
                <c:formatCode>#\ ##0.0</c:formatCode>
                <c:ptCount val="5"/>
                <c:pt idx="0">
                  <c:v>0.569693749999999</c:v>
                </c:pt>
                <c:pt idx="1">
                  <c:v>1.067482</c:v>
                </c:pt>
                <c:pt idx="2">
                  <c:v>2.252899500000002</c:v>
                </c:pt>
                <c:pt idx="3">
                  <c:v>2.306561749999998</c:v>
                </c:pt>
                <c:pt idx="4">
                  <c:v>-0.545681126896168</c:v>
                </c:pt>
              </c:numCache>
            </c:numRef>
          </c:val>
        </c:ser>
        <c:ser>
          <c:idx val="2"/>
          <c:order val="2"/>
          <c:tx>
            <c:strRef>
              <c:f>'Emploi gal'!$A$336</c:f>
              <c:strCache>
                <c:ptCount val="1"/>
                <c:pt idx="0">
                  <c:v>Autres indsutries (énérgie, eaux, …)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</c:spPr>
          <c:invertIfNegative val="0"/>
          <c:dLbls>
            <c:dLbl>
              <c:idx val="1"/>
              <c:delete val="1"/>
            </c:dLbl>
            <c:dLbl>
              <c:idx val="2"/>
              <c:layout>
                <c:manualLayout>
                  <c:x val="0.0627420757252391"/>
                  <c:y val="-0.001851851851851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511231728131577"/>
                  <c:y val="-0.003703703703703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txPr>
              <a:bodyPr/>
              <a:lstStyle/>
              <a:p>
                <a:pPr>
                  <a:defRPr sz="14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'Emploi gal'!$Z$204:$AD$204</c:f>
              <c:strCache>
                <c:ptCount val="5"/>
                <c:pt idx="0">
                  <c:v>De 95 à 2000</c:v>
                </c:pt>
                <c:pt idx="1">
                  <c:v>De 00 à 05</c:v>
                </c:pt>
                <c:pt idx="2">
                  <c:v>De 05 à 10</c:v>
                </c:pt>
                <c:pt idx="3">
                  <c:v>de 10 à 15</c:v>
                </c:pt>
                <c:pt idx="4">
                  <c:v>de 15 à 17</c:v>
                </c:pt>
              </c:strCache>
            </c:strRef>
          </c:cat>
          <c:val>
            <c:numRef>
              <c:f>'Emploi gal'!$Z$336:$AD$336</c:f>
              <c:numCache>
                <c:formatCode>#\ ##0.0</c:formatCode>
                <c:ptCount val="5"/>
                <c:pt idx="0">
                  <c:v>-0.285666</c:v>
                </c:pt>
                <c:pt idx="1">
                  <c:v>0.00995849999999998</c:v>
                </c:pt>
                <c:pt idx="2">
                  <c:v>0.0527915</c:v>
                </c:pt>
                <c:pt idx="3">
                  <c:v>0.1045</c:v>
                </c:pt>
                <c:pt idx="4">
                  <c:v>0.0152611692435003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-2102167784"/>
        <c:axId val="-2102170104"/>
      </c:barChart>
      <c:lineChart>
        <c:grouping val="standard"/>
        <c:varyColors val="0"/>
        <c:ser>
          <c:idx val="4"/>
          <c:order val="3"/>
          <c:tx>
            <c:strRef>
              <c:f>'Emploi gal'!$A$337</c:f>
              <c:strCache>
                <c:ptCount val="1"/>
                <c:pt idx="0">
                  <c:v>Total industrie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28"/>
            <c:spPr>
              <a:noFill/>
              <a:ln>
                <a:solidFill>
                  <a:schemeClr val="tx1"/>
                </a:solidFill>
              </a:ln>
            </c:spPr>
          </c:marker>
          <c:dPt>
            <c:idx val="0"/>
            <c:marker>
              <c:spPr>
                <a:noFill/>
                <a:ln>
                  <a:solidFill>
                    <a:schemeClr val="bg1"/>
                  </a:solidFill>
                </a:ln>
              </c:spPr>
            </c:marker>
            <c:bubble3D val="0"/>
          </c:dPt>
          <c:dLbls>
            <c:dLbl>
              <c:idx val="0"/>
              <c:layout>
                <c:manualLayout>
                  <c:x val="-0.025984970406234"/>
                  <c:y val="-0.010292137563873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0382256840063"/>
                  <c:y val="-0.042579677267652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0987968917651408"/>
                  <c:y val="-0.044472107368437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28825300539878"/>
                  <c:y val="-0.029332666562160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0347381410340862"/>
                  <c:y val="0.060185185185185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b="1" i="1"/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'Emploi gal'!$Z$204:$AD$204</c:f>
              <c:strCache>
                <c:ptCount val="5"/>
                <c:pt idx="0">
                  <c:v>De 95 à 2000</c:v>
                </c:pt>
                <c:pt idx="1">
                  <c:v>De 00 à 05</c:v>
                </c:pt>
                <c:pt idx="2">
                  <c:v>De 05 à 10</c:v>
                </c:pt>
                <c:pt idx="3">
                  <c:v>de 10 à 15</c:v>
                </c:pt>
                <c:pt idx="4">
                  <c:v>de 15 à 17</c:v>
                </c:pt>
              </c:strCache>
            </c:strRef>
          </c:cat>
          <c:val>
            <c:numRef>
              <c:f>'Emploi gal'!$Z$337:$AD$337</c:f>
              <c:numCache>
                <c:formatCode>_-* #\ ##0.0\ _F_-;\-* #\ ##0.0\ _F_-;_-* "-"??\ _F_-;_-@_-</c:formatCode>
                <c:ptCount val="5"/>
                <c:pt idx="0">
                  <c:v>0.103822249999999</c:v>
                </c:pt>
                <c:pt idx="1">
                  <c:v>1.2108375</c:v>
                </c:pt>
                <c:pt idx="2">
                  <c:v>2.485906500000003</c:v>
                </c:pt>
                <c:pt idx="3" formatCode="#\ ##0.0">
                  <c:v>2.856780499999997</c:v>
                </c:pt>
                <c:pt idx="4" formatCode="#\ ##0.0">
                  <c:v>-0.592212433744509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2167784"/>
        <c:axId val="-2102170104"/>
      </c:lineChart>
      <c:catAx>
        <c:axId val="-2102167784"/>
        <c:scaling>
          <c:orientation val="minMax"/>
        </c:scaling>
        <c:delete val="0"/>
        <c:axPos val="b"/>
        <c:numFmt formatCode="#,##0" sourceLinked="0"/>
        <c:majorTickMark val="out"/>
        <c:minorTickMark val="none"/>
        <c:tickLblPos val="low"/>
        <c:spPr>
          <a:ln w="57150" cmpd="sng">
            <a:solidFill>
              <a:srgbClr val="FF0000"/>
            </a:solidFill>
            <a:prstDash val="solid"/>
          </a:ln>
        </c:spPr>
        <c:txPr>
          <a:bodyPr rot="0" vert="horz"/>
          <a:lstStyle/>
          <a:p>
            <a:pPr>
              <a:defRPr sz="2000" b="1"/>
            </a:pPr>
            <a:endParaRPr lang="fr-FR"/>
          </a:p>
        </c:txPr>
        <c:crossAx val="-2102170104"/>
        <c:crosses val="autoZero"/>
        <c:auto val="1"/>
        <c:lblAlgn val="ctr"/>
        <c:lblOffset val="100"/>
        <c:tickLblSkip val="1"/>
        <c:noMultiLvlLbl val="0"/>
      </c:catAx>
      <c:valAx>
        <c:axId val="-2102170104"/>
        <c:scaling>
          <c:orientation val="minMax"/>
          <c:max val="3.5"/>
          <c:min val="-1.0"/>
        </c:scaling>
        <c:delete val="1"/>
        <c:axPos val="l"/>
        <c:numFmt formatCode="#,##0" sourceLinked="0"/>
        <c:majorTickMark val="out"/>
        <c:minorTickMark val="none"/>
        <c:tickLblPos val="nextTo"/>
        <c:crossAx val="-2102167784"/>
        <c:crosses val="autoZero"/>
        <c:crossBetween val="between"/>
        <c:majorUnit val="1.0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chemeClr val="bg1"/>
      </a:solidFill>
      <a:prstDash val="solid"/>
    </a:ln>
  </c:spPr>
  <c:txPr>
    <a:bodyPr/>
    <a:lstStyle/>
    <a:p>
      <a:pPr>
        <a:defRPr sz="2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/>
              <a:t>Commerce de détail, %</a:t>
            </a:r>
          </a:p>
        </c:rich>
      </c:tx>
      <c:layout>
        <c:manualLayout>
          <c:xMode val="edge"/>
          <c:yMode val="edge"/>
          <c:x val="0.270316359677694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932248468941382"/>
          <c:y val="0.107921658713862"/>
          <c:w val="0.869993875765529"/>
          <c:h val="0.7641711562370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Travail!$A$587</c:f>
              <c:strCache>
                <c:ptCount val="1"/>
                <c:pt idx="0">
                  <c:v>Taux de marge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cat>
            <c:multiLvlStrRef>
              <c:f>Travail!$B$555:$G$556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Travail!$B$587:$G$587</c:f>
              <c:numCache>
                <c:formatCode>General</c:formatCode>
                <c:ptCount val="6"/>
                <c:pt idx="0">
                  <c:v>9.7</c:v>
                </c:pt>
                <c:pt idx="1">
                  <c:v>20.4</c:v>
                </c:pt>
                <c:pt idx="2">
                  <c:v>33.7</c:v>
                </c:pt>
                <c:pt idx="3">
                  <c:v>10.4</c:v>
                </c:pt>
                <c:pt idx="4">
                  <c:v>23.2</c:v>
                </c:pt>
                <c:pt idx="5">
                  <c:v>35.8</c:v>
                </c:pt>
              </c:numCache>
            </c:numRef>
          </c:val>
        </c:ser>
        <c:ser>
          <c:idx val="1"/>
          <c:order val="1"/>
          <c:tx>
            <c:strRef>
              <c:f>Travail!$A$588</c:f>
              <c:strCache>
                <c:ptCount val="1"/>
                <c:pt idx="0">
                  <c:v>Rentabilité brute du capital d'exploitation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cat>
            <c:multiLvlStrRef>
              <c:f>Travail!$B$555:$G$556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Travail!$B$588:$G$588</c:f>
              <c:numCache>
                <c:formatCode>General</c:formatCode>
                <c:ptCount val="6"/>
                <c:pt idx="0">
                  <c:v>5.4</c:v>
                </c:pt>
                <c:pt idx="1">
                  <c:v>15.2</c:v>
                </c:pt>
                <c:pt idx="2">
                  <c:v>30.9</c:v>
                </c:pt>
                <c:pt idx="3">
                  <c:v>6.3</c:v>
                </c:pt>
                <c:pt idx="4">
                  <c:v>12.1</c:v>
                </c:pt>
                <c:pt idx="5">
                  <c:v>21.4</c:v>
                </c:pt>
              </c:numCache>
            </c:numRef>
          </c:val>
        </c:ser>
        <c:ser>
          <c:idx val="2"/>
          <c:order val="2"/>
          <c:tx>
            <c:strRef>
              <c:f>Travail!$A$589</c:f>
              <c:strCache>
                <c:ptCount val="1"/>
                <c:pt idx="0">
                  <c:v>Rentabilité financière des capitaux propres</c:v>
                </c:pt>
              </c:strCache>
            </c:strRef>
          </c:tx>
          <c:spPr>
            <a:solidFill>
              <a:srgbClr val="008000"/>
            </a:solidFill>
            <a:ln>
              <a:noFill/>
            </a:ln>
          </c:spPr>
          <c:invertIfNegative val="0"/>
          <c:cat>
            <c:multiLvlStrRef>
              <c:f>Travail!$B$555:$G$556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Travail!$B$589:$G$589</c:f>
              <c:numCache>
                <c:formatCode>General</c:formatCode>
                <c:ptCount val="6"/>
                <c:pt idx="0">
                  <c:v>3.7</c:v>
                </c:pt>
                <c:pt idx="1">
                  <c:v>16.4</c:v>
                </c:pt>
                <c:pt idx="2">
                  <c:v>50.1</c:v>
                </c:pt>
                <c:pt idx="3">
                  <c:v>5.9</c:v>
                </c:pt>
                <c:pt idx="4">
                  <c:v>14.5</c:v>
                </c:pt>
                <c:pt idx="5">
                  <c:v>27.2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2765208"/>
        <c:axId val="-2040723272"/>
      </c:barChart>
      <c:catAx>
        <c:axId val="-2042765208"/>
        <c:scaling>
          <c:orientation val="minMax"/>
        </c:scaling>
        <c:delete val="0"/>
        <c:axPos val="b"/>
        <c:majorTickMark val="out"/>
        <c:minorTickMark val="none"/>
        <c:tickLblPos val="nextTo"/>
        <c:crossAx val="-2040723272"/>
        <c:crosses val="autoZero"/>
        <c:auto val="1"/>
        <c:lblAlgn val="ctr"/>
        <c:lblOffset val="100"/>
        <c:noMultiLvlLbl val="0"/>
      </c:catAx>
      <c:valAx>
        <c:axId val="-2040723272"/>
        <c:scaling>
          <c:orientation val="minMax"/>
          <c:max val="50.0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crossAx val="-2042765208"/>
        <c:crosses val="autoZero"/>
        <c:crossBetween val="between"/>
        <c:majorUnit val="2.0"/>
      </c:valAx>
    </c:plotArea>
    <c:legend>
      <c:legendPos val="r"/>
      <c:layout>
        <c:manualLayout>
          <c:xMode val="edge"/>
          <c:yMode val="edge"/>
          <c:x val="0.0"/>
          <c:y val="0.000561985672843524"/>
          <c:w val="0.9953390319271"/>
          <c:h val="0.992088538274821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600" b="1"/>
      </a:pPr>
      <a:endParaRPr lang="fr-FR"/>
    </a:p>
  </c:txPr>
  <c:externalData r:id="rId1">
    <c:autoUpdate val="0"/>
  </c:externalData>
</c:chartSpace>
</file>

<file path=ppt/charts/chart1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fr-FR" sz="18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Evolution récente </a:t>
            </a:r>
            <a:r>
              <a:rPr lang="fr-FR" sz="18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(en milliers) de l'emploi privé + public </a:t>
            </a:r>
            <a:r>
              <a:rPr lang="fr-FR" sz="18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par </a:t>
            </a:r>
            <a:r>
              <a:rPr lang="fr-FR" sz="18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trimestre et structure : croissance </a:t>
            </a:r>
          </a:p>
          <a:p>
            <a:pPr>
              <a:defRPr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fr-FR" sz="18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puis stagnation de  2011 à 2015 ; baisse </a:t>
            </a:r>
            <a:r>
              <a:rPr lang="fr-FR" sz="18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ensuite </a:t>
            </a:r>
            <a:endParaRPr lang="fr-FR" sz="1800" b="1" i="0" u="none" strike="noStrike" baseline="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c:rich>
      </c:tx>
      <c:layout>
        <c:manualLayout>
          <c:xMode val="edge"/>
          <c:yMode val="edge"/>
          <c:x val="0.0987253041297537"/>
          <c:y val="0.00109696704578594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0773766588919142"/>
          <c:y val="0.156114902303879"/>
          <c:w val="0.568230225645898"/>
          <c:h val="0.70201706036745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'Emploi gal'!$A$185</c:f>
              <c:strCache>
                <c:ptCount val="1"/>
                <c:pt idx="0">
                  <c:v>Agriculture</c:v>
                </c:pt>
              </c:strCache>
            </c:strRef>
          </c:tx>
          <c:spPr>
            <a:solidFill>
              <a:srgbClr val="FFFF00"/>
            </a:solidFill>
            <a:ln w="38100">
              <a:solidFill>
                <a:srgbClr val="FFFF00"/>
              </a:solidFill>
              <a:prstDash val="solid"/>
            </a:ln>
          </c:spPr>
          <c:invertIfNegative val="0"/>
          <c:cat>
            <c:strRef>
              <c:f>'Emploi gal'!$B$184:$BI$184</c:f>
              <c:strCache>
                <c:ptCount val="60"/>
                <c:pt idx="0">
                  <c:v>mars-03</c:v>
                </c:pt>
                <c:pt idx="1">
                  <c:v>juin-03</c:v>
                </c:pt>
                <c:pt idx="2">
                  <c:v>sept-03</c:v>
                </c:pt>
                <c:pt idx="3">
                  <c:v>déc-03</c:v>
                </c:pt>
                <c:pt idx="4">
                  <c:v>mars-04</c:v>
                </c:pt>
                <c:pt idx="5">
                  <c:v>juin-04</c:v>
                </c:pt>
                <c:pt idx="6">
                  <c:v>sept-04</c:v>
                </c:pt>
                <c:pt idx="7">
                  <c:v>déc-04</c:v>
                </c:pt>
                <c:pt idx="8">
                  <c:v>mars-05</c:v>
                </c:pt>
                <c:pt idx="9">
                  <c:v>juin-05</c:v>
                </c:pt>
                <c:pt idx="10">
                  <c:v>sept-05</c:v>
                </c:pt>
                <c:pt idx="11">
                  <c:v>déc-05</c:v>
                </c:pt>
                <c:pt idx="12">
                  <c:v>mars-06</c:v>
                </c:pt>
                <c:pt idx="13">
                  <c:v>juin-06</c:v>
                </c:pt>
                <c:pt idx="14">
                  <c:v>sept-06</c:v>
                </c:pt>
                <c:pt idx="15">
                  <c:v>déc-06</c:v>
                </c:pt>
                <c:pt idx="16">
                  <c:v>mars-07</c:v>
                </c:pt>
                <c:pt idx="17">
                  <c:v>juin-07</c:v>
                </c:pt>
                <c:pt idx="18">
                  <c:v>sept-07</c:v>
                </c:pt>
                <c:pt idx="19">
                  <c:v>déc-07</c:v>
                </c:pt>
                <c:pt idx="20">
                  <c:v>mars-08</c:v>
                </c:pt>
                <c:pt idx="21">
                  <c:v>juin-08</c:v>
                </c:pt>
                <c:pt idx="22">
                  <c:v>sept-08</c:v>
                </c:pt>
                <c:pt idx="23">
                  <c:v>déc-08</c:v>
                </c:pt>
                <c:pt idx="24">
                  <c:v>mars-09</c:v>
                </c:pt>
                <c:pt idx="25">
                  <c:v>juin-09</c:v>
                </c:pt>
                <c:pt idx="26">
                  <c:v>sept-09</c:v>
                </c:pt>
                <c:pt idx="27">
                  <c:v>déc-09</c:v>
                </c:pt>
                <c:pt idx="28">
                  <c:v>mars-10</c:v>
                </c:pt>
                <c:pt idx="29">
                  <c:v>juin-10</c:v>
                </c:pt>
                <c:pt idx="30">
                  <c:v>sept-10</c:v>
                </c:pt>
                <c:pt idx="31">
                  <c:v>déc-10</c:v>
                </c:pt>
                <c:pt idx="32">
                  <c:v>mars-11</c:v>
                </c:pt>
                <c:pt idx="33">
                  <c:v>juin-11</c:v>
                </c:pt>
                <c:pt idx="34">
                  <c:v>sept-11</c:v>
                </c:pt>
                <c:pt idx="35">
                  <c:v>déc-11</c:v>
                </c:pt>
                <c:pt idx="36">
                  <c:v>mars-12</c:v>
                </c:pt>
                <c:pt idx="37">
                  <c:v>juin-12</c:v>
                </c:pt>
                <c:pt idx="38">
                  <c:v>sept-12</c:v>
                </c:pt>
                <c:pt idx="39">
                  <c:v>déc-12</c:v>
                </c:pt>
                <c:pt idx="40">
                  <c:v>mars-13</c:v>
                </c:pt>
                <c:pt idx="41">
                  <c:v>juin-13</c:v>
                </c:pt>
                <c:pt idx="42">
                  <c:v>sept-13</c:v>
                </c:pt>
                <c:pt idx="43">
                  <c:v>déc-13</c:v>
                </c:pt>
                <c:pt idx="44">
                  <c:v>mars-14</c:v>
                </c:pt>
                <c:pt idx="45">
                  <c:v>juin-14</c:v>
                </c:pt>
                <c:pt idx="46">
                  <c:v>sept-14</c:v>
                </c:pt>
                <c:pt idx="47">
                  <c:v>déc-14</c:v>
                </c:pt>
                <c:pt idx="48">
                  <c:v>mars-15</c:v>
                </c:pt>
                <c:pt idx="49">
                  <c:v>juin-15</c:v>
                </c:pt>
                <c:pt idx="50">
                  <c:v>sept-15</c:v>
                </c:pt>
                <c:pt idx="51">
                  <c:v>déc-15</c:v>
                </c:pt>
                <c:pt idx="52">
                  <c:v>mars-16</c:v>
                </c:pt>
                <c:pt idx="53">
                  <c:v>juin-16</c:v>
                </c:pt>
                <c:pt idx="54">
                  <c:v>sept-16</c:v>
                </c:pt>
                <c:pt idx="55">
                  <c:v>déc-16</c:v>
                </c:pt>
                <c:pt idx="56">
                  <c:v>mars-17</c:v>
                </c:pt>
                <c:pt idx="57">
                  <c:v>juin-17</c:v>
                </c:pt>
                <c:pt idx="58">
                  <c:v>Est sept 17</c:v>
                </c:pt>
                <c:pt idx="59">
                  <c:v>Est déc 17</c:v>
                </c:pt>
              </c:strCache>
            </c:strRef>
          </c:cat>
          <c:val>
            <c:numRef>
              <c:f>'Emploi gal'!$B$185:$BI$185</c:f>
              <c:numCache>
                <c:formatCode>0.0%</c:formatCode>
                <c:ptCount val="60"/>
                <c:pt idx="0">
                  <c:v>0.0275986814674637</c:v>
                </c:pt>
                <c:pt idx="1">
                  <c:v>0.0277388978271061</c:v>
                </c:pt>
                <c:pt idx="2">
                  <c:v>0.0264769518802815</c:v>
                </c:pt>
                <c:pt idx="3">
                  <c:v>0.0266091077713146</c:v>
                </c:pt>
                <c:pt idx="4">
                  <c:v>0.0268038673718317</c:v>
                </c:pt>
                <c:pt idx="5">
                  <c:v>0.0269322530502591</c:v>
                </c:pt>
                <c:pt idx="6">
                  <c:v>0.0252003680536519</c:v>
                </c:pt>
                <c:pt idx="7">
                  <c:v>0.0262714459876678</c:v>
                </c:pt>
                <c:pt idx="8">
                  <c:v>0.0256677907815857</c:v>
                </c:pt>
                <c:pt idx="9">
                  <c:v>0.0255948783846546</c:v>
                </c:pt>
                <c:pt idx="10">
                  <c:v>0.0239724414802894</c:v>
                </c:pt>
                <c:pt idx="11">
                  <c:v>0.0243073533077144</c:v>
                </c:pt>
                <c:pt idx="12">
                  <c:v>0.0238394059328975</c:v>
                </c:pt>
                <c:pt idx="13">
                  <c:v>0.0239665890849688</c:v>
                </c:pt>
                <c:pt idx="14">
                  <c:v>0.0226486875910397</c:v>
                </c:pt>
                <c:pt idx="15">
                  <c:v>0.0234578702013884</c:v>
                </c:pt>
                <c:pt idx="16">
                  <c:v>0.022809333888521</c:v>
                </c:pt>
                <c:pt idx="17">
                  <c:v>0.0242398671360419</c:v>
                </c:pt>
                <c:pt idx="18">
                  <c:v>0.0229842808257005</c:v>
                </c:pt>
                <c:pt idx="19">
                  <c:v>0.0227519253477897</c:v>
                </c:pt>
                <c:pt idx="20">
                  <c:v>0.0220930869466991</c:v>
                </c:pt>
                <c:pt idx="21">
                  <c:v>0.0223764062762585</c:v>
                </c:pt>
                <c:pt idx="22">
                  <c:v>0.0210215701286567</c:v>
                </c:pt>
                <c:pt idx="23">
                  <c:v>0.020730712920205</c:v>
                </c:pt>
                <c:pt idx="24">
                  <c:v>0.0210254332706479</c:v>
                </c:pt>
                <c:pt idx="25">
                  <c:v>0.0205321800562262</c:v>
                </c:pt>
                <c:pt idx="26">
                  <c:v>0.0197036353431701</c:v>
                </c:pt>
                <c:pt idx="27">
                  <c:v>0.0195113402885639</c:v>
                </c:pt>
                <c:pt idx="28">
                  <c:v>0.0197481642330621</c:v>
                </c:pt>
                <c:pt idx="29">
                  <c:v>0.019722575700544</c:v>
                </c:pt>
                <c:pt idx="30">
                  <c:v>0.0188563886638274</c:v>
                </c:pt>
                <c:pt idx="31">
                  <c:v>0.0185117396611939</c:v>
                </c:pt>
                <c:pt idx="32">
                  <c:v>0.0194724182629921</c:v>
                </c:pt>
                <c:pt idx="33">
                  <c:v>0.0192228323598335</c:v>
                </c:pt>
                <c:pt idx="34">
                  <c:v>0.0188044618903441</c:v>
                </c:pt>
                <c:pt idx="35">
                  <c:v>0.018032991918617</c:v>
                </c:pt>
                <c:pt idx="36">
                  <c:v>0.0187584746267329</c:v>
                </c:pt>
                <c:pt idx="37">
                  <c:v>0.0190922535003161</c:v>
                </c:pt>
                <c:pt idx="38">
                  <c:v>0.0186756743401864</c:v>
                </c:pt>
                <c:pt idx="39">
                  <c:v>0.0182240487128488</c:v>
                </c:pt>
                <c:pt idx="40">
                  <c:v>0.01863558370532</c:v>
                </c:pt>
                <c:pt idx="41">
                  <c:v>0.018624546177482</c:v>
                </c:pt>
                <c:pt idx="42">
                  <c:v>0.0183549703714599</c:v>
                </c:pt>
                <c:pt idx="43">
                  <c:v>0.0182628218547042</c:v>
                </c:pt>
                <c:pt idx="44">
                  <c:v>0.0183022279763611</c:v>
                </c:pt>
                <c:pt idx="45">
                  <c:v>0.0183056199060022</c:v>
                </c:pt>
                <c:pt idx="46">
                  <c:v>0.0184549169602058</c:v>
                </c:pt>
                <c:pt idx="47">
                  <c:v>0.017601641313234</c:v>
                </c:pt>
                <c:pt idx="48">
                  <c:v>0.0181809236625247</c:v>
                </c:pt>
                <c:pt idx="49">
                  <c:v>0.0180738978067301</c:v>
                </c:pt>
                <c:pt idx="50">
                  <c:v>0.0188640329529316</c:v>
                </c:pt>
                <c:pt idx="51">
                  <c:v>0.0187748325818224</c:v>
                </c:pt>
                <c:pt idx="52">
                  <c:v>0.0195228061466496</c:v>
                </c:pt>
                <c:pt idx="53">
                  <c:v>0.0194625677582007</c:v>
                </c:pt>
                <c:pt idx="54">
                  <c:v>0.0190518827971047</c:v>
                </c:pt>
                <c:pt idx="55">
                  <c:v>0.0181944634997242</c:v>
                </c:pt>
                <c:pt idx="56">
                  <c:v>0.0191565421844053</c:v>
                </c:pt>
                <c:pt idx="57">
                  <c:v>0.0192967559275125</c:v>
                </c:pt>
                <c:pt idx="58">
                  <c:v>0.018689886520863</c:v>
                </c:pt>
                <c:pt idx="59">
                  <c:v>0.0180358431886973</c:v>
                </c:pt>
              </c:numCache>
            </c:numRef>
          </c:val>
        </c:ser>
        <c:ser>
          <c:idx val="1"/>
          <c:order val="1"/>
          <c:tx>
            <c:strRef>
              <c:f>'Emploi gal'!$A$186</c:f>
              <c:strCache>
                <c:ptCount val="1"/>
                <c:pt idx="0">
                  <c:v>Industrie </c:v>
                </c:pt>
              </c:strCache>
            </c:strRef>
          </c:tx>
          <c:spPr>
            <a:solidFill>
              <a:srgbClr val="10253F"/>
            </a:solidFill>
            <a:ln w="76200" cmpd="sng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'Emploi gal'!$B$184:$BI$184</c:f>
              <c:strCache>
                <c:ptCount val="60"/>
                <c:pt idx="0">
                  <c:v>mars-03</c:v>
                </c:pt>
                <c:pt idx="1">
                  <c:v>juin-03</c:v>
                </c:pt>
                <c:pt idx="2">
                  <c:v>sept-03</c:v>
                </c:pt>
                <c:pt idx="3">
                  <c:v>déc-03</c:v>
                </c:pt>
                <c:pt idx="4">
                  <c:v>mars-04</c:v>
                </c:pt>
                <c:pt idx="5">
                  <c:v>juin-04</c:v>
                </c:pt>
                <c:pt idx="6">
                  <c:v>sept-04</c:v>
                </c:pt>
                <c:pt idx="7">
                  <c:v>déc-04</c:v>
                </c:pt>
                <c:pt idx="8">
                  <c:v>mars-05</c:v>
                </c:pt>
                <c:pt idx="9">
                  <c:v>juin-05</c:v>
                </c:pt>
                <c:pt idx="10">
                  <c:v>sept-05</c:v>
                </c:pt>
                <c:pt idx="11">
                  <c:v>déc-05</c:v>
                </c:pt>
                <c:pt idx="12">
                  <c:v>mars-06</c:v>
                </c:pt>
                <c:pt idx="13">
                  <c:v>juin-06</c:v>
                </c:pt>
                <c:pt idx="14">
                  <c:v>sept-06</c:v>
                </c:pt>
                <c:pt idx="15">
                  <c:v>déc-06</c:v>
                </c:pt>
                <c:pt idx="16">
                  <c:v>mars-07</c:v>
                </c:pt>
                <c:pt idx="17">
                  <c:v>juin-07</c:v>
                </c:pt>
                <c:pt idx="18">
                  <c:v>sept-07</c:v>
                </c:pt>
                <c:pt idx="19">
                  <c:v>déc-07</c:v>
                </c:pt>
                <c:pt idx="20">
                  <c:v>mars-08</c:v>
                </c:pt>
                <c:pt idx="21">
                  <c:v>juin-08</c:v>
                </c:pt>
                <c:pt idx="22">
                  <c:v>sept-08</c:v>
                </c:pt>
                <c:pt idx="23">
                  <c:v>déc-08</c:v>
                </c:pt>
                <c:pt idx="24">
                  <c:v>mars-09</c:v>
                </c:pt>
                <c:pt idx="25">
                  <c:v>juin-09</c:v>
                </c:pt>
                <c:pt idx="26">
                  <c:v>sept-09</c:v>
                </c:pt>
                <c:pt idx="27">
                  <c:v>déc-09</c:v>
                </c:pt>
                <c:pt idx="28">
                  <c:v>mars-10</c:v>
                </c:pt>
                <c:pt idx="29">
                  <c:v>juin-10</c:v>
                </c:pt>
                <c:pt idx="30">
                  <c:v>sept-10</c:v>
                </c:pt>
                <c:pt idx="31">
                  <c:v>déc-10</c:v>
                </c:pt>
                <c:pt idx="32">
                  <c:v>mars-11</c:v>
                </c:pt>
                <c:pt idx="33">
                  <c:v>juin-11</c:v>
                </c:pt>
                <c:pt idx="34">
                  <c:v>sept-11</c:v>
                </c:pt>
                <c:pt idx="35">
                  <c:v>déc-11</c:v>
                </c:pt>
                <c:pt idx="36">
                  <c:v>mars-12</c:v>
                </c:pt>
                <c:pt idx="37">
                  <c:v>juin-12</c:v>
                </c:pt>
                <c:pt idx="38">
                  <c:v>sept-12</c:v>
                </c:pt>
                <c:pt idx="39">
                  <c:v>déc-12</c:v>
                </c:pt>
                <c:pt idx="40">
                  <c:v>mars-13</c:v>
                </c:pt>
                <c:pt idx="41">
                  <c:v>juin-13</c:v>
                </c:pt>
                <c:pt idx="42">
                  <c:v>sept-13</c:v>
                </c:pt>
                <c:pt idx="43">
                  <c:v>déc-13</c:v>
                </c:pt>
                <c:pt idx="44">
                  <c:v>mars-14</c:v>
                </c:pt>
                <c:pt idx="45">
                  <c:v>juin-14</c:v>
                </c:pt>
                <c:pt idx="46">
                  <c:v>sept-14</c:v>
                </c:pt>
                <c:pt idx="47">
                  <c:v>déc-14</c:v>
                </c:pt>
                <c:pt idx="48">
                  <c:v>mars-15</c:v>
                </c:pt>
                <c:pt idx="49">
                  <c:v>juin-15</c:v>
                </c:pt>
                <c:pt idx="50">
                  <c:v>sept-15</c:v>
                </c:pt>
                <c:pt idx="51">
                  <c:v>déc-15</c:v>
                </c:pt>
                <c:pt idx="52">
                  <c:v>mars-16</c:v>
                </c:pt>
                <c:pt idx="53">
                  <c:v>juin-16</c:v>
                </c:pt>
                <c:pt idx="54">
                  <c:v>sept-16</c:v>
                </c:pt>
                <c:pt idx="55">
                  <c:v>déc-16</c:v>
                </c:pt>
                <c:pt idx="56">
                  <c:v>mars-17</c:v>
                </c:pt>
                <c:pt idx="57">
                  <c:v>juin-17</c:v>
                </c:pt>
                <c:pt idx="58">
                  <c:v>Est sept 17</c:v>
                </c:pt>
                <c:pt idx="59">
                  <c:v>Est déc 17</c:v>
                </c:pt>
              </c:strCache>
            </c:strRef>
          </c:cat>
          <c:val>
            <c:numRef>
              <c:f>'Emploi gal'!$B$186:$BI$186</c:f>
              <c:numCache>
                <c:formatCode>0.0%</c:formatCode>
                <c:ptCount val="60"/>
                <c:pt idx="0">
                  <c:v>0.122885534257083</c:v>
                </c:pt>
                <c:pt idx="1">
                  <c:v>0.124183669166207</c:v>
                </c:pt>
                <c:pt idx="2">
                  <c:v>0.123232215694966</c:v>
                </c:pt>
                <c:pt idx="3">
                  <c:v>0.127011602572783</c:v>
                </c:pt>
                <c:pt idx="4">
                  <c:v>0.126267212143847</c:v>
                </c:pt>
                <c:pt idx="5">
                  <c:v>0.123859685446027</c:v>
                </c:pt>
                <c:pt idx="6">
                  <c:v>0.121028172206574</c:v>
                </c:pt>
                <c:pt idx="7">
                  <c:v>0.125293482168822</c:v>
                </c:pt>
                <c:pt idx="8">
                  <c:v>0.123763598142922</c:v>
                </c:pt>
                <c:pt idx="9">
                  <c:v>0.125002607737005</c:v>
                </c:pt>
                <c:pt idx="10">
                  <c:v>0.124260889397605</c:v>
                </c:pt>
                <c:pt idx="11">
                  <c:v>0.128794309881333</c:v>
                </c:pt>
                <c:pt idx="12">
                  <c:v>0.129290479414709</c:v>
                </c:pt>
                <c:pt idx="13">
                  <c:v>0.126114288522796</c:v>
                </c:pt>
                <c:pt idx="14">
                  <c:v>0.126203053106498</c:v>
                </c:pt>
                <c:pt idx="15">
                  <c:v>0.127181788536247</c:v>
                </c:pt>
                <c:pt idx="16">
                  <c:v>0.127630241706318</c:v>
                </c:pt>
                <c:pt idx="17">
                  <c:v>0.123371332867149</c:v>
                </c:pt>
                <c:pt idx="18">
                  <c:v>0.121336727634553</c:v>
                </c:pt>
                <c:pt idx="19">
                  <c:v>0.125841822426175</c:v>
                </c:pt>
                <c:pt idx="20">
                  <c:v>0.125313957161228</c:v>
                </c:pt>
                <c:pt idx="21">
                  <c:v>0.127043085814474</c:v>
                </c:pt>
                <c:pt idx="22">
                  <c:v>0.126912567195719</c:v>
                </c:pt>
                <c:pt idx="23">
                  <c:v>0.131661305698101</c:v>
                </c:pt>
                <c:pt idx="24">
                  <c:v>0.133195311579133</c:v>
                </c:pt>
                <c:pt idx="25">
                  <c:v>0.132001061149583</c:v>
                </c:pt>
                <c:pt idx="26">
                  <c:v>0.131384159457899</c:v>
                </c:pt>
                <c:pt idx="27">
                  <c:v>0.132647156779899</c:v>
                </c:pt>
                <c:pt idx="28">
                  <c:v>0.133555742765649</c:v>
                </c:pt>
                <c:pt idx="29">
                  <c:v>0.134030572698755</c:v>
                </c:pt>
                <c:pt idx="30">
                  <c:v>0.133230832826392</c:v>
                </c:pt>
                <c:pt idx="31">
                  <c:v>0.136419620270673</c:v>
                </c:pt>
                <c:pt idx="32">
                  <c:v>0.137473005073013</c:v>
                </c:pt>
                <c:pt idx="33">
                  <c:v>0.137989094594597</c:v>
                </c:pt>
                <c:pt idx="34">
                  <c:v>0.137935983167379</c:v>
                </c:pt>
                <c:pt idx="35">
                  <c:v>0.141318701054164</c:v>
                </c:pt>
                <c:pt idx="36">
                  <c:v>0.142751272549468</c:v>
                </c:pt>
                <c:pt idx="37">
                  <c:v>0.144250129347434</c:v>
                </c:pt>
                <c:pt idx="38">
                  <c:v>0.145791390325225</c:v>
                </c:pt>
                <c:pt idx="39">
                  <c:v>0.152476416026934</c:v>
                </c:pt>
                <c:pt idx="40">
                  <c:v>0.153358803065644</c:v>
                </c:pt>
                <c:pt idx="41">
                  <c:v>0.153568799123406</c:v>
                </c:pt>
                <c:pt idx="42">
                  <c:v>0.152202886485399</c:v>
                </c:pt>
                <c:pt idx="43">
                  <c:v>0.154732836638419</c:v>
                </c:pt>
                <c:pt idx="44">
                  <c:v>0.155255211107326</c:v>
                </c:pt>
                <c:pt idx="45">
                  <c:v>0.155247938725387</c:v>
                </c:pt>
                <c:pt idx="46">
                  <c:v>0.154658470670959</c:v>
                </c:pt>
                <c:pt idx="47">
                  <c:v>0.158117594851128</c:v>
                </c:pt>
                <c:pt idx="48">
                  <c:v>0.157438537820485</c:v>
                </c:pt>
                <c:pt idx="49">
                  <c:v>0.157223410622308</c:v>
                </c:pt>
                <c:pt idx="50">
                  <c:v>0.15601873821542</c:v>
                </c:pt>
                <c:pt idx="51">
                  <c:v>0.157840273861652</c:v>
                </c:pt>
                <c:pt idx="52">
                  <c:v>0.154803236596405</c:v>
                </c:pt>
                <c:pt idx="53">
                  <c:v>0.1544982695676</c:v>
                </c:pt>
                <c:pt idx="54">
                  <c:v>0.152559891092786</c:v>
                </c:pt>
                <c:pt idx="55">
                  <c:v>0.153243625530845</c:v>
                </c:pt>
                <c:pt idx="56">
                  <c:v>0.152063013559707</c:v>
                </c:pt>
                <c:pt idx="57">
                  <c:v>0.150322245645797</c:v>
                </c:pt>
                <c:pt idx="58">
                  <c:v>0.149858487671195</c:v>
                </c:pt>
                <c:pt idx="59">
                  <c:v>0.149083992930612</c:v>
                </c:pt>
              </c:numCache>
            </c:numRef>
          </c:val>
        </c:ser>
        <c:ser>
          <c:idx val="2"/>
          <c:order val="2"/>
          <c:tx>
            <c:strRef>
              <c:f>'Emploi gal'!$A$187</c:f>
              <c:strCache>
                <c:ptCount val="1"/>
                <c:pt idx="0">
                  <c:v>Construction</c:v>
                </c:pt>
              </c:strCache>
            </c:strRef>
          </c:tx>
          <c:spPr>
            <a:solidFill>
              <a:srgbClr val="FF0000"/>
            </a:solidFill>
            <a:ln w="38100">
              <a:solidFill>
                <a:srgbClr val="DD0806"/>
              </a:solidFill>
              <a:prstDash val="solid"/>
            </a:ln>
          </c:spPr>
          <c:invertIfNegative val="0"/>
          <c:cat>
            <c:strRef>
              <c:f>'Emploi gal'!$B$184:$BI$184</c:f>
              <c:strCache>
                <c:ptCount val="60"/>
                <c:pt idx="0">
                  <c:v>mars-03</c:v>
                </c:pt>
                <c:pt idx="1">
                  <c:v>juin-03</c:v>
                </c:pt>
                <c:pt idx="2">
                  <c:v>sept-03</c:v>
                </c:pt>
                <c:pt idx="3">
                  <c:v>déc-03</c:v>
                </c:pt>
                <c:pt idx="4">
                  <c:v>mars-04</c:v>
                </c:pt>
                <c:pt idx="5">
                  <c:v>juin-04</c:v>
                </c:pt>
                <c:pt idx="6">
                  <c:v>sept-04</c:v>
                </c:pt>
                <c:pt idx="7">
                  <c:v>déc-04</c:v>
                </c:pt>
                <c:pt idx="8">
                  <c:v>mars-05</c:v>
                </c:pt>
                <c:pt idx="9">
                  <c:v>juin-05</c:v>
                </c:pt>
                <c:pt idx="10">
                  <c:v>sept-05</c:v>
                </c:pt>
                <c:pt idx="11">
                  <c:v>déc-05</c:v>
                </c:pt>
                <c:pt idx="12">
                  <c:v>mars-06</c:v>
                </c:pt>
                <c:pt idx="13">
                  <c:v>juin-06</c:v>
                </c:pt>
                <c:pt idx="14">
                  <c:v>sept-06</c:v>
                </c:pt>
                <c:pt idx="15">
                  <c:v>déc-06</c:v>
                </c:pt>
                <c:pt idx="16">
                  <c:v>mars-07</c:v>
                </c:pt>
                <c:pt idx="17">
                  <c:v>juin-07</c:v>
                </c:pt>
                <c:pt idx="18">
                  <c:v>sept-07</c:v>
                </c:pt>
                <c:pt idx="19">
                  <c:v>déc-07</c:v>
                </c:pt>
                <c:pt idx="20">
                  <c:v>mars-08</c:v>
                </c:pt>
                <c:pt idx="21">
                  <c:v>juin-08</c:v>
                </c:pt>
                <c:pt idx="22">
                  <c:v>sept-08</c:v>
                </c:pt>
                <c:pt idx="23">
                  <c:v>déc-08</c:v>
                </c:pt>
                <c:pt idx="24">
                  <c:v>mars-09</c:v>
                </c:pt>
                <c:pt idx="25">
                  <c:v>juin-09</c:v>
                </c:pt>
                <c:pt idx="26">
                  <c:v>sept-09</c:v>
                </c:pt>
                <c:pt idx="27">
                  <c:v>déc-09</c:v>
                </c:pt>
                <c:pt idx="28">
                  <c:v>mars-10</c:v>
                </c:pt>
                <c:pt idx="29">
                  <c:v>juin-10</c:v>
                </c:pt>
                <c:pt idx="30">
                  <c:v>sept-10</c:v>
                </c:pt>
                <c:pt idx="31">
                  <c:v>déc-10</c:v>
                </c:pt>
                <c:pt idx="32">
                  <c:v>mars-11</c:v>
                </c:pt>
                <c:pt idx="33">
                  <c:v>juin-11</c:v>
                </c:pt>
                <c:pt idx="34">
                  <c:v>sept-11</c:v>
                </c:pt>
                <c:pt idx="35">
                  <c:v>déc-11</c:v>
                </c:pt>
                <c:pt idx="36">
                  <c:v>mars-12</c:v>
                </c:pt>
                <c:pt idx="37">
                  <c:v>juin-12</c:v>
                </c:pt>
                <c:pt idx="38">
                  <c:v>sept-12</c:v>
                </c:pt>
                <c:pt idx="39">
                  <c:v>déc-12</c:v>
                </c:pt>
                <c:pt idx="40">
                  <c:v>mars-13</c:v>
                </c:pt>
                <c:pt idx="41">
                  <c:v>juin-13</c:v>
                </c:pt>
                <c:pt idx="42">
                  <c:v>sept-13</c:v>
                </c:pt>
                <c:pt idx="43">
                  <c:v>déc-13</c:v>
                </c:pt>
                <c:pt idx="44">
                  <c:v>mars-14</c:v>
                </c:pt>
                <c:pt idx="45">
                  <c:v>juin-14</c:v>
                </c:pt>
                <c:pt idx="46">
                  <c:v>sept-14</c:v>
                </c:pt>
                <c:pt idx="47">
                  <c:v>déc-14</c:v>
                </c:pt>
                <c:pt idx="48">
                  <c:v>mars-15</c:v>
                </c:pt>
                <c:pt idx="49">
                  <c:v>juin-15</c:v>
                </c:pt>
                <c:pt idx="50">
                  <c:v>sept-15</c:v>
                </c:pt>
                <c:pt idx="51">
                  <c:v>déc-15</c:v>
                </c:pt>
                <c:pt idx="52">
                  <c:v>mars-16</c:v>
                </c:pt>
                <c:pt idx="53">
                  <c:v>juin-16</c:v>
                </c:pt>
                <c:pt idx="54">
                  <c:v>sept-16</c:v>
                </c:pt>
                <c:pt idx="55">
                  <c:v>déc-16</c:v>
                </c:pt>
                <c:pt idx="56">
                  <c:v>mars-17</c:v>
                </c:pt>
                <c:pt idx="57">
                  <c:v>juin-17</c:v>
                </c:pt>
                <c:pt idx="58">
                  <c:v>Est sept 17</c:v>
                </c:pt>
                <c:pt idx="59">
                  <c:v>Est déc 17</c:v>
                </c:pt>
              </c:strCache>
            </c:strRef>
          </c:cat>
          <c:val>
            <c:numRef>
              <c:f>'Emploi gal'!$B$187:$BI$187</c:f>
              <c:numCache>
                <c:formatCode>0.0%</c:formatCode>
                <c:ptCount val="60"/>
                <c:pt idx="0">
                  <c:v>0.0859001596779031</c:v>
                </c:pt>
                <c:pt idx="1">
                  <c:v>0.0858317043085203</c:v>
                </c:pt>
                <c:pt idx="2">
                  <c:v>0.0872607670239756</c:v>
                </c:pt>
                <c:pt idx="3">
                  <c:v>0.0840812658227067</c:v>
                </c:pt>
                <c:pt idx="4">
                  <c:v>0.0895641498143715</c:v>
                </c:pt>
                <c:pt idx="5">
                  <c:v>0.0905169957996864</c:v>
                </c:pt>
                <c:pt idx="6">
                  <c:v>0.0913357155108275</c:v>
                </c:pt>
                <c:pt idx="7">
                  <c:v>0.0870260765861516</c:v>
                </c:pt>
                <c:pt idx="8">
                  <c:v>0.093316082728644</c:v>
                </c:pt>
                <c:pt idx="9">
                  <c:v>0.0923843804628542</c:v>
                </c:pt>
                <c:pt idx="10">
                  <c:v>0.0920978558355385</c:v>
                </c:pt>
                <c:pt idx="11">
                  <c:v>0.0887026223042311</c:v>
                </c:pt>
                <c:pt idx="12">
                  <c:v>0.0963247279443153</c:v>
                </c:pt>
                <c:pt idx="13">
                  <c:v>0.0959752611113917</c:v>
                </c:pt>
                <c:pt idx="14">
                  <c:v>0.0971462427361966</c:v>
                </c:pt>
                <c:pt idx="15">
                  <c:v>0.0911533630455142</c:v>
                </c:pt>
                <c:pt idx="16">
                  <c:v>0.0980216837688819</c:v>
                </c:pt>
                <c:pt idx="17">
                  <c:v>0.103067119784906</c:v>
                </c:pt>
                <c:pt idx="18">
                  <c:v>0.103214799350691</c:v>
                </c:pt>
                <c:pt idx="19">
                  <c:v>0.0988497959265647</c:v>
                </c:pt>
                <c:pt idx="20">
                  <c:v>0.104010226319571</c:v>
                </c:pt>
                <c:pt idx="21">
                  <c:v>0.102819521157257</c:v>
                </c:pt>
                <c:pt idx="22">
                  <c:v>0.104128199412185</c:v>
                </c:pt>
                <c:pt idx="23">
                  <c:v>0.0974245497533757</c:v>
                </c:pt>
                <c:pt idx="24">
                  <c:v>0.102626437164814</c:v>
                </c:pt>
                <c:pt idx="25">
                  <c:v>0.102785138726313</c:v>
                </c:pt>
                <c:pt idx="26">
                  <c:v>0.102213658205661</c:v>
                </c:pt>
                <c:pt idx="27">
                  <c:v>0.098095847666543</c:v>
                </c:pt>
                <c:pt idx="28">
                  <c:v>0.104364980034975</c:v>
                </c:pt>
                <c:pt idx="29">
                  <c:v>0.102636097020706</c:v>
                </c:pt>
                <c:pt idx="30">
                  <c:v>0.103035651364799</c:v>
                </c:pt>
                <c:pt idx="31">
                  <c:v>0.0966080142697004</c:v>
                </c:pt>
                <c:pt idx="32">
                  <c:v>0.101797765256182</c:v>
                </c:pt>
                <c:pt idx="33">
                  <c:v>0.102929302797535</c:v>
                </c:pt>
                <c:pt idx="34">
                  <c:v>0.101910513896967</c:v>
                </c:pt>
                <c:pt idx="35">
                  <c:v>0.0958200325585273</c:v>
                </c:pt>
                <c:pt idx="36">
                  <c:v>0.0977401623347067</c:v>
                </c:pt>
                <c:pt idx="37">
                  <c:v>0.0950815741612892</c:v>
                </c:pt>
                <c:pt idx="38">
                  <c:v>0.0907440918685763</c:v>
                </c:pt>
                <c:pt idx="39">
                  <c:v>0.083280004501217</c:v>
                </c:pt>
                <c:pt idx="40">
                  <c:v>0.0876907395017924</c:v>
                </c:pt>
                <c:pt idx="41">
                  <c:v>0.0864320931878026</c:v>
                </c:pt>
                <c:pt idx="42">
                  <c:v>0.086179057022004</c:v>
                </c:pt>
                <c:pt idx="43">
                  <c:v>0.080242772363173</c:v>
                </c:pt>
                <c:pt idx="44">
                  <c:v>0.0833916710617105</c:v>
                </c:pt>
                <c:pt idx="45">
                  <c:v>0.0814423191251566</c:v>
                </c:pt>
                <c:pt idx="46">
                  <c:v>0.0810866619298087</c:v>
                </c:pt>
                <c:pt idx="47">
                  <c:v>0.0777424848973624</c:v>
                </c:pt>
                <c:pt idx="48">
                  <c:v>0.0805322660186862</c:v>
                </c:pt>
                <c:pt idx="49">
                  <c:v>0.079807041387112</c:v>
                </c:pt>
                <c:pt idx="50">
                  <c:v>0.0779087999768052</c:v>
                </c:pt>
                <c:pt idx="51">
                  <c:v>0.0756749316176949</c:v>
                </c:pt>
                <c:pt idx="52">
                  <c:v>0.0773125906389769</c:v>
                </c:pt>
                <c:pt idx="53">
                  <c:v>0.0777964870605734</c:v>
                </c:pt>
                <c:pt idx="54">
                  <c:v>0.0767833629805471</c:v>
                </c:pt>
                <c:pt idx="55">
                  <c:v>0.0731606528499066</c:v>
                </c:pt>
                <c:pt idx="56">
                  <c:v>0.0752738009414469</c:v>
                </c:pt>
                <c:pt idx="57">
                  <c:v>0.0751798240417366</c:v>
                </c:pt>
                <c:pt idx="58">
                  <c:v>0.0747402652166155</c:v>
                </c:pt>
                <c:pt idx="59">
                  <c:v>0.0706857582332691</c:v>
                </c:pt>
              </c:numCache>
            </c:numRef>
          </c:val>
        </c:ser>
        <c:ser>
          <c:idx val="3"/>
          <c:order val="3"/>
          <c:tx>
            <c:strRef>
              <c:f>'Emploi gal'!$A$188</c:f>
              <c:strCache>
                <c:ptCount val="1"/>
                <c:pt idx="0">
                  <c:v>Commerce</c:v>
                </c:pt>
              </c:strCache>
            </c:strRef>
          </c:tx>
          <c:spPr>
            <a:solidFill>
              <a:srgbClr val="008000"/>
            </a:solidFill>
            <a:ln w="38100">
              <a:solidFill>
                <a:srgbClr val="008000"/>
              </a:solidFill>
              <a:prstDash val="solid"/>
            </a:ln>
          </c:spPr>
          <c:invertIfNegative val="0"/>
          <c:cat>
            <c:strRef>
              <c:f>'Emploi gal'!$B$184:$BI$184</c:f>
              <c:strCache>
                <c:ptCount val="60"/>
                <c:pt idx="0">
                  <c:v>mars-03</c:v>
                </c:pt>
                <c:pt idx="1">
                  <c:v>juin-03</c:v>
                </c:pt>
                <c:pt idx="2">
                  <c:v>sept-03</c:v>
                </c:pt>
                <c:pt idx="3">
                  <c:v>déc-03</c:v>
                </c:pt>
                <c:pt idx="4">
                  <c:v>mars-04</c:v>
                </c:pt>
                <c:pt idx="5">
                  <c:v>juin-04</c:v>
                </c:pt>
                <c:pt idx="6">
                  <c:v>sept-04</c:v>
                </c:pt>
                <c:pt idx="7">
                  <c:v>déc-04</c:v>
                </c:pt>
                <c:pt idx="8">
                  <c:v>mars-05</c:v>
                </c:pt>
                <c:pt idx="9">
                  <c:v>juin-05</c:v>
                </c:pt>
                <c:pt idx="10">
                  <c:v>sept-05</c:v>
                </c:pt>
                <c:pt idx="11">
                  <c:v>déc-05</c:v>
                </c:pt>
                <c:pt idx="12">
                  <c:v>mars-06</c:v>
                </c:pt>
                <c:pt idx="13">
                  <c:v>juin-06</c:v>
                </c:pt>
                <c:pt idx="14">
                  <c:v>sept-06</c:v>
                </c:pt>
                <c:pt idx="15">
                  <c:v>déc-06</c:v>
                </c:pt>
                <c:pt idx="16">
                  <c:v>mars-07</c:v>
                </c:pt>
                <c:pt idx="17">
                  <c:v>juin-07</c:v>
                </c:pt>
                <c:pt idx="18">
                  <c:v>sept-07</c:v>
                </c:pt>
                <c:pt idx="19">
                  <c:v>déc-07</c:v>
                </c:pt>
                <c:pt idx="20">
                  <c:v>mars-08</c:v>
                </c:pt>
                <c:pt idx="21">
                  <c:v>juin-08</c:v>
                </c:pt>
                <c:pt idx="22">
                  <c:v>sept-08</c:v>
                </c:pt>
                <c:pt idx="23">
                  <c:v>déc-08</c:v>
                </c:pt>
                <c:pt idx="24">
                  <c:v>mars-09</c:v>
                </c:pt>
                <c:pt idx="25">
                  <c:v>juin-09</c:v>
                </c:pt>
                <c:pt idx="26">
                  <c:v>sept-09</c:v>
                </c:pt>
                <c:pt idx="27">
                  <c:v>déc-09</c:v>
                </c:pt>
                <c:pt idx="28">
                  <c:v>mars-10</c:v>
                </c:pt>
                <c:pt idx="29">
                  <c:v>juin-10</c:v>
                </c:pt>
                <c:pt idx="30">
                  <c:v>sept-10</c:v>
                </c:pt>
                <c:pt idx="31">
                  <c:v>déc-10</c:v>
                </c:pt>
                <c:pt idx="32">
                  <c:v>mars-11</c:v>
                </c:pt>
                <c:pt idx="33">
                  <c:v>juin-11</c:v>
                </c:pt>
                <c:pt idx="34">
                  <c:v>sept-11</c:v>
                </c:pt>
                <c:pt idx="35">
                  <c:v>déc-11</c:v>
                </c:pt>
                <c:pt idx="36">
                  <c:v>mars-12</c:v>
                </c:pt>
                <c:pt idx="37">
                  <c:v>juin-12</c:v>
                </c:pt>
                <c:pt idx="38">
                  <c:v>sept-12</c:v>
                </c:pt>
                <c:pt idx="39">
                  <c:v>déc-12</c:v>
                </c:pt>
                <c:pt idx="40">
                  <c:v>mars-13</c:v>
                </c:pt>
                <c:pt idx="41">
                  <c:v>juin-13</c:v>
                </c:pt>
                <c:pt idx="42">
                  <c:v>sept-13</c:v>
                </c:pt>
                <c:pt idx="43">
                  <c:v>déc-13</c:v>
                </c:pt>
                <c:pt idx="44">
                  <c:v>mars-14</c:v>
                </c:pt>
                <c:pt idx="45">
                  <c:v>juin-14</c:v>
                </c:pt>
                <c:pt idx="46">
                  <c:v>sept-14</c:v>
                </c:pt>
                <c:pt idx="47">
                  <c:v>déc-14</c:v>
                </c:pt>
                <c:pt idx="48">
                  <c:v>mars-15</c:v>
                </c:pt>
                <c:pt idx="49">
                  <c:v>juin-15</c:v>
                </c:pt>
                <c:pt idx="50">
                  <c:v>sept-15</c:v>
                </c:pt>
                <c:pt idx="51">
                  <c:v>déc-15</c:v>
                </c:pt>
                <c:pt idx="52">
                  <c:v>mars-16</c:v>
                </c:pt>
                <c:pt idx="53">
                  <c:v>juin-16</c:v>
                </c:pt>
                <c:pt idx="54">
                  <c:v>sept-16</c:v>
                </c:pt>
                <c:pt idx="55">
                  <c:v>déc-16</c:v>
                </c:pt>
                <c:pt idx="56">
                  <c:v>mars-17</c:v>
                </c:pt>
                <c:pt idx="57">
                  <c:v>juin-17</c:v>
                </c:pt>
                <c:pt idx="58">
                  <c:v>Est sept 17</c:v>
                </c:pt>
                <c:pt idx="59">
                  <c:v>Est déc 17</c:v>
                </c:pt>
              </c:strCache>
            </c:strRef>
          </c:cat>
          <c:val>
            <c:numRef>
              <c:f>'Emploi gal'!$B$188:$BI$188</c:f>
              <c:numCache>
                <c:formatCode>0.0%</c:formatCode>
                <c:ptCount val="60"/>
                <c:pt idx="0">
                  <c:v>0.118659629613035</c:v>
                </c:pt>
                <c:pt idx="1">
                  <c:v>0.118064114763439</c:v>
                </c:pt>
                <c:pt idx="2">
                  <c:v>0.118000360952172</c:v>
                </c:pt>
                <c:pt idx="3">
                  <c:v>0.123211500098248</c:v>
                </c:pt>
                <c:pt idx="4">
                  <c:v>0.118297236579386</c:v>
                </c:pt>
                <c:pt idx="5">
                  <c:v>0.119224179450039</c:v>
                </c:pt>
                <c:pt idx="6">
                  <c:v>0.117394799630197</c:v>
                </c:pt>
                <c:pt idx="7">
                  <c:v>0.124379588797309</c:v>
                </c:pt>
                <c:pt idx="8">
                  <c:v>0.11788650716505</c:v>
                </c:pt>
                <c:pt idx="9">
                  <c:v>0.117058667369897</c:v>
                </c:pt>
                <c:pt idx="10">
                  <c:v>0.117219555867837</c:v>
                </c:pt>
                <c:pt idx="11">
                  <c:v>0.124002606245739</c:v>
                </c:pt>
                <c:pt idx="12">
                  <c:v>0.118670897257613</c:v>
                </c:pt>
                <c:pt idx="13">
                  <c:v>0.116483496557564</c:v>
                </c:pt>
                <c:pt idx="14">
                  <c:v>0.115975810136652</c:v>
                </c:pt>
                <c:pt idx="15">
                  <c:v>0.120286666698079</c:v>
                </c:pt>
                <c:pt idx="16">
                  <c:v>0.115172128382638</c:v>
                </c:pt>
                <c:pt idx="17">
                  <c:v>0.113825486632704</c:v>
                </c:pt>
                <c:pt idx="18">
                  <c:v>0.114952187929893</c:v>
                </c:pt>
                <c:pt idx="19">
                  <c:v>0.118741701520514</c:v>
                </c:pt>
                <c:pt idx="20">
                  <c:v>0.113728901628283</c:v>
                </c:pt>
                <c:pt idx="21">
                  <c:v>0.113131643605175</c:v>
                </c:pt>
                <c:pt idx="22">
                  <c:v>0.11385809701091</c:v>
                </c:pt>
                <c:pt idx="23">
                  <c:v>0.117988339486657</c:v>
                </c:pt>
                <c:pt idx="24">
                  <c:v>0.113386205196479</c:v>
                </c:pt>
                <c:pt idx="25">
                  <c:v>0.113342703369917</c:v>
                </c:pt>
                <c:pt idx="26">
                  <c:v>0.111753342730546</c:v>
                </c:pt>
                <c:pt idx="27">
                  <c:v>0.116369997609508</c:v>
                </c:pt>
                <c:pt idx="28">
                  <c:v>0.110932504909975</c:v>
                </c:pt>
                <c:pt idx="29">
                  <c:v>0.111743297784486</c:v>
                </c:pt>
                <c:pt idx="30">
                  <c:v>0.111313786657928</c:v>
                </c:pt>
                <c:pt idx="31">
                  <c:v>0.115783763628767</c:v>
                </c:pt>
                <c:pt idx="32">
                  <c:v>0.111572846671736</c:v>
                </c:pt>
                <c:pt idx="33">
                  <c:v>0.110480522780506</c:v>
                </c:pt>
                <c:pt idx="34">
                  <c:v>0.111214170193526</c:v>
                </c:pt>
                <c:pt idx="35">
                  <c:v>0.114912704846144</c:v>
                </c:pt>
                <c:pt idx="36">
                  <c:v>0.111730026076154</c:v>
                </c:pt>
                <c:pt idx="37">
                  <c:v>0.111994525137662</c:v>
                </c:pt>
                <c:pt idx="38">
                  <c:v>0.112000708791792</c:v>
                </c:pt>
                <c:pt idx="39">
                  <c:v>0.115898079248839</c:v>
                </c:pt>
                <c:pt idx="40">
                  <c:v>0.113927795434871</c:v>
                </c:pt>
                <c:pt idx="41">
                  <c:v>0.113447679851156</c:v>
                </c:pt>
                <c:pt idx="42">
                  <c:v>0.113826521363775</c:v>
                </c:pt>
                <c:pt idx="43">
                  <c:v>0.115586948664818</c:v>
                </c:pt>
                <c:pt idx="44">
                  <c:v>0.113468675551922</c:v>
                </c:pt>
                <c:pt idx="45">
                  <c:v>0.113868151722671</c:v>
                </c:pt>
                <c:pt idx="46">
                  <c:v>0.113379366302636</c:v>
                </c:pt>
                <c:pt idx="47">
                  <c:v>0.116638258203072</c:v>
                </c:pt>
                <c:pt idx="48">
                  <c:v>0.112938912744296</c:v>
                </c:pt>
                <c:pt idx="49">
                  <c:v>0.112468186607437</c:v>
                </c:pt>
                <c:pt idx="50">
                  <c:v>0.113474154045</c:v>
                </c:pt>
                <c:pt idx="51">
                  <c:v>0.117241884523754</c:v>
                </c:pt>
                <c:pt idx="52">
                  <c:v>0.112920003624428</c:v>
                </c:pt>
                <c:pt idx="53">
                  <c:v>0.112800205535925</c:v>
                </c:pt>
                <c:pt idx="54">
                  <c:v>0.110141389344933</c:v>
                </c:pt>
                <c:pt idx="55">
                  <c:v>0.113925075708097</c:v>
                </c:pt>
                <c:pt idx="56">
                  <c:v>0.11001204787849</c:v>
                </c:pt>
                <c:pt idx="57">
                  <c:v>0.109650619960451</c:v>
                </c:pt>
                <c:pt idx="58">
                  <c:v>0.107278773870017</c:v>
                </c:pt>
                <c:pt idx="59">
                  <c:v>0.110721906909206</c:v>
                </c:pt>
              </c:numCache>
            </c:numRef>
          </c:val>
        </c:ser>
        <c:ser>
          <c:idx val="4"/>
          <c:order val="4"/>
          <c:tx>
            <c:strRef>
              <c:f>'Emploi gal'!$A$189</c:f>
              <c:strCache>
                <c:ptCount val="1"/>
                <c:pt idx="0">
                  <c:v>Services hors commerce</c:v>
                </c:pt>
              </c:strCache>
            </c:strRef>
          </c:tx>
          <c:spPr>
            <a:solidFill>
              <a:srgbClr val="CCFFCC"/>
            </a:solidFill>
            <a:ln w="38100">
              <a:solidFill>
                <a:srgbClr val="CCFFCC"/>
              </a:solidFill>
              <a:prstDash val="solid"/>
            </a:ln>
          </c:spPr>
          <c:invertIfNegative val="0"/>
          <c:dPt>
            <c:idx val="71"/>
            <c:invertIfNegative val="0"/>
            <c:bubble3D val="0"/>
            <c:spPr>
              <a:solidFill>
                <a:srgbClr val="CCFFCC"/>
              </a:solidFill>
              <a:ln w="28575">
                <a:solidFill>
                  <a:srgbClr val="CCFFCC"/>
                </a:solidFill>
                <a:prstDash val="solid"/>
              </a:ln>
            </c:spPr>
          </c:dPt>
          <c:cat>
            <c:strRef>
              <c:f>'Emploi gal'!$B$184:$BI$184</c:f>
              <c:strCache>
                <c:ptCount val="60"/>
                <c:pt idx="0">
                  <c:v>mars-03</c:v>
                </c:pt>
                <c:pt idx="1">
                  <c:v>juin-03</c:v>
                </c:pt>
                <c:pt idx="2">
                  <c:v>sept-03</c:v>
                </c:pt>
                <c:pt idx="3">
                  <c:v>déc-03</c:v>
                </c:pt>
                <c:pt idx="4">
                  <c:v>mars-04</c:v>
                </c:pt>
                <c:pt idx="5">
                  <c:v>juin-04</c:v>
                </c:pt>
                <c:pt idx="6">
                  <c:v>sept-04</c:v>
                </c:pt>
                <c:pt idx="7">
                  <c:v>déc-04</c:v>
                </c:pt>
                <c:pt idx="8">
                  <c:v>mars-05</c:v>
                </c:pt>
                <c:pt idx="9">
                  <c:v>juin-05</c:v>
                </c:pt>
                <c:pt idx="10">
                  <c:v>sept-05</c:v>
                </c:pt>
                <c:pt idx="11">
                  <c:v>déc-05</c:v>
                </c:pt>
                <c:pt idx="12">
                  <c:v>mars-06</c:v>
                </c:pt>
                <c:pt idx="13">
                  <c:v>juin-06</c:v>
                </c:pt>
                <c:pt idx="14">
                  <c:v>sept-06</c:v>
                </c:pt>
                <c:pt idx="15">
                  <c:v>déc-06</c:v>
                </c:pt>
                <c:pt idx="16">
                  <c:v>mars-07</c:v>
                </c:pt>
                <c:pt idx="17">
                  <c:v>juin-07</c:v>
                </c:pt>
                <c:pt idx="18">
                  <c:v>sept-07</c:v>
                </c:pt>
                <c:pt idx="19">
                  <c:v>déc-07</c:v>
                </c:pt>
                <c:pt idx="20">
                  <c:v>mars-08</c:v>
                </c:pt>
                <c:pt idx="21">
                  <c:v>juin-08</c:v>
                </c:pt>
                <c:pt idx="22">
                  <c:v>sept-08</c:v>
                </c:pt>
                <c:pt idx="23">
                  <c:v>déc-08</c:v>
                </c:pt>
                <c:pt idx="24">
                  <c:v>mars-09</c:v>
                </c:pt>
                <c:pt idx="25">
                  <c:v>juin-09</c:v>
                </c:pt>
                <c:pt idx="26">
                  <c:v>sept-09</c:v>
                </c:pt>
                <c:pt idx="27">
                  <c:v>déc-09</c:v>
                </c:pt>
                <c:pt idx="28">
                  <c:v>mars-10</c:v>
                </c:pt>
                <c:pt idx="29">
                  <c:v>juin-10</c:v>
                </c:pt>
                <c:pt idx="30">
                  <c:v>sept-10</c:v>
                </c:pt>
                <c:pt idx="31">
                  <c:v>déc-10</c:v>
                </c:pt>
                <c:pt idx="32">
                  <c:v>mars-11</c:v>
                </c:pt>
                <c:pt idx="33">
                  <c:v>juin-11</c:v>
                </c:pt>
                <c:pt idx="34">
                  <c:v>sept-11</c:v>
                </c:pt>
                <c:pt idx="35">
                  <c:v>déc-11</c:v>
                </c:pt>
                <c:pt idx="36">
                  <c:v>mars-12</c:v>
                </c:pt>
                <c:pt idx="37">
                  <c:v>juin-12</c:v>
                </c:pt>
                <c:pt idx="38">
                  <c:v>sept-12</c:v>
                </c:pt>
                <c:pt idx="39">
                  <c:v>déc-12</c:v>
                </c:pt>
                <c:pt idx="40">
                  <c:v>mars-13</c:v>
                </c:pt>
                <c:pt idx="41">
                  <c:v>juin-13</c:v>
                </c:pt>
                <c:pt idx="42">
                  <c:v>sept-13</c:v>
                </c:pt>
                <c:pt idx="43">
                  <c:v>déc-13</c:v>
                </c:pt>
                <c:pt idx="44">
                  <c:v>mars-14</c:v>
                </c:pt>
                <c:pt idx="45">
                  <c:v>juin-14</c:v>
                </c:pt>
                <c:pt idx="46">
                  <c:v>sept-14</c:v>
                </c:pt>
                <c:pt idx="47">
                  <c:v>déc-14</c:v>
                </c:pt>
                <c:pt idx="48">
                  <c:v>mars-15</c:v>
                </c:pt>
                <c:pt idx="49">
                  <c:v>juin-15</c:v>
                </c:pt>
                <c:pt idx="50">
                  <c:v>sept-15</c:v>
                </c:pt>
                <c:pt idx="51">
                  <c:v>déc-15</c:v>
                </c:pt>
                <c:pt idx="52">
                  <c:v>mars-16</c:v>
                </c:pt>
                <c:pt idx="53">
                  <c:v>juin-16</c:v>
                </c:pt>
                <c:pt idx="54">
                  <c:v>sept-16</c:v>
                </c:pt>
                <c:pt idx="55">
                  <c:v>déc-16</c:v>
                </c:pt>
                <c:pt idx="56">
                  <c:v>mars-17</c:v>
                </c:pt>
                <c:pt idx="57">
                  <c:v>juin-17</c:v>
                </c:pt>
                <c:pt idx="58">
                  <c:v>Est sept 17</c:v>
                </c:pt>
                <c:pt idx="59">
                  <c:v>Est déc 17</c:v>
                </c:pt>
              </c:strCache>
            </c:strRef>
          </c:cat>
          <c:val>
            <c:numRef>
              <c:f>'Emploi gal'!$B$189:$BI$189</c:f>
              <c:numCache>
                <c:formatCode>0.0%</c:formatCode>
                <c:ptCount val="60"/>
                <c:pt idx="0">
                  <c:v>0.333789444586764</c:v>
                </c:pt>
                <c:pt idx="1">
                  <c:v>0.335542114653598</c:v>
                </c:pt>
                <c:pt idx="2">
                  <c:v>0.335254594485666</c:v>
                </c:pt>
                <c:pt idx="3">
                  <c:v>0.339832949850715</c:v>
                </c:pt>
                <c:pt idx="4">
                  <c:v>0.335060200304348</c:v>
                </c:pt>
                <c:pt idx="5">
                  <c:v>0.335387821053045</c:v>
                </c:pt>
                <c:pt idx="6">
                  <c:v>0.333963347028561</c:v>
                </c:pt>
                <c:pt idx="7">
                  <c:v>0.339100626537697</c:v>
                </c:pt>
                <c:pt idx="8">
                  <c:v>0.338437788237241</c:v>
                </c:pt>
                <c:pt idx="9">
                  <c:v>0.339384815894619</c:v>
                </c:pt>
                <c:pt idx="10">
                  <c:v>0.340343057814244</c:v>
                </c:pt>
                <c:pt idx="11">
                  <c:v>0.34166557322541</c:v>
                </c:pt>
                <c:pt idx="12">
                  <c:v>0.338581476142113</c:v>
                </c:pt>
                <c:pt idx="13">
                  <c:v>0.343629415113345</c:v>
                </c:pt>
                <c:pt idx="14">
                  <c:v>0.345471295733482</c:v>
                </c:pt>
                <c:pt idx="15">
                  <c:v>0.349971356560526</c:v>
                </c:pt>
                <c:pt idx="16">
                  <c:v>0.345275812946436</c:v>
                </c:pt>
                <c:pt idx="17">
                  <c:v>0.344740836199691</c:v>
                </c:pt>
                <c:pt idx="18">
                  <c:v>0.344667150891506</c:v>
                </c:pt>
                <c:pt idx="19">
                  <c:v>0.347099821347845</c:v>
                </c:pt>
                <c:pt idx="20">
                  <c:v>0.34721840938575</c:v>
                </c:pt>
                <c:pt idx="21">
                  <c:v>0.34869261790365</c:v>
                </c:pt>
                <c:pt idx="22">
                  <c:v>0.349048189200712</c:v>
                </c:pt>
                <c:pt idx="23">
                  <c:v>0.349353787237163</c:v>
                </c:pt>
                <c:pt idx="24">
                  <c:v>0.346662728396898</c:v>
                </c:pt>
                <c:pt idx="25">
                  <c:v>0.347835558114636</c:v>
                </c:pt>
                <c:pt idx="26">
                  <c:v>0.350591558166668</c:v>
                </c:pt>
                <c:pt idx="27">
                  <c:v>0.350640305763088</c:v>
                </c:pt>
                <c:pt idx="28">
                  <c:v>0.351627097362553</c:v>
                </c:pt>
                <c:pt idx="29">
                  <c:v>0.35095766500334</c:v>
                </c:pt>
                <c:pt idx="30">
                  <c:v>0.352464333439771</c:v>
                </c:pt>
                <c:pt idx="31">
                  <c:v>0.352958388000513</c:v>
                </c:pt>
                <c:pt idx="32">
                  <c:v>0.355179146170423</c:v>
                </c:pt>
                <c:pt idx="33">
                  <c:v>0.356149242938216</c:v>
                </c:pt>
                <c:pt idx="34">
                  <c:v>0.355261216143594</c:v>
                </c:pt>
                <c:pt idx="35">
                  <c:v>0.356539363362853</c:v>
                </c:pt>
                <c:pt idx="36">
                  <c:v>0.357798502372161</c:v>
                </c:pt>
                <c:pt idx="37">
                  <c:v>0.357326561442479</c:v>
                </c:pt>
                <c:pt idx="38">
                  <c:v>0.356272937976994</c:v>
                </c:pt>
                <c:pt idx="39">
                  <c:v>0.353016036356165</c:v>
                </c:pt>
                <c:pt idx="40">
                  <c:v>0.349584080985901</c:v>
                </c:pt>
                <c:pt idx="41">
                  <c:v>0.349471844454723</c:v>
                </c:pt>
                <c:pt idx="42">
                  <c:v>0.349937590570312</c:v>
                </c:pt>
                <c:pt idx="43">
                  <c:v>0.349312870947387</c:v>
                </c:pt>
                <c:pt idx="44">
                  <c:v>0.34849349013017</c:v>
                </c:pt>
                <c:pt idx="45">
                  <c:v>0.350036467679855</c:v>
                </c:pt>
                <c:pt idx="46">
                  <c:v>0.350993832883377</c:v>
                </c:pt>
                <c:pt idx="47">
                  <c:v>0.349303215923532</c:v>
                </c:pt>
                <c:pt idx="48">
                  <c:v>0.353188787200265</c:v>
                </c:pt>
                <c:pt idx="49">
                  <c:v>0.354441560789418</c:v>
                </c:pt>
                <c:pt idx="50">
                  <c:v>0.352668329497034</c:v>
                </c:pt>
                <c:pt idx="51">
                  <c:v>0.349520137789423</c:v>
                </c:pt>
                <c:pt idx="52">
                  <c:v>0.354426326634351</c:v>
                </c:pt>
                <c:pt idx="53">
                  <c:v>0.353379593160941</c:v>
                </c:pt>
                <c:pt idx="54">
                  <c:v>0.354794301037081</c:v>
                </c:pt>
                <c:pt idx="55">
                  <c:v>0.353402304758299</c:v>
                </c:pt>
                <c:pt idx="56">
                  <c:v>0.355052472774438</c:v>
                </c:pt>
                <c:pt idx="57">
                  <c:v>0.355757972007156</c:v>
                </c:pt>
                <c:pt idx="58">
                  <c:v>0.355466570795198</c:v>
                </c:pt>
                <c:pt idx="59">
                  <c:v>0.35578908666067</c:v>
                </c:pt>
              </c:numCache>
            </c:numRef>
          </c:val>
        </c:ser>
        <c:ser>
          <c:idx val="5"/>
          <c:order val="5"/>
          <c:tx>
            <c:strRef>
              <c:f>'Emploi gal'!$A$190</c:f>
              <c:strCache>
                <c:ptCount val="1"/>
                <c:pt idx="0">
                  <c:v>Emplois du secteur public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38100" cmpd="sng">
              <a:solidFill>
                <a:schemeClr val="bg1">
                  <a:lumMod val="85000"/>
                </a:schemeClr>
              </a:solidFill>
            </a:ln>
          </c:spPr>
          <c:invertIfNegative val="0"/>
          <c:cat>
            <c:strRef>
              <c:f>'Emploi gal'!$B$184:$BI$184</c:f>
              <c:strCache>
                <c:ptCount val="60"/>
                <c:pt idx="0">
                  <c:v>mars-03</c:v>
                </c:pt>
                <c:pt idx="1">
                  <c:v>juin-03</c:v>
                </c:pt>
                <c:pt idx="2">
                  <c:v>sept-03</c:v>
                </c:pt>
                <c:pt idx="3">
                  <c:v>déc-03</c:v>
                </c:pt>
                <c:pt idx="4">
                  <c:v>mars-04</c:v>
                </c:pt>
                <c:pt idx="5">
                  <c:v>juin-04</c:v>
                </c:pt>
                <c:pt idx="6">
                  <c:v>sept-04</c:v>
                </c:pt>
                <c:pt idx="7">
                  <c:v>déc-04</c:v>
                </c:pt>
                <c:pt idx="8">
                  <c:v>mars-05</c:v>
                </c:pt>
                <c:pt idx="9">
                  <c:v>juin-05</c:v>
                </c:pt>
                <c:pt idx="10">
                  <c:v>sept-05</c:v>
                </c:pt>
                <c:pt idx="11">
                  <c:v>déc-05</c:v>
                </c:pt>
                <c:pt idx="12">
                  <c:v>mars-06</c:v>
                </c:pt>
                <c:pt idx="13">
                  <c:v>juin-06</c:v>
                </c:pt>
                <c:pt idx="14">
                  <c:v>sept-06</c:v>
                </c:pt>
                <c:pt idx="15">
                  <c:v>déc-06</c:v>
                </c:pt>
                <c:pt idx="16">
                  <c:v>mars-07</c:v>
                </c:pt>
                <c:pt idx="17">
                  <c:v>juin-07</c:v>
                </c:pt>
                <c:pt idx="18">
                  <c:v>sept-07</c:v>
                </c:pt>
                <c:pt idx="19">
                  <c:v>déc-07</c:v>
                </c:pt>
                <c:pt idx="20">
                  <c:v>mars-08</c:v>
                </c:pt>
                <c:pt idx="21">
                  <c:v>juin-08</c:v>
                </c:pt>
                <c:pt idx="22">
                  <c:v>sept-08</c:v>
                </c:pt>
                <c:pt idx="23">
                  <c:v>déc-08</c:v>
                </c:pt>
                <c:pt idx="24">
                  <c:v>mars-09</c:v>
                </c:pt>
                <c:pt idx="25">
                  <c:v>juin-09</c:v>
                </c:pt>
                <c:pt idx="26">
                  <c:v>sept-09</c:v>
                </c:pt>
                <c:pt idx="27">
                  <c:v>déc-09</c:v>
                </c:pt>
                <c:pt idx="28">
                  <c:v>mars-10</c:v>
                </c:pt>
                <c:pt idx="29">
                  <c:v>juin-10</c:v>
                </c:pt>
                <c:pt idx="30">
                  <c:v>sept-10</c:v>
                </c:pt>
                <c:pt idx="31">
                  <c:v>déc-10</c:v>
                </c:pt>
                <c:pt idx="32">
                  <c:v>mars-11</c:v>
                </c:pt>
                <c:pt idx="33">
                  <c:v>juin-11</c:v>
                </c:pt>
                <c:pt idx="34">
                  <c:v>sept-11</c:v>
                </c:pt>
                <c:pt idx="35">
                  <c:v>déc-11</c:v>
                </c:pt>
                <c:pt idx="36">
                  <c:v>mars-12</c:v>
                </c:pt>
                <c:pt idx="37">
                  <c:v>juin-12</c:v>
                </c:pt>
                <c:pt idx="38">
                  <c:v>sept-12</c:v>
                </c:pt>
                <c:pt idx="39">
                  <c:v>déc-12</c:v>
                </c:pt>
                <c:pt idx="40">
                  <c:v>mars-13</c:v>
                </c:pt>
                <c:pt idx="41">
                  <c:v>juin-13</c:v>
                </c:pt>
                <c:pt idx="42">
                  <c:v>sept-13</c:v>
                </c:pt>
                <c:pt idx="43">
                  <c:v>déc-13</c:v>
                </c:pt>
                <c:pt idx="44">
                  <c:v>mars-14</c:v>
                </c:pt>
                <c:pt idx="45">
                  <c:v>juin-14</c:v>
                </c:pt>
                <c:pt idx="46">
                  <c:v>sept-14</c:v>
                </c:pt>
                <c:pt idx="47">
                  <c:v>déc-14</c:v>
                </c:pt>
                <c:pt idx="48">
                  <c:v>mars-15</c:v>
                </c:pt>
                <c:pt idx="49">
                  <c:v>juin-15</c:v>
                </c:pt>
                <c:pt idx="50">
                  <c:v>sept-15</c:v>
                </c:pt>
                <c:pt idx="51">
                  <c:v>déc-15</c:v>
                </c:pt>
                <c:pt idx="52">
                  <c:v>mars-16</c:v>
                </c:pt>
                <c:pt idx="53">
                  <c:v>juin-16</c:v>
                </c:pt>
                <c:pt idx="54">
                  <c:v>sept-16</c:v>
                </c:pt>
                <c:pt idx="55">
                  <c:v>déc-16</c:v>
                </c:pt>
                <c:pt idx="56">
                  <c:v>mars-17</c:v>
                </c:pt>
                <c:pt idx="57">
                  <c:v>juin-17</c:v>
                </c:pt>
                <c:pt idx="58">
                  <c:v>Est sept 17</c:v>
                </c:pt>
                <c:pt idx="59">
                  <c:v>Est déc 17</c:v>
                </c:pt>
              </c:strCache>
            </c:strRef>
          </c:cat>
          <c:val>
            <c:numRef>
              <c:f>'Emploi gal'!$B$190:$BI$190</c:f>
              <c:numCache>
                <c:formatCode>0.0%</c:formatCode>
                <c:ptCount val="60"/>
                <c:pt idx="0">
                  <c:v>0.311166550397752</c:v>
                </c:pt>
                <c:pt idx="1">
                  <c:v>0.308639499281129</c:v>
                </c:pt>
                <c:pt idx="2">
                  <c:v>0.309775109962939</c:v>
                </c:pt>
                <c:pt idx="3">
                  <c:v>0.299253573884232</c:v>
                </c:pt>
                <c:pt idx="4">
                  <c:v>0.304007333786215</c:v>
                </c:pt>
                <c:pt idx="5">
                  <c:v>0.304079065200943</c:v>
                </c:pt>
                <c:pt idx="6">
                  <c:v>0.311077597570188</c:v>
                </c:pt>
                <c:pt idx="7">
                  <c:v>0.297928779922353</c:v>
                </c:pt>
                <c:pt idx="8">
                  <c:v>0.300928232944557</c:v>
                </c:pt>
                <c:pt idx="9">
                  <c:v>0.300574650150971</c:v>
                </c:pt>
                <c:pt idx="10">
                  <c:v>0.302106199604485</c:v>
                </c:pt>
                <c:pt idx="11">
                  <c:v>0.292527535035572</c:v>
                </c:pt>
                <c:pt idx="12">
                  <c:v>0.293293013308352</c:v>
                </c:pt>
                <c:pt idx="13">
                  <c:v>0.293830949609934</c:v>
                </c:pt>
                <c:pt idx="14">
                  <c:v>0.292554910696131</c:v>
                </c:pt>
                <c:pt idx="15">
                  <c:v>0.287948954958246</c:v>
                </c:pt>
                <c:pt idx="16">
                  <c:v>0.291090799307205</c:v>
                </c:pt>
                <c:pt idx="17">
                  <c:v>0.290755357379508</c:v>
                </c:pt>
                <c:pt idx="18">
                  <c:v>0.292844853367657</c:v>
                </c:pt>
                <c:pt idx="19">
                  <c:v>0.286714933431111</c:v>
                </c:pt>
                <c:pt idx="20">
                  <c:v>0.287635418558468</c:v>
                </c:pt>
                <c:pt idx="21">
                  <c:v>0.285936725243184</c:v>
                </c:pt>
                <c:pt idx="22">
                  <c:v>0.285031377051818</c:v>
                </c:pt>
                <c:pt idx="23">
                  <c:v>0.282841304904499</c:v>
                </c:pt>
                <c:pt idx="24">
                  <c:v>0.283103884392028</c:v>
                </c:pt>
                <c:pt idx="25">
                  <c:v>0.283503358583324</c:v>
                </c:pt>
                <c:pt idx="26">
                  <c:v>0.284353646096056</c:v>
                </c:pt>
                <c:pt idx="27">
                  <c:v>0.282735351892398</c:v>
                </c:pt>
                <c:pt idx="28">
                  <c:v>0.279771510693786</c:v>
                </c:pt>
                <c:pt idx="29">
                  <c:v>0.280909791792169</c:v>
                </c:pt>
                <c:pt idx="30">
                  <c:v>0.281099007047282</c:v>
                </c:pt>
                <c:pt idx="31">
                  <c:v>0.279718474169151</c:v>
                </c:pt>
                <c:pt idx="32">
                  <c:v>0.274504818565654</c:v>
                </c:pt>
                <c:pt idx="33">
                  <c:v>0.273229004529313</c:v>
                </c:pt>
                <c:pt idx="34">
                  <c:v>0.274873654708191</c:v>
                </c:pt>
                <c:pt idx="35">
                  <c:v>0.273376206259695</c:v>
                </c:pt>
                <c:pt idx="36">
                  <c:v>0.271221562040777</c:v>
                </c:pt>
                <c:pt idx="37">
                  <c:v>0.27225495641082</c:v>
                </c:pt>
                <c:pt idx="38">
                  <c:v>0.276515196697226</c:v>
                </c:pt>
                <c:pt idx="39">
                  <c:v>0.277105415153996</c:v>
                </c:pt>
                <c:pt idx="40">
                  <c:v>0.276802997306471</c:v>
                </c:pt>
                <c:pt idx="41">
                  <c:v>0.27845503720543</c:v>
                </c:pt>
                <c:pt idx="42">
                  <c:v>0.279498974187049</c:v>
                </c:pt>
                <c:pt idx="43">
                  <c:v>0.281861749531499</c:v>
                </c:pt>
                <c:pt idx="44">
                  <c:v>0.281088724172511</c:v>
                </c:pt>
                <c:pt idx="45">
                  <c:v>0.281099502840928</c:v>
                </c:pt>
                <c:pt idx="46">
                  <c:v>0.281426751253013</c:v>
                </c:pt>
                <c:pt idx="47">
                  <c:v>0.280596804811672</c:v>
                </c:pt>
                <c:pt idx="48">
                  <c:v>0.277720572553743</c:v>
                </c:pt>
                <c:pt idx="49">
                  <c:v>0.277985902786994</c:v>
                </c:pt>
                <c:pt idx="50">
                  <c:v>0.28106594531281</c:v>
                </c:pt>
                <c:pt idx="51">
                  <c:v>0.280947939625654</c:v>
                </c:pt>
                <c:pt idx="52">
                  <c:v>0.281015036359189</c:v>
                </c:pt>
                <c:pt idx="53">
                  <c:v>0.282062876916761</c:v>
                </c:pt>
                <c:pt idx="54">
                  <c:v>0.286669172747547</c:v>
                </c:pt>
                <c:pt idx="55">
                  <c:v>0.288073877653128</c:v>
                </c:pt>
                <c:pt idx="56">
                  <c:v>0.288442122661513</c:v>
                </c:pt>
                <c:pt idx="57">
                  <c:v>0.289792582417346</c:v>
                </c:pt>
                <c:pt idx="58">
                  <c:v>0.293966015926112</c:v>
                </c:pt>
                <c:pt idx="59">
                  <c:v>0.295683412077545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-2102331688"/>
        <c:axId val="-2102337416"/>
      </c:barChart>
      <c:lineChart>
        <c:grouping val="standard"/>
        <c:varyColors val="0"/>
        <c:ser>
          <c:idx val="6"/>
          <c:order val="6"/>
          <c:tx>
            <c:strRef>
              <c:f>'Emploi gal'!$A$192</c:f>
              <c:strCache>
                <c:ptCount val="1"/>
                <c:pt idx="0">
                  <c:v>Tota privé, en milliers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none"/>
          </c:marker>
          <c:cat>
            <c:multiLvlStrRef>
              <c:f>'Emploi gal'!$B$183:$BI$184</c:f>
              <c:multiLvlStrCache>
                <c:ptCount val="60"/>
                <c:lvl>
                  <c:pt idx="0">
                    <c:v>mars-03</c:v>
                  </c:pt>
                  <c:pt idx="1">
                    <c:v>juin-03</c:v>
                  </c:pt>
                  <c:pt idx="2">
                    <c:v>sept-03</c:v>
                  </c:pt>
                  <c:pt idx="3">
                    <c:v>déc-03</c:v>
                  </c:pt>
                  <c:pt idx="4">
                    <c:v>mars-04</c:v>
                  </c:pt>
                  <c:pt idx="5">
                    <c:v>juin-04</c:v>
                  </c:pt>
                  <c:pt idx="6">
                    <c:v>sept-04</c:v>
                  </c:pt>
                  <c:pt idx="7">
                    <c:v>déc-04</c:v>
                  </c:pt>
                  <c:pt idx="8">
                    <c:v>mars-05</c:v>
                  </c:pt>
                  <c:pt idx="9">
                    <c:v>juin-05</c:v>
                  </c:pt>
                  <c:pt idx="10">
                    <c:v>sept-05</c:v>
                  </c:pt>
                  <c:pt idx="11">
                    <c:v>déc-05</c:v>
                  </c:pt>
                  <c:pt idx="12">
                    <c:v>mars-06</c:v>
                  </c:pt>
                  <c:pt idx="13">
                    <c:v>juin-06</c:v>
                  </c:pt>
                  <c:pt idx="14">
                    <c:v>sept-06</c:v>
                  </c:pt>
                  <c:pt idx="15">
                    <c:v>déc-06</c:v>
                  </c:pt>
                  <c:pt idx="16">
                    <c:v>mars-07</c:v>
                  </c:pt>
                  <c:pt idx="17">
                    <c:v>juin-07</c:v>
                  </c:pt>
                  <c:pt idx="18">
                    <c:v>sept-07</c:v>
                  </c:pt>
                  <c:pt idx="19">
                    <c:v>déc-07</c:v>
                  </c:pt>
                  <c:pt idx="20">
                    <c:v>mars-08</c:v>
                  </c:pt>
                  <c:pt idx="21">
                    <c:v>juin-08</c:v>
                  </c:pt>
                  <c:pt idx="22">
                    <c:v>sept-08</c:v>
                  </c:pt>
                  <c:pt idx="23">
                    <c:v>déc-08</c:v>
                  </c:pt>
                  <c:pt idx="24">
                    <c:v>mars-09</c:v>
                  </c:pt>
                  <c:pt idx="25">
                    <c:v>juin-09</c:v>
                  </c:pt>
                  <c:pt idx="26">
                    <c:v>sept-09</c:v>
                  </c:pt>
                  <c:pt idx="27">
                    <c:v>déc-09</c:v>
                  </c:pt>
                  <c:pt idx="28">
                    <c:v>mars-10</c:v>
                  </c:pt>
                  <c:pt idx="29">
                    <c:v>juin-10</c:v>
                  </c:pt>
                  <c:pt idx="30">
                    <c:v>sept-10</c:v>
                  </c:pt>
                  <c:pt idx="31">
                    <c:v>déc-10</c:v>
                  </c:pt>
                  <c:pt idx="32">
                    <c:v>mars-11</c:v>
                  </c:pt>
                  <c:pt idx="33">
                    <c:v>juin-11</c:v>
                  </c:pt>
                  <c:pt idx="34">
                    <c:v>sept-11</c:v>
                  </c:pt>
                  <c:pt idx="35">
                    <c:v>déc-11</c:v>
                  </c:pt>
                  <c:pt idx="36">
                    <c:v>mars-12</c:v>
                  </c:pt>
                  <c:pt idx="37">
                    <c:v>juin-12</c:v>
                  </c:pt>
                  <c:pt idx="38">
                    <c:v>sept-12</c:v>
                  </c:pt>
                  <c:pt idx="39">
                    <c:v>déc-12</c:v>
                  </c:pt>
                  <c:pt idx="40">
                    <c:v>mars-13</c:v>
                  </c:pt>
                  <c:pt idx="41">
                    <c:v>juin-13</c:v>
                  </c:pt>
                  <c:pt idx="42">
                    <c:v>sept-13</c:v>
                  </c:pt>
                  <c:pt idx="43">
                    <c:v>déc-13</c:v>
                  </c:pt>
                  <c:pt idx="44">
                    <c:v>mars-14</c:v>
                  </c:pt>
                  <c:pt idx="45">
                    <c:v>juin-14</c:v>
                  </c:pt>
                  <c:pt idx="46">
                    <c:v>sept-14</c:v>
                  </c:pt>
                  <c:pt idx="47">
                    <c:v>déc-14</c:v>
                  </c:pt>
                  <c:pt idx="48">
                    <c:v>mars-15</c:v>
                  </c:pt>
                  <c:pt idx="49">
                    <c:v>juin-15</c:v>
                  </c:pt>
                  <c:pt idx="50">
                    <c:v>sept-15</c:v>
                  </c:pt>
                  <c:pt idx="51">
                    <c:v>déc-15</c:v>
                  </c:pt>
                  <c:pt idx="52">
                    <c:v>mars-16</c:v>
                  </c:pt>
                  <c:pt idx="53">
                    <c:v>juin-16</c:v>
                  </c:pt>
                  <c:pt idx="54">
                    <c:v>sept-16</c:v>
                  </c:pt>
                  <c:pt idx="55">
                    <c:v>déc-16</c:v>
                  </c:pt>
                  <c:pt idx="56">
                    <c:v>mars-17</c:v>
                  </c:pt>
                  <c:pt idx="57">
                    <c:v>juin-17</c:v>
                  </c:pt>
                  <c:pt idx="58">
                    <c:v>Est sept 17</c:v>
                  </c:pt>
                  <c:pt idx="59">
                    <c:v>Est déc 17</c:v>
                  </c:pt>
                </c:lvl>
                <c:lvl>
                  <c:pt idx="0">
                    <c:v>2003</c:v>
                  </c:pt>
                  <c:pt idx="4">
                    <c:v>2004</c:v>
                  </c:pt>
                  <c:pt idx="8">
                    <c:v>2005</c:v>
                  </c:pt>
                  <c:pt idx="12">
                    <c:v>2006</c:v>
                  </c:pt>
                  <c:pt idx="16">
                    <c:v>2007</c:v>
                  </c:pt>
                  <c:pt idx="20">
                    <c:v>2008</c:v>
                  </c:pt>
                  <c:pt idx="24">
                    <c:v>2009</c:v>
                  </c:pt>
                  <c:pt idx="28">
                    <c:v>2010</c:v>
                  </c:pt>
                  <c:pt idx="32">
                    <c:v>2011</c:v>
                  </c:pt>
                  <c:pt idx="36">
                    <c:v>2012</c:v>
                  </c:pt>
                  <c:pt idx="40">
                    <c:v>2013</c:v>
                  </c:pt>
                  <c:pt idx="44">
                    <c:v>2014</c:v>
                  </c:pt>
                  <c:pt idx="48">
                    <c:v>2015</c:v>
                  </c:pt>
                  <c:pt idx="52">
                    <c:v>2016</c:v>
                  </c:pt>
                  <c:pt idx="56">
                    <c:v>2017</c:v>
                  </c:pt>
                </c:lvl>
              </c:multiLvlStrCache>
            </c:multiLvlStrRef>
          </c:cat>
          <c:val>
            <c:numRef>
              <c:f>'Emploi gal'!$B$192:$BI$192</c:f>
              <c:numCache>
                <c:formatCode>_-* #\ ##0.00\ _€_-;\-* #\ ##0.00\ _€_-;_-* "-"??\ _€_-;_-@_-</c:formatCode>
                <c:ptCount val="60"/>
                <c:pt idx="0">
                  <c:v>44.490908</c:v>
                </c:pt>
                <c:pt idx="1">
                  <c:v>45.116704</c:v>
                </c:pt>
                <c:pt idx="2">
                  <c:v>45.266395</c:v>
                </c:pt>
                <c:pt idx="3">
                  <c:v>45.433329</c:v>
                </c:pt>
                <c:pt idx="4">
                  <c:v>46.778448</c:v>
                </c:pt>
                <c:pt idx="5">
                  <c:v>46.916315</c:v>
                </c:pt>
                <c:pt idx="6">
                  <c:v>47.268162</c:v>
                </c:pt>
                <c:pt idx="7">
                  <c:v>47.396873</c:v>
                </c:pt>
                <c:pt idx="8">
                  <c:v>48.689351</c:v>
                </c:pt>
                <c:pt idx="9">
                  <c:v>49.283884</c:v>
                </c:pt>
                <c:pt idx="10">
                  <c:v>49.26544</c:v>
                </c:pt>
                <c:pt idx="11">
                  <c:v>49.329472</c:v>
                </c:pt>
                <c:pt idx="12">
                  <c:v>51.201871</c:v>
                </c:pt>
                <c:pt idx="13">
                  <c:v>51.79643</c:v>
                </c:pt>
                <c:pt idx="14">
                  <c:v>52.275194</c:v>
                </c:pt>
                <c:pt idx="15">
                  <c:v>51.985417</c:v>
                </c:pt>
                <c:pt idx="16">
                  <c:v>53.46901</c:v>
                </c:pt>
                <c:pt idx="17">
                  <c:v>54.411739</c:v>
                </c:pt>
                <c:pt idx="18">
                  <c:v>54.64958900000001</c:v>
                </c:pt>
                <c:pt idx="19">
                  <c:v>54.623043</c:v>
                </c:pt>
                <c:pt idx="20">
                  <c:v>56.690913</c:v>
                </c:pt>
                <c:pt idx="21">
                  <c:v>57.510217</c:v>
                </c:pt>
                <c:pt idx="22">
                  <c:v>58.236681</c:v>
                </c:pt>
                <c:pt idx="23">
                  <c:v>57.527987</c:v>
                </c:pt>
                <c:pt idx="24">
                  <c:v>58.983633</c:v>
                </c:pt>
                <c:pt idx="25">
                  <c:v>59.372386</c:v>
                </c:pt>
                <c:pt idx="26">
                  <c:v>59.389359</c:v>
                </c:pt>
                <c:pt idx="27">
                  <c:v>58.722588</c:v>
                </c:pt>
                <c:pt idx="28">
                  <c:v>60.996405</c:v>
                </c:pt>
                <c:pt idx="29">
                  <c:v>61.24339</c:v>
                </c:pt>
                <c:pt idx="30">
                  <c:v>61.787306</c:v>
                </c:pt>
                <c:pt idx="31">
                  <c:v>60.9269</c:v>
                </c:pt>
                <c:pt idx="32">
                  <c:v>63.577415</c:v>
                </c:pt>
                <c:pt idx="33">
                  <c:v>64.311344</c:v>
                </c:pt>
                <c:pt idx="34">
                  <c:v>64.634495</c:v>
                </c:pt>
                <c:pt idx="35">
                  <c:v>63.56996</c:v>
                </c:pt>
                <c:pt idx="36">
                  <c:v>64.989906</c:v>
                </c:pt>
                <c:pt idx="37">
                  <c:v>65.11295299999998</c:v>
                </c:pt>
                <c:pt idx="38">
                  <c:v>65.081723</c:v>
                </c:pt>
                <c:pt idx="39">
                  <c:v>63.803091</c:v>
                </c:pt>
                <c:pt idx="40">
                  <c:v>65.211078</c:v>
                </c:pt>
                <c:pt idx="41">
                  <c:v>65.07812299999998</c:v>
                </c:pt>
                <c:pt idx="42">
                  <c:v>65.432158</c:v>
                </c:pt>
                <c:pt idx="43">
                  <c:v>64.35097399999998</c:v>
                </c:pt>
                <c:pt idx="44">
                  <c:v>65.791857</c:v>
                </c:pt>
                <c:pt idx="45">
                  <c:v>65.830794</c:v>
                </c:pt>
                <c:pt idx="46">
                  <c:v>66.250688</c:v>
                </c:pt>
                <c:pt idx="47">
                  <c:v>65.10474099999998</c:v>
                </c:pt>
                <c:pt idx="48">
                  <c:v>67.12110000000001</c:v>
                </c:pt>
                <c:pt idx="49">
                  <c:v>67.286989</c:v>
                </c:pt>
                <c:pt idx="50">
                  <c:v>66.900691</c:v>
                </c:pt>
                <c:pt idx="51">
                  <c:v>65.32290999999998</c:v>
                </c:pt>
                <c:pt idx="52">
                  <c:v>66.764068</c:v>
                </c:pt>
                <c:pt idx="53">
                  <c:v>66.52908799999985</c:v>
                </c:pt>
                <c:pt idx="54">
                  <c:v>65.94539200000001</c:v>
                </c:pt>
                <c:pt idx="55">
                  <c:v>64.28184</c:v>
                </c:pt>
                <c:pt idx="56">
                  <c:v>66.122159</c:v>
                </c:pt>
                <c:pt idx="57">
                  <c:v>66.079164</c:v>
                </c:pt>
                <c:pt idx="58">
                  <c:v>65.33396175641965</c:v>
                </c:pt>
                <c:pt idx="59">
                  <c:v>63.86492900985805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'Emploi gal'!$A$193</c:f>
              <c:strCache>
                <c:ptCount val="1"/>
                <c:pt idx="0">
                  <c:v>Total privé + public, en milliers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cat>
            <c:multiLvlStrRef>
              <c:f>'Emploi gal'!$B$183:$BI$184</c:f>
              <c:multiLvlStrCache>
                <c:ptCount val="60"/>
                <c:lvl>
                  <c:pt idx="0">
                    <c:v>mars-03</c:v>
                  </c:pt>
                  <c:pt idx="1">
                    <c:v>juin-03</c:v>
                  </c:pt>
                  <c:pt idx="2">
                    <c:v>sept-03</c:v>
                  </c:pt>
                  <c:pt idx="3">
                    <c:v>déc-03</c:v>
                  </c:pt>
                  <c:pt idx="4">
                    <c:v>mars-04</c:v>
                  </c:pt>
                  <c:pt idx="5">
                    <c:v>juin-04</c:v>
                  </c:pt>
                  <c:pt idx="6">
                    <c:v>sept-04</c:v>
                  </c:pt>
                  <c:pt idx="7">
                    <c:v>déc-04</c:v>
                  </c:pt>
                  <c:pt idx="8">
                    <c:v>mars-05</c:v>
                  </c:pt>
                  <c:pt idx="9">
                    <c:v>juin-05</c:v>
                  </c:pt>
                  <c:pt idx="10">
                    <c:v>sept-05</c:v>
                  </c:pt>
                  <c:pt idx="11">
                    <c:v>déc-05</c:v>
                  </c:pt>
                  <c:pt idx="12">
                    <c:v>mars-06</c:v>
                  </c:pt>
                  <c:pt idx="13">
                    <c:v>juin-06</c:v>
                  </c:pt>
                  <c:pt idx="14">
                    <c:v>sept-06</c:v>
                  </c:pt>
                  <c:pt idx="15">
                    <c:v>déc-06</c:v>
                  </c:pt>
                  <c:pt idx="16">
                    <c:v>mars-07</c:v>
                  </c:pt>
                  <c:pt idx="17">
                    <c:v>juin-07</c:v>
                  </c:pt>
                  <c:pt idx="18">
                    <c:v>sept-07</c:v>
                  </c:pt>
                  <c:pt idx="19">
                    <c:v>déc-07</c:v>
                  </c:pt>
                  <c:pt idx="20">
                    <c:v>mars-08</c:v>
                  </c:pt>
                  <c:pt idx="21">
                    <c:v>juin-08</c:v>
                  </c:pt>
                  <c:pt idx="22">
                    <c:v>sept-08</c:v>
                  </c:pt>
                  <c:pt idx="23">
                    <c:v>déc-08</c:v>
                  </c:pt>
                  <c:pt idx="24">
                    <c:v>mars-09</c:v>
                  </c:pt>
                  <c:pt idx="25">
                    <c:v>juin-09</c:v>
                  </c:pt>
                  <c:pt idx="26">
                    <c:v>sept-09</c:v>
                  </c:pt>
                  <c:pt idx="27">
                    <c:v>déc-09</c:v>
                  </c:pt>
                  <c:pt idx="28">
                    <c:v>mars-10</c:v>
                  </c:pt>
                  <c:pt idx="29">
                    <c:v>juin-10</c:v>
                  </c:pt>
                  <c:pt idx="30">
                    <c:v>sept-10</c:v>
                  </c:pt>
                  <c:pt idx="31">
                    <c:v>déc-10</c:v>
                  </c:pt>
                  <c:pt idx="32">
                    <c:v>mars-11</c:v>
                  </c:pt>
                  <c:pt idx="33">
                    <c:v>juin-11</c:v>
                  </c:pt>
                  <c:pt idx="34">
                    <c:v>sept-11</c:v>
                  </c:pt>
                  <c:pt idx="35">
                    <c:v>déc-11</c:v>
                  </c:pt>
                  <c:pt idx="36">
                    <c:v>mars-12</c:v>
                  </c:pt>
                  <c:pt idx="37">
                    <c:v>juin-12</c:v>
                  </c:pt>
                  <c:pt idx="38">
                    <c:v>sept-12</c:v>
                  </c:pt>
                  <c:pt idx="39">
                    <c:v>déc-12</c:v>
                  </c:pt>
                  <c:pt idx="40">
                    <c:v>mars-13</c:v>
                  </c:pt>
                  <c:pt idx="41">
                    <c:v>juin-13</c:v>
                  </c:pt>
                  <c:pt idx="42">
                    <c:v>sept-13</c:v>
                  </c:pt>
                  <c:pt idx="43">
                    <c:v>déc-13</c:v>
                  </c:pt>
                  <c:pt idx="44">
                    <c:v>mars-14</c:v>
                  </c:pt>
                  <c:pt idx="45">
                    <c:v>juin-14</c:v>
                  </c:pt>
                  <c:pt idx="46">
                    <c:v>sept-14</c:v>
                  </c:pt>
                  <c:pt idx="47">
                    <c:v>déc-14</c:v>
                  </c:pt>
                  <c:pt idx="48">
                    <c:v>mars-15</c:v>
                  </c:pt>
                  <c:pt idx="49">
                    <c:v>juin-15</c:v>
                  </c:pt>
                  <c:pt idx="50">
                    <c:v>sept-15</c:v>
                  </c:pt>
                  <c:pt idx="51">
                    <c:v>déc-15</c:v>
                  </c:pt>
                  <c:pt idx="52">
                    <c:v>mars-16</c:v>
                  </c:pt>
                  <c:pt idx="53">
                    <c:v>juin-16</c:v>
                  </c:pt>
                  <c:pt idx="54">
                    <c:v>sept-16</c:v>
                  </c:pt>
                  <c:pt idx="55">
                    <c:v>déc-16</c:v>
                  </c:pt>
                  <c:pt idx="56">
                    <c:v>mars-17</c:v>
                  </c:pt>
                  <c:pt idx="57">
                    <c:v>juin-17</c:v>
                  </c:pt>
                  <c:pt idx="58">
                    <c:v>Est sept 17</c:v>
                  </c:pt>
                  <c:pt idx="59">
                    <c:v>Est déc 17</c:v>
                  </c:pt>
                </c:lvl>
                <c:lvl>
                  <c:pt idx="0">
                    <c:v>2003</c:v>
                  </c:pt>
                  <c:pt idx="4">
                    <c:v>2004</c:v>
                  </c:pt>
                  <c:pt idx="8">
                    <c:v>2005</c:v>
                  </c:pt>
                  <c:pt idx="12">
                    <c:v>2006</c:v>
                  </c:pt>
                  <c:pt idx="16">
                    <c:v>2007</c:v>
                  </c:pt>
                  <c:pt idx="20">
                    <c:v>2008</c:v>
                  </c:pt>
                  <c:pt idx="24">
                    <c:v>2009</c:v>
                  </c:pt>
                  <c:pt idx="28">
                    <c:v>2010</c:v>
                  </c:pt>
                  <c:pt idx="32">
                    <c:v>2011</c:v>
                  </c:pt>
                  <c:pt idx="36">
                    <c:v>2012</c:v>
                  </c:pt>
                  <c:pt idx="40">
                    <c:v>2013</c:v>
                  </c:pt>
                  <c:pt idx="44">
                    <c:v>2014</c:v>
                  </c:pt>
                  <c:pt idx="48">
                    <c:v>2015</c:v>
                  </c:pt>
                  <c:pt idx="52">
                    <c:v>2016</c:v>
                  </c:pt>
                  <c:pt idx="56">
                    <c:v>2017</c:v>
                  </c:pt>
                </c:lvl>
              </c:multiLvlStrCache>
            </c:multiLvlStrRef>
          </c:cat>
          <c:val>
            <c:numRef>
              <c:f>'Emploi gal'!$B$193:$BI$193</c:f>
              <c:numCache>
                <c:formatCode>_-* #\ ##0.00\ _€_-;\-* #\ ##0.00\ _€_-;_-* "-"??\ _€_-;_-@_-</c:formatCode>
                <c:ptCount val="60"/>
                <c:pt idx="0">
                  <c:v>64.58877399999965</c:v>
                </c:pt>
                <c:pt idx="1">
                  <c:v>65.257856</c:v>
                </c:pt>
                <c:pt idx="2">
                  <c:v>65.58209599999998</c:v>
                </c:pt>
                <c:pt idx="3">
                  <c:v>64.83562</c:v>
                </c:pt>
                <c:pt idx="4">
                  <c:v>67.211122</c:v>
                </c:pt>
                <c:pt idx="5">
                  <c:v>67.416157</c:v>
                </c:pt>
                <c:pt idx="6">
                  <c:v>68.61173600000001</c:v>
                </c:pt>
                <c:pt idx="7">
                  <c:v>67.510064</c:v>
                </c:pt>
                <c:pt idx="8">
                  <c:v>69.648573</c:v>
                </c:pt>
                <c:pt idx="9">
                  <c:v>70.463394</c:v>
                </c:pt>
                <c:pt idx="10">
                  <c:v>70.5916</c:v>
                </c:pt>
                <c:pt idx="11">
                  <c:v>69.726349</c:v>
                </c:pt>
                <c:pt idx="12">
                  <c:v>72.451344</c:v>
                </c:pt>
                <c:pt idx="13">
                  <c:v>73.348485</c:v>
                </c:pt>
                <c:pt idx="14">
                  <c:v>73.89293499999998</c:v>
                </c:pt>
                <c:pt idx="15">
                  <c:v>73.007992</c:v>
                </c:pt>
                <c:pt idx="16">
                  <c:v>75.42434200000001</c:v>
                </c:pt>
                <c:pt idx="17">
                  <c:v>76.717871</c:v>
                </c:pt>
                <c:pt idx="18">
                  <c:v>77.280904</c:v>
                </c:pt>
                <c:pt idx="19">
                  <c:v>76.57954100000001</c:v>
                </c:pt>
                <c:pt idx="20">
                  <c:v>79.581319</c:v>
                </c:pt>
                <c:pt idx="21">
                  <c:v>80.53938500000001</c:v>
                </c:pt>
                <c:pt idx="22">
                  <c:v>81.45347799999998</c:v>
                </c:pt>
                <c:pt idx="23">
                  <c:v>80.216537</c:v>
                </c:pt>
                <c:pt idx="24">
                  <c:v>82.27640199999998</c:v>
                </c:pt>
                <c:pt idx="25">
                  <c:v>82.864849</c:v>
                </c:pt>
                <c:pt idx="26">
                  <c:v>82.987021</c:v>
                </c:pt>
                <c:pt idx="27">
                  <c:v>81.870183</c:v>
                </c:pt>
                <c:pt idx="28">
                  <c:v>84.690353</c:v>
                </c:pt>
                <c:pt idx="29">
                  <c:v>85.16788199999998</c:v>
                </c:pt>
                <c:pt idx="30">
                  <c:v>85.946892</c:v>
                </c:pt>
                <c:pt idx="31">
                  <c:v>84.58762</c:v>
                </c:pt>
                <c:pt idx="32">
                  <c:v>87.63313199999995</c:v>
                </c:pt>
                <c:pt idx="33">
                  <c:v>88.489145</c:v>
                </c:pt>
                <c:pt idx="34">
                  <c:v>89.13549400000001</c:v>
                </c:pt>
                <c:pt idx="35">
                  <c:v>87.48675800000001</c:v>
                </c:pt>
                <c:pt idx="36">
                  <c:v>89.17649400000001</c:v>
                </c:pt>
                <c:pt idx="37">
                  <c:v>89.472204</c:v>
                </c:pt>
                <c:pt idx="38">
                  <c:v>89.955895</c:v>
                </c:pt>
                <c:pt idx="39">
                  <c:v>88.260574</c:v>
                </c:pt>
                <c:pt idx="40">
                  <c:v>90.17055900000001</c:v>
                </c:pt>
                <c:pt idx="41">
                  <c:v>90.19274799999954</c:v>
                </c:pt>
                <c:pt idx="42">
                  <c:v>90.81480199999998</c:v>
                </c:pt>
                <c:pt idx="43">
                  <c:v>89.6080579999996</c:v>
                </c:pt>
                <c:pt idx="44">
                  <c:v>91.51596199999998</c:v>
                </c:pt>
                <c:pt idx="45">
                  <c:v>91.571496</c:v>
                </c:pt>
                <c:pt idx="46">
                  <c:v>92.197543</c:v>
                </c:pt>
                <c:pt idx="47">
                  <c:v>90.498265</c:v>
                </c:pt>
                <c:pt idx="48">
                  <c:v>92.92954700000001</c:v>
                </c:pt>
                <c:pt idx="49">
                  <c:v>93.19345600000001</c:v>
                </c:pt>
                <c:pt idx="50">
                  <c:v>93.05539300000001</c:v>
                </c:pt>
                <c:pt idx="51">
                  <c:v>90.84587</c:v>
                </c:pt>
                <c:pt idx="52">
                  <c:v>92.85878199999934</c:v>
                </c:pt>
                <c:pt idx="53">
                  <c:v>92.66701199999998</c:v>
                </c:pt>
                <c:pt idx="54">
                  <c:v>92.447136</c:v>
                </c:pt>
                <c:pt idx="55">
                  <c:v>90.29285200000001</c:v>
                </c:pt>
                <c:pt idx="56">
                  <c:v>92.92590399999998</c:v>
                </c:pt>
                <c:pt idx="57">
                  <c:v>93.042064</c:v>
                </c:pt>
                <c:pt idx="58">
                  <c:v>92.5365679700522</c:v>
                </c:pt>
                <c:pt idx="59">
                  <c:v>90.67645161992024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2340712"/>
        <c:axId val="-2102343704"/>
      </c:lineChart>
      <c:catAx>
        <c:axId val="-2102331688"/>
        <c:scaling>
          <c:orientation val="minMax"/>
        </c:scaling>
        <c:delete val="0"/>
        <c:axPos val="b"/>
        <c:majorGridlines>
          <c:spPr>
            <a:ln>
              <a:solidFill>
                <a:schemeClr val="tx1"/>
              </a:solidFill>
            </a:ln>
          </c:spPr>
        </c:majorGridlines>
        <c:numFmt formatCode="mmm\-yy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-540000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r-FR"/>
          </a:p>
        </c:txPr>
        <c:crossAx val="-2102337416"/>
        <c:crosses val="autoZero"/>
        <c:auto val="1"/>
        <c:lblAlgn val="ctr"/>
        <c:lblOffset val="100"/>
        <c:tickLblSkip val="4"/>
        <c:tickMarkSkip val="12"/>
        <c:noMultiLvlLbl val="0"/>
      </c:catAx>
      <c:valAx>
        <c:axId val="-2102337416"/>
        <c:scaling>
          <c:orientation val="minMax"/>
          <c:max val="1.0"/>
        </c:scaling>
        <c:delete val="0"/>
        <c:axPos val="l"/>
        <c:majorGridlines>
          <c:spPr>
            <a:ln w="25400">
              <a:solidFill>
                <a:srgbClr val="000000"/>
              </a:solidFill>
              <a:prstDash val="solid"/>
            </a:ln>
          </c:spPr>
        </c:majorGridlines>
        <c:minorGridlines/>
        <c:numFmt formatCode="0%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r-FR"/>
          </a:p>
        </c:txPr>
        <c:crossAx val="-2102331688"/>
        <c:crosses val="autoZero"/>
        <c:crossBetween val="between"/>
      </c:valAx>
      <c:valAx>
        <c:axId val="-2102343704"/>
        <c:scaling>
          <c:orientation val="minMax"/>
        </c:scaling>
        <c:delete val="0"/>
        <c:axPos val="r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-2102340712"/>
        <c:crosses val="max"/>
        <c:crossBetween val="between"/>
      </c:valAx>
      <c:catAx>
        <c:axId val="-2102340712"/>
        <c:scaling>
          <c:orientation val="minMax"/>
        </c:scaling>
        <c:delete val="1"/>
        <c:axPos val="b"/>
        <c:majorGridlines/>
        <c:majorTickMark val="out"/>
        <c:minorTickMark val="none"/>
        <c:tickLblPos val="nextTo"/>
        <c:crossAx val="-2102343704"/>
        <c:crosses val="autoZero"/>
        <c:auto val="1"/>
        <c:lblAlgn val="ctr"/>
        <c:lblOffset val="100"/>
        <c:noMultiLvlLbl val="0"/>
      </c:cat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714626792195386"/>
          <c:y val="0.157279819189268"/>
          <c:w val="0.285373207804614"/>
          <c:h val="0.81524773986585"/>
        </c:manualLayout>
      </c:layout>
      <c:overlay val="0"/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1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/>
              <a:t>Zoom, milliers </a:t>
            </a:r>
          </a:p>
          <a:p>
            <a:pPr>
              <a:defRPr/>
            </a:pPr>
            <a:r>
              <a:rPr lang="fr-FR"/>
              <a:t>(en moyenne mobile sur 4 trimestres) </a:t>
            </a:r>
          </a:p>
          <a:p>
            <a:pPr>
              <a:defRPr/>
            </a:pPr>
            <a:r>
              <a:rPr lang="fr-FR"/>
              <a:t>de 2011 à 2017</a:t>
            </a:r>
          </a:p>
        </c:rich>
      </c:tx>
      <c:layout>
        <c:manualLayout>
          <c:xMode val="edge"/>
          <c:yMode val="edge"/>
          <c:x val="0.165968824507624"/>
          <c:y val="0.00274725274725275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772214541884554"/>
          <c:y val="0.175824175824176"/>
          <c:w val="0.840468033098916"/>
          <c:h val="0.688071157771945"/>
        </c:manualLayout>
      </c:layout>
      <c:lineChart>
        <c:grouping val="standard"/>
        <c:varyColors val="0"/>
        <c:ser>
          <c:idx val="1"/>
          <c:order val="1"/>
          <c:tx>
            <c:strRef>
              <c:f>'Emploi gal'!$A$193</c:f>
              <c:strCache>
                <c:ptCount val="1"/>
                <c:pt idx="0">
                  <c:v>Total privé + public, en milliers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trendline>
            <c:spPr>
              <a:ln w="76200" cmpd="sng">
                <a:solidFill>
                  <a:schemeClr val="tx1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strRef>
              <c:f>'Emploi gal'!$AL$184:$BI$184</c:f>
              <c:strCache>
                <c:ptCount val="24"/>
                <c:pt idx="0">
                  <c:v>mars-12</c:v>
                </c:pt>
                <c:pt idx="1">
                  <c:v>juin-12</c:v>
                </c:pt>
                <c:pt idx="2">
                  <c:v>sept-12</c:v>
                </c:pt>
                <c:pt idx="3">
                  <c:v>déc-12</c:v>
                </c:pt>
                <c:pt idx="4">
                  <c:v>mars-13</c:v>
                </c:pt>
                <c:pt idx="5">
                  <c:v>juin-13</c:v>
                </c:pt>
                <c:pt idx="6">
                  <c:v>sept-13</c:v>
                </c:pt>
                <c:pt idx="7">
                  <c:v>déc-13</c:v>
                </c:pt>
                <c:pt idx="8">
                  <c:v>mars-14</c:v>
                </c:pt>
                <c:pt idx="9">
                  <c:v>juin-14</c:v>
                </c:pt>
                <c:pt idx="10">
                  <c:v>sept-14</c:v>
                </c:pt>
                <c:pt idx="11">
                  <c:v>déc-14</c:v>
                </c:pt>
                <c:pt idx="12">
                  <c:v>mars-15</c:v>
                </c:pt>
                <c:pt idx="13">
                  <c:v>juin-15</c:v>
                </c:pt>
                <c:pt idx="14">
                  <c:v>sept-15</c:v>
                </c:pt>
                <c:pt idx="15">
                  <c:v>déc-15</c:v>
                </c:pt>
                <c:pt idx="16">
                  <c:v>mars-16</c:v>
                </c:pt>
                <c:pt idx="17">
                  <c:v>juin-16</c:v>
                </c:pt>
                <c:pt idx="18">
                  <c:v>sept-16</c:v>
                </c:pt>
                <c:pt idx="19">
                  <c:v>déc-16</c:v>
                </c:pt>
                <c:pt idx="20">
                  <c:v>mars-17</c:v>
                </c:pt>
                <c:pt idx="21">
                  <c:v>juin-17</c:v>
                </c:pt>
                <c:pt idx="22">
                  <c:v>Est sept 17</c:v>
                </c:pt>
                <c:pt idx="23">
                  <c:v>Est déc 17</c:v>
                </c:pt>
              </c:strCache>
            </c:strRef>
          </c:cat>
          <c:val>
            <c:numRef>
              <c:f>'Emploi gal'!$AL$193:$BI$193</c:f>
              <c:numCache>
                <c:formatCode>_-* #\ ##0.00\ _€_-;\-* #\ ##0.00\ _€_-;_-* "-"??\ _€_-;_-@_-</c:formatCode>
                <c:ptCount val="24"/>
                <c:pt idx="0">
                  <c:v>89.17649400000001</c:v>
                </c:pt>
                <c:pt idx="1">
                  <c:v>89.472204</c:v>
                </c:pt>
                <c:pt idx="2">
                  <c:v>89.955895</c:v>
                </c:pt>
                <c:pt idx="3">
                  <c:v>88.260574</c:v>
                </c:pt>
                <c:pt idx="4">
                  <c:v>90.17055900000001</c:v>
                </c:pt>
                <c:pt idx="5">
                  <c:v>90.19274799999954</c:v>
                </c:pt>
                <c:pt idx="6">
                  <c:v>90.81480199999998</c:v>
                </c:pt>
                <c:pt idx="7">
                  <c:v>89.6080579999996</c:v>
                </c:pt>
                <c:pt idx="8">
                  <c:v>91.51596199999998</c:v>
                </c:pt>
                <c:pt idx="9">
                  <c:v>91.571496</c:v>
                </c:pt>
                <c:pt idx="10">
                  <c:v>92.197543</c:v>
                </c:pt>
                <c:pt idx="11">
                  <c:v>90.498265</c:v>
                </c:pt>
                <c:pt idx="12">
                  <c:v>92.92954700000001</c:v>
                </c:pt>
                <c:pt idx="13">
                  <c:v>93.19345600000001</c:v>
                </c:pt>
                <c:pt idx="14">
                  <c:v>93.05539300000001</c:v>
                </c:pt>
                <c:pt idx="15">
                  <c:v>90.84587</c:v>
                </c:pt>
                <c:pt idx="16">
                  <c:v>92.85878199999934</c:v>
                </c:pt>
                <c:pt idx="17">
                  <c:v>92.66701199999998</c:v>
                </c:pt>
                <c:pt idx="18">
                  <c:v>92.447136</c:v>
                </c:pt>
                <c:pt idx="19">
                  <c:v>90.29285200000001</c:v>
                </c:pt>
                <c:pt idx="20">
                  <c:v>92.92590399999998</c:v>
                </c:pt>
                <c:pt idx="21">
                  <c:v>93.042064</c:v>
                </c:pt>
                <c:pt idx="22">
                  <c:v>92.5365679700522</c:v>
                </c:pt>
                <c:pt idx="23">
                  <c:v>90.67645161992024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2381592"/>
        <c:axId val="-2102386024"/>
      </c:lineChart>
      <c:lineChart>
        <c:grouping val="standard"/>
        <c:varyColors val="0"/>
        <c:ser>
          <c:idx val="0"/>
          <c:order val="0"/>
          <c:tx>
            <c:strRef>
              <c:f>'Emploi gal'!$A$192</c:f>
              <c:strCache>
                <c:ptCount val="1"/>
                <c:pt idx="0">
                  <c:v>Tota privé, en milliers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trendline>
            <c:spPr>
              <a:ln w="76200" cmpd="sng">
                <a:solidFill>
                  <a:srgbClr val="0000FF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strRef>
              <c:f>'Emploi gal'!$AL$184:$BI$184</c:f>
              <c:strCache>
                <c:ptCount val="24"/>
                <c:pt idx="0">
                  <c:v>mars-12</c:v>
                </c:pt>
                <c:pt idx="1">
                  <c:v>juin-12</c:v>
                </c:pt>
                <c:pt idx="2">
                  <c:v>sept-12</c:v>
                </c:pt>
                <c:pt idx="3">
                  <c:v>déc-12</c:v>
                </c:pt>
                <c:pt idx="4">
                  <c:v>mars-13</c:v>
                </c:pt>
                <c:pt idx="5">
                  <c:v>juin-13</c:v>
                </c:pt>
                <c:pt idx="6">
                  <c:v>sept-13</c:v>
                </c:pt>
                <c:pt idx="7">
                  <c:v>déc-13</c:v>
                </c:pt>
                <c:pt idx="8">
                  <c:v>mars-14</c:v>
                </c:pt>
                <c:pt idx="9">
                  <c:v>juin-14</c:v>
                </c:pt>
                <c:pt idx="10">
                  <c:v>sept-14</c:v>
                </c:pt>
                <c:pt idx="11">
                  <c:v>déc-14</c:v>
                </c:pt>
                <c:pt idx="12">
                  <c:v>mars-15</c:v>
                </c:pt>
                <c:pt idx="13">
                  <c:v>juin-15</c:v>
                </c:pt>
                <c:pt idx="14">
                  <c:v>sept-15</c:v>
                </c:pt>
                <c:pt idx="15">
                  <c:v>déc-15</c:v>
                </c:pt>
                <c:pt idx="16">
                  <c:v>mars-16</c:v>
                </c:pt>
                <c:pt idx="17">
                  <c:v>juin-16</c:v>
                </c:pt>
                <c:pt idx="18">
                  <c:v>sept-16</c:v>
                </c:pt>
                <c:pt idx="19">
                  <c:v>déc-16</c:v>
                </c:pt>
                <c:pt idx="20">
                  <c:v>mars-17</c:v>
                </c:pt>
                <c:pt idx="21">
                  <c:v>juin-17</c:v>
                </c:pt>
                <c:pt idx="22">
                  <c:v>Est sept 17</c:v>
                </c:pt>
                <c:pt idx="23">
                  <c:v>Est déc 17</c:v>
                </c:pt>
              </c:strCache>
            </c:strRef>
          </c:cat>
          <c:val>
            <c:numRef>
              <c:f>'Emploi gal'!$AL$192:$BI$192</c:f>
              <c:numCache>
                <c:formatCode>_-* #\ ##0.00\ _€_-;\-* #\ ##0.00\ _€_-;_-* "-"??\ _€_-;_-@_-</c:formatCode>
                <c:ptCount val="24"/>
                <c:pt idx="0">
                  <c:v>64.989906</c:v>
                </c:pt>
                <c:pt idx="1">
                  <c:v>65.11295299999998</c:v>
                </c:pt>
                <c:pt idx="2">
                  <c:v>65.081723</c:v>
                </c:pt>
                <c:pt idx="3">
                  <c:v>63.803091</c:v>
                </c:pt>
                <c:pt idx="4">
                  <c:v>65.211078</c:v>
                </c:pt>
                <c:pt idx="5">
                  <c:v>65.07812299999998</c:v>
                </c:pt>
                <c:pt idx="6">
                  <c:v>65.432158</c:v>
                </c:pt>
                <c:pt idx="7">
                  <c:v>64.35097399999998</c:v>
                </c:pt>
                <c:pt idx="8">
                  <c:v>65.791857</c:v>
                </c:pt>
                <c:pt idx="9">
                  <c:v>65.830794</c:v>
                </c:pt>
                <c:pt idx="10">
                  <c:v>66.250688</c:v>
                </c:pt>
                <c:pt idx="11">
                  <c:v>65.10474099999998</c:v>
                </c:pt>
                <c:pt idx="12">
                  <c:v>67.12110000000001</c:v>
                </c:pt>
                <c:pt idx="13">
                  <c:v>67.286989</c:v>
                </c:pt>
                <c:pt idx="14">
                  <c:v>66.900691</c:v>
                </c:pt>
                <c:pt idx="15">
                  <c:v>65.32290999999998</c:v>
                </c:pt>
                <c:pt idx="16">
                  <c:v>66.764068</c:v>
                </c:pt>
                <c:pt idx="17">
                  <c:v>66.52908799999985</c:v>
                </c:pt>
                <c:pt idx="18">
                  <c:v>65.94539200000001</c:v>
                </c:pt>
                <c:pt idx="19">
                  <c:v>64.28184</c:v>
                </c:pt>
                <c:pt idx="20">
                  <c:v>66.122159</c:v>
                </c:pt>
                <c:pt idx="21">
                  <c:v>66.079164</c:v>
                </c:pt>
                <c:pt idx="22">
                  <c:v>65.33396175641965</c:v>
                </c:pt>
                <c:pt idx="23">
                  <c:v>63.86492900985805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2394008"/>
        <c:axId val="-2102392296"/>
      </c:lineChart>
      <c:catAx>
        <c:axId val="-2102381592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800"/>
            </a:pPr>
            <a:endParaRPr lang="fr-FR"/>
          </a:p>
        </c:txPr>
        <c:crossAx val="-2102386024"/>
        <c:crosses val="autoZero"/>
        <c:auto val="1"/>
        <c:lblAlgn val="ctr"/>
        <c:lblOffset val="100"/>
        <c:tickLblSkip val="4"/>
        <c:noMultiLvlLbl val="0"/>
      </c:catAx>
      <c:valAx>
        <c:axId val="-2102386024"/>
        <c:scaling>
          <c:orientation val="minMax"/>
          <c:max val="93.0"/>
          <c:min val="89.0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800">
                <a:solidFill>
                  <a:srgbClr val="0000FF"/>
                </a:solidFill>
              </a:defRPr>
            </a:pPr>
            <a:endParaRPr lang="fr-FR"/>
          </a:p>
        </c:txPr>
        <c:crossAx val="-2102381592"/>
        <c:crosses val="autoZero"/>
        <c:crossBetween val="between"/>
      </c:valAx>
      <c:valAx>
        <c:axId val="-2102392296"/>
        <c:scaling>
          <c:orientation val="minMax"/>
          <c:max val="67.0"/>
          <c:min val="64.1"/>
        </c:scaling>
        <c:delete val="0"/>
        <c:axPos val="r"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-2102394008"/>
        <c:crosses val="max"/>
        <c:crossBetween val="between"/>
        <c:majorUnit val="0.2"/>
      </c:valAx>
      <c:catAx>
        <c:axId val="-2102394008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-2102392296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externalData r:id="rId1">
    <c:autoUpdate val="0"/>
  </c:externalData>
</c:chartSpace>
</file>

<file path=ppt/charts/chart1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Structure de la population </a:t>
            </a:r>
          </a:p>
          <a:p>
            <a:pPr>
              <a:defRPr sz="1800"/>
            </a:pPr>
            <a:r>
              <a:rPr lang="fr-FR" sz="1800"/>
              <a:t> par lieu</a:t>
            </a:r>
            <a:r>
              <a:rPr lang="fr-FR" sz="1800" baseline="0"/>
              <a:t> de naissance</a:t>
            </a:r>
            <a:endParaRPr lang="fr-FR" sz="1800"/>
          </a:p>
        </c:rich>
      </c:tx>
      <c:layout>
        <c:manualLayout>
          <c:xMode val="edge"/>
          <c:yMode val="edge"/>
          <c:x val="0.169298590965603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2257217847769"/>
          <c:y val="0.0992376571856321"/>
          <c:w val="0.58893819717404"/>
          <c:h val="0.865060292949791"/>
        </c:manualLayout>
      </c:layout>
      <c:barChart>
        <c:barDir val="col"/>
        <c:grouping val="percentStacked"/>
        <c:varyColors val="0"/>
        <c:ser>
          <c:idx val="5"/>
          <c:order val="0"/>
          <c:tx>
            <c:strRef>
              <c:f>Feuil1!$A$108</c:f>
              <c:strCache>
                <c:ptCount val="1"/>
                <c:pt idx="0">
                  <c:v>Nés sur le Caillou</c:v>
                </c:pt>
              </c:strCache>
            </c:strRef>
          </c:tx>
          <c:spPr>
            <a:solidFill>
              <a:srgbClr val="0000FF"/>
            </a:solidFill>
            <a:ln w="76200" cmpd="sng">
              <a:noFill/>
            </a:ln>
          </c:spPr>
          <c:invertIfNegative val="0"/>
          <c:dLbls>
            <c:dLbl>
              <c:idx val="0"/>
              <c:layout>
                <c:manualLayout>
                  <c:x val="0.00321062834271909"/>
                  <c:y val="-0.24311955109939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Feuil1!$B$108</c:f>
              <c:numCache>
                <c:formatCode>0%</c:formatCode>
                <c:ptCount val="1"/>
                <c:pt idx="0">
                  <c:v>0.75</c:v>
                </c:pt>
              </c:numCache>
            </c:numRef>
          </c:val>
        </c:ser>
        <c:ser>
          <c:idx val="4"/>
          <c:order val="1"/>
          <c:tx>
            <c:strRef>
              <c:f>Feuil1!$A$109</c:f>
              <c:strCache>
                <c:ptCount val="1"/>
                <c:pt idx="0">
                  <c:v>Nés en Métropole et DOM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 w="76200" cmpd="sng">
              <a:noFill/>
            </a:ln>
          </c:spPr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Feuil1!$B$109</c:f>
              <c:numCache>
                <c:formatCode>0%</c:formatCode>
                <c:ptCount val="1"/>
                <c:pt idx="0">
                  <c:v>0.16</c:v>
                </c:pt>
              </c:numCache>
            </c:numRef>
          </c:val>
        </c:ser>
        <c:ser>
          <c:idx val="3"/>
          <c:order val="2"/>
          <c:tx>
            <c:strRef>
              <c:f>Feuil1!$A$110</c:f>
              <c:strCache>
                <c:ptCount val="1"/>
                <c:pt idx="0">
                  <c:v>Nés à Wallis et Futuna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val>
            <c:numRef>
              <c:f>Feuil1!$B$110</c:f>
              <c:numCache>
                <c:formatCode>0%</c:formatCode>
                <c:ptCount val="1"/>
                <c:pt idx="0">
                  <c:v>0.042</c:v>
                </c:pt>
              </c:numCache>
            </c:numRef>
          </c:val>
        </c:ser>
        <c:ser>
          <c:idx val="2"/>
          <c:order val="3"/>
          <c:tx>
            <c:strRef>
              <c:f>Feuil1!$A$111</c:f>
              <c:strCache>
                <c:ptCount val="1"/>
                <c:pt idx="0">
                  <c:v>Nés à l'étanger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val>
            <c:numRef>
              <c:f>Feuil1!$B$111</c:f>
              <c:numCache>
                <c:formatCode>0%</c:formatCode>
                <c:ptCount val="1"/>
                <c:pt idx="0">
                  <c:v>0.048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-2105496984"/>
        <c:axId val="-2111829576"/>
      </c:barChart>
      <c:catAx>
        <c:axId val="-2105496984"/>
        <c:scaling>
          <c:orientation val="minMax"/>
        </c:scaling>
        <c:delete val="1"/>
        <c:axPos val="b"/>
        <c:majorTickMark val="out"/>
        <c:minorTickMark val="none"/>
        <c:tickLblPos val="nextTo"/>
        <c:crossAx val="-2111829576"/>
        <c:crosses val="autoZero"/>
        <c:auto val="1"/>
        <c:lblAlgn val="ctr"/>
        <c:lblOffset val="100"/>
        <c:noMultiLvlLbl val="0"/>
      </c:catAx>
      <c:valAx>
        <c:axId val="-2111829576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crossAx val="-21054969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2075021872266"/>
          <c:y val="0.105696384367726"/>
          <c:w val="0.342105263157895"/>
          <c:h val="0.45051395886354"/>
        </c:manualLayout>
      </c:layout>
      <c:overlay val="0"/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</c:chartSpace>
</file>

<file path=ppt/charts/chart1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Niveaux de formation </a:t>
            </a:r>
          </a:p>
          <a:p>
            <a:pPr>
              <a:defRPr sz="1800"/>
            </a:pPr>
            <a:r>
              <a:rPr lang="fr-FR" sz="1800" dirty="0"/>
              <a:t>(% de la population non scolarisée)</a:t>
            </a:r>
          </a:p>
        </c:rich>
      </c:tx>
      <c:layout>
        <c:manualLayout>
          <c:xMode val="edge"/>
          <c:yMode val="edge"/>
          <c:x val="0.169298590965603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00514452076060951"/>
          <c:y val="0.0992376571856321"/>
          <c:w val="0.684365680157176"/>
          <c:h val="0.865060292949791"/>
        </c:manualLayout>
      </c:layout>
      <c:barChart>
        <c:barDir val="col"/>
        <c:grouping val="percentStacked"/>
        <c:varyColors val="0"/>
        <c:ser>
          <c:idx val="5"/>
          <c:order val="0"/>
          <c:tx>
            <c:strRef>
              <c:f>Feuil1!$H$130</c:f>
              <c:strCache>
                <c:ptCount val="1"/>
                <c:pt idx="0">
                  <c:v>Sans diplôme 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 w="76200" cmpd="sng">
              <a:noFill/>
            </a:ln>
          </c:spPr>
          <c:invertIfNegative val="0"/>
          <c:dPt>
            <c:idx val="0"/>
            <c:invertIfNegative val="0"/>
            <c:bubble3D val="0"/>
          </c:dPt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Feuil1!$I$130</c:f>
              <c:numCache>
                <c:formatCode>0%</c:formatCode>
                <c:ptCount val="1"/>
                <c:pt idx="0">
                  <c:v>0.325</c:v>
                </c:pt>
              </c:numCache>
            </c:numRef>
          </c:val>
        </c:ser>
        <c:ser>
          <c:idx val="4"/>
          <c:order val="1"/>
          <c:tx>
            <c:strRef>
              <c:f>Feuil1!$H$131</c:f>
              <c:strCache>
                <c:ptCount val="1"/>
                <c:pt idx="0">
                  <c:v>Autres diplômes &lt; Bac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 w="76200" cmpd="sng">
              <a:noFill/>
            </a:ln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Feuil1!$I$131</c:f>
              <c:numCache>
                <c:formatCode>0%</c:formatCode>
                <c:ptCount val="1"/>
                <c:pt idx="0">
                  <c:v>0.31</c:v>
                </c:pt>
              </c:numCache>
            </c:numRef>
          </c:val>
        </c:ser>
        <c:ser>
          <c:idx val="3"/>
          <c:order val="2"/>
          <c:tx>
            <c:strRef>
              <c:f>Feuil1!$H$132</c:f>
              <c:strCache>
                <c:ptCount val="1"/>
                <c:pt idx="0">
                  <c:v>Diplôme  = et  &gt; Bac hors supérieur</c:v>
                </c:pt>
              </c:strCache>
            </c:strRef>
          </c:tx>
          <c:spPr>
            <a:solidFill>
              <a:srgbClr val="32FF3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Feuil1!$I$132</c:f>
              <c:numCache>
                <c:formatCode>0%</c:formatCode>
                <c:ptCount val="1"/>
                <c:pt idx="0">
                  <c:v>0.171</c:v>
                </c:pt>
              </c:numCache>
            </c:numRef>
          </c:val>
        </c:ser>
        <c:ser>
          <c:idx val="0"/>
          <c:order val="3"/>
          <c:tx>
            <c:strRef>
              <c:f>Feuil1!$H$133</c:f>
              <c:strCache>
                <c:ptCount val="1"/>
                <c:pt idx="0">
                  <c:v>Diplôme &gt; Bac, Ens. supérieur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Feuil1!$I$133</c:f>
              <c:numCache>
                <c:formatCode>0%</c:formatCode>
                <c:ptCount val="1"/>
                <c:pt idx="0">
                  <c:v>0.194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-2105463768"/>
        <c:axId val="-2104783800"/>
      </c:barChart>
      <c:catAx>
        <c:axId val="-2105463768"/>
        <c:scaling>
          <c:orientation val="minMax"/>
        </c:scaling>
        <c:delete val="1"/>
        <c:axPos val="b"/>
        <c:majorTickMark val="out"/>
        <c:minorTickMark val="none"/>
        <c:tickLblPos val="nextTo"/>
        <c:crossAx val="-2104783800"/>
        <c:crosses val="autoZero"/>
        <c:auto val="1"/>
        <c:lblAlgn val="ctr"/>
        <c:lblOffset val="100"/>
        <c:noMultiLvlLbl val="0"/>
      </c:catAx>
      <c:valAx>
        <c:axId val="-2104783800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-21054637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2075021872266"/>
          <c:y val="0.0526113321787611"/>
          <c:w val="0.3389748238707"/>
          <c:h val="0.947388667821239"/>
        </c:manualLayout>
      </c:layout>
      <c:overlay val="0"/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</c:chartSpace>
</file>

<file path=ppt/charts/chart1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 smtClean="0"/>
              <a:t>Approche à long terme </a:t>
            </a:r>
          </a:p>
          <a:p>
            <a:pPr>
              <a:defRPr sz="1800" b="1"/>
            </a:pPr>
            <a:r>
              <a:rPr lang="fr-FR" sz="1800" b="1" dirty="0" smtClean="0"/>
              <a:t>du chômage indemnisé</a:t>
            </a:r>
            <a:endParaRPr lang="fr-FR" sz="1800" b="1" dirty="0"/>
          </a:p>
        </c:rich>
      </c:tx>
      <c:layout>
        <c:manualLayout>
          <c:xMode val="edge"/>
          <c:yMode val="edge"/>
          <c:x val="0.00259545019344795"/>
          <c:y val="0.00197519452749823"/>
        </c:manualLayout>
      </c:layout>
      <c:overlay val="0"/>
      <c:spPr>
        <a:solidFill>
          <a:sysClr val="window" lastClr="FFFFFF"/>
        </a:solidFill>
      </c:spPr>
    </c:title>
    <c:autoTitleDeleted val="0"/>
    <c:plotArea>
      <c:layout>
        <c:manualLayout>
          <c:layoutTarget val="inner"/>
          <c:xMode val="edge"/>
          <c:yMode val="edge"/>
          <c:x val="0.107805555555556"/>
          <c:y val="0.0609478794459284"/>
          <c:w val="0.700443466223903"/>
          <c:h val="0.824207687052657"/>
        </c:manualLayout>
      </c:layout>
      <c:lineChart>
        <c:grouping val="standard"/>
        <c:varyColors val="0"/>
        <c:ser>
          <c:idx val="0"/>
          <c:order val="0"/>
          <c:tx>
            <c:strRef>
              <c:f>'chômage indemnisé'!$A$51</c:f>
              <c:strCache>
                <c:ptCount val="1"/>
                <c:pt idx="0">
                  <c:v>Nombre de chômeurs</c:v>
                </c:pt>
              </c:strCache>
            </c:strRef>
          </c:tx>
          <c:spPr>
            <a:ln w="57150" cmpd="sng">
              <a:solidFill>
                <a:srgbClr val="660066"/>
              </a:solidFill>
              <a:prstDash val="solid"/>
            </a:ln>
          </c:spPr>
          <c:marker>
            <c:symbol val="none"/>
          </c:marker>
          <c:cat>
            <c:numRef>
              <c:f>'chômage indemnisé'!$B$50:$V$50</c:f>
              <c:numCache>
                <c:formatCode>0</c:formatCode>
                <c:ptCount val="21"/>
                <c:pt idx="0">
                  <c:v>1996.0</c:v>
                </c:pt>
                <c:pt idx="1">
                  <c:v>1997.0</c:v>
                </c:pt>
                <c:pt idx="2">
                  <c:v>1998.0</c:v>
                </c:pt>
                <c:pt idx="3">
                  <c:v>1999.0</c:v>
                </c:pt>
                <c:pt idx="4">
                  <c:v>2000.0</c:v>
                </c:pt>
                <c:pt idx="5">
                  <c:v>2001.0</c:v>
                </c:pt>
                <c:pt idx="6">
                  <c:v>2002.0</c:v>
                </c:pt>
                <c:pt idx="7">
                  <c:v>2003.0</c:v>
                </c:pt>
                <c:pt idx="8">
                  <c:v>2004.0</c:v>
                </c:pt>
                <c:pt idx="9">
                  <c:v>2005.0</c:v>
                </c:pt>
                <c:pt idx="10">
                  <c:v>2006.0</c:v>
                </c:pt>
                <c:pt idx="11">
                  <c:v>2007.0</c:v>
                </c:pt>
                <c:pt idx="12">
                  <c:v>2008.0</c:v>
                </c:pt>
                <c:pt idx="13">
                  <c:v>2009.0</c:v>
                </c:pt>
                <c:pt idx="14">
                  <c:v>2010.0</c:v>
                </c:pt>
                <c:pt idx="15">
                  <c:v>2011.0</c:v>
                </c:pt>
                <c:pt idx="16">
                  <c:v>2012.0</c:v>
                </c:pt>
                <c:pt idx="17">
                  <c:v>2013.0</c:v>
                </c:pt>
                <c:pt idx="18">
                  <c:v>2014.0</c:v>
                </c:pt>
                <c:pt idx="19">
                  <c:v>2015.0</c:v>
                </c:pt>
                <c:pt idx="20">
                  <c:v>2016.0</c:v>
                </c:pt>
              </c:numCache>
            </c:numRef>
          </c:cat>
          <c:val>
            <c:numRef>
              <c:f>'chômage indemnisé'!$B$51:$V$51</c:f>
              <c:numCache>
                <c:formatCode>#,##0</c:formatCode>
                <c:ptCount val="21"/>
                <c:pt idx="0">
                  <c:v>1118.0</c:v>
                </c:pt>
                <c:pt idx="1">
                  <c:v>1093.0</c:v>
                </c:pt>
                <c:pt idx="2">
                  <c:v>1098.0</c:v>
                </c:pt>
                <c:pt idx="3">
                  <c:v>1168.0</c:v>
                </c:pt>
                <c:pt idx="4">
                  <c:v>1220.0</c:v>
                </c:pt>
                <c:pt idx="5">
                  <c:v>1586.75</c:v>
                </c:pt>
                <c:pt idx="6">
                  <c:v>1824.666666666667</c:v>
                </c:pt>
                <c:pt idx="7">
                  <c:v>1744.25</c:v>
                </c:pt>
                <c:pt idx="8">
                  <c:v>1646.583333333333</c:v>
                </c:pt>
                <c:pt idx="9">
                  <c:v>1379.083333333333</c:v>
                </c:pt>
                <c:pt idx="10">
                  <c:v>1102.916666666667</c:v>
                </c:pt>
                <c:pt idx="11">
                  <c:v>1190.083333333333</c:v>
                </c:pt>
                <c:pt idx="12">
                  <c:v>1337.666666666667</c:v>
                </c:pt>
                <c:pt idx="13">
                  <c:v>1701.0</c:v>
                </c:pt>
                <c:pt idx="14">
                  <c:v>1802.0</c:v>
                </c:pt>
                <c:pt idx="15">
                  <c:v>1802.0</c:v>
                </c:pt>
                <c:pt idx="16">
                  <c:v>1914.0</c:v>
                </c:pt>
                <c:pt idx="17">
                  <c:v>2212.0</c:v>
                </c:pt>
                <c:pt idx="18">
                  <c:v>2509.0</c:v>
                </c:pt>
                <c:pt idx="19">
                  <c:v>2317.0</c:v>
                </c:pt>
                <c:pt idx="20">
                  <c:v>2317.0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'chômage indemnisé'!$A$52</c:f>
              <c:strCache>
                <c:ptCount val="1"/>
                <c:pt idx="0">
                  <c:v>Prestations chômage, MCFP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ymbol val="none"/>
          </c:marker>
          <c:cat>
            <c:numRef>
              <c:f>'chômage indemnisé'!$B$50:$V$50</c:f>
              <c:numCache>
                <c:formatCode>0</c:formatCode>
                <c:ptCount val="21"/>
                <c:pt idx="0">
                  <c:v>1996.0</c:v>
                </c:pt>
                <c:pt idx="1">
                  <c:v>1997.0</c:v>
                </c:pt>
                <c:pt idx="2">
                  <c:v>1998.0</c:v>
                </c:pt>
                <c:pt idx="3">
                  <c:v>1999.0</c:v>
                </c:pt>
                <c:pt idx="4">
                  <c:v>2000.0</c:v>
                </c:pt>
                <c:pt idx="5">
                  <c:v>2001.0</c:v>
                </c:pt>
                <c:pt idx="6">
                  <c:v>2002.0</c:v>
                </c:pt>
                <c:pt idx="7">
                  <c:v>2003.0</c:v>
                </c:pt>
                <c:pt idx="8">
                  <c:v>2004.0</c:v>
                </c:pt>
                <c:pt idx="9">
                  <c:v>2005.0</c:v>
                </c:pt>
                <c:pt idx="10">
                  <c:v>2006.0</c:v>
                </c:pt>
                <c:pt idx="11">
                  <c:v>2007.0</c:v>
                </c:pt>
                <c:pt idx="12">
                  <c:v>2008.0</c:v>
                </c:pt>
                <c:pt idx="13">
                  <c:v>2009.0</c:v>
                </c:pt>
                <c:pt idx="14">
                  <c:v>2010.0</c:v>
                </c:pt>
                <c:pt idx="15">
                  <c:v>2011.0</c:v>
                </c:pt>
                <c:pt idx="16">
                  <c:v>2012.0</c:v>
                </c:pt>
                <c:pt idx="17">
                  <c:v>2013.0</c:v>
                </c:pt>
                <c:pt idx="18">
                  <c:v>2014.0</c:v>
                </c:pt>
                <c:pt idx="19">
                  <c:v>2015.0</c:v>
                </c:pt>
                <c:pt idx="20">
                  <c:v>2016.0</c:v>
                </c:pt>
              </c:numCache>
            </c:numRef>
          </c:cat>
          <c:val>
            <c:numRef>
              <c:f>'chômage indemnisé'!$B$52:$V$52</c:f>
              <c:numCache>
                <c:formatCode>#,##0</c:formatCode>
                <c:ptCount val="21"/>
                <c:pt idx="0">
                  <c:v>840.0652069999974</c:v>
                </c:pt>
                <c:pt idx="1">
                  <c:v>860.5390159999994</c:v>
                </c:pt>
                <c:pt idx="2">
                  <c:v>864.8766109999979</c:v>
                </c:pt>
                <c:pt idx="3">
                  <c:v>837.598108</c:v>
                </c:pt>
                <c:pt idx="4">
                  <c:v>956.414873</c:v>
                </c:pt>
                <c:pt idx="5">
                  <c:v>1134.450765</c:v>
                </c:pt>
                <c:pt idx="6">
                  <c:v>1514.489612</c:v>
                </c:pt>
                <c:pt idx="7">
                  <c:v>1392.183141</c:v>
                </c:pt>
                <c:pt idx="8">
                  <c:v>1366.180247</c:v>
                </c:pt>
                <c:pt idx="9">
                  <c:v>1208.504959</c:v>
                </c:pt>
                <c:pt idx="10">
                  <c:v>1060.13052</c:v>
                </c:pt>
                <c:pt idx="11">
                  <c:v>1152.512646</c:v>
                </c:pt>
                <c:pt idx="12">
                  <c:v>1310.64247</c:v>
                </c:pt>
                <c:pt idx="13">
                  <c:v>1666.8821</c:v>
                </c:pt>
                <c:pt idx="14">
                  <c:v>1682.491548</c:v>
                </c:pt>
                <c:pt idx="15">
                  <c:v>1770.58506</c:v>
                </c:pt>
                <c:pt idx="16">
                  <c:v>2055.683701</c:v>
                </c:pt>
                <c:pt idx="17">
                  <c:v>2440.881901</c:v>
                </c:pt>
                <c:pt idx="18">
                  <c:v>2811.920314</c:v>
                </c:pt>
                <c:pt idx="19">
                  <c:v>2799.738653</c:v>
                </c:pt>
                <c:pt idx="20">
                  <c:v>2799.738653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5134392"/>
        <c:axId val="-2104921224"/>
      </c:lineChart>
      <c:lineChart>
        <c:grouping val="standard"/>
        <c:varyColors val="0"/>
        <c:ser>
          <c:idx val="2"/>
          <c:order val="2"/>
          <c:tx>
            <c:strRef>
              <c:f>'chômage indemnisé'!$A$54</c:f>
              <c:strCache>
                <c:ptCount val="1"/>
                <c:pt idx="0">
                  <c:v>Chômeurs indémnisés / Emploi secteur privé, %</c:v>
                </c:pt>
              </c:strCache>
            </c:strRef>
          </c:tx>
          <c:spPr>
            <a:ln w="76200" cmpd="sng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'chômage indemnisé'!$B$50:$V$50</c:f>
              <c:numCache>
                <c:formatCode>0</c:formatCode>
                <c:ptCount val="21"/>
                <c:pt idx="0">
                  <c:v>1996.0</c:v>
                </c:pt>
                <c:pt idx="1">
                  <c:v>1997.0</c:v>
                </c:pt>
                <c:pt idx="2">
                  <c:v>1998.0</c:v>
                </c:pt>
                <c:pt idx="3">
                  <c:v>1999.0</c:v>
                </c:pt>
                <c:pt idx="4">
                  <c:v>2000.0</c:v>
                </c:pt>
                <c:pt idx="5">
                  <c:v>2001.0</c:v>
                </c:pt>
                <c:pt idx="6">
                  <c:v>2002.0</c:v>
                </c:pt>
                <c:pt idx="7">
                  <c:v>2003.0</c:v>
                </c:pt>
                <c:pt idx="8">
                  <c:v>2004.0</c:v>
                </c:pt>
                <c:pt idx="9">
                  <c:v>2005.0</c:v>
                </c:pt>
                <c:pt idx="10">
                  <c:v>2006.0</c:v>
                </c:pt>
                <c:pt idx="11">
                  <c:v>2007.0</c:v>
                </c:pt>
                <c:pt idx="12">
                  <c:v>2008.0</c:v>
                </c:pt>
                <c:pt idx="13">
                  <c:v>2009.0</c:v>
                </c:pt>
                <c:pt idx="14">
                  <c:v>2010.0</c:v>
                </c:pt>
                <c:pt idx="15">
                  <c:v>2011.0</c:v>
                </c:pt>
                <c:pt idx="16">
                  <c:v>2012.0</c:v>
                </c:pt>
                <c:pt idx="17">
                  <c:v>2013.0</c:v>
                </c:pt>
                <c:pt idx="18">
                  <c:v>2014.0</c:v>
                </c:pt>
                <c:pt idx="19">
                  <c:v>2015.0</c:v>
                </c:pt>
                <c:pt idx="20">
                  <c:v>2016.0</c:v>
                </c:pt>
              </c:numCache>
            </c:numRef>
          </c:cat>
          <c:val>
            <c:numRef>
              <c:f>'chômage indemnisé'!$B$54:$V$54</c:f>
              <c:numCache>
                <c:formatCode>0.0%</c:formatCode>
                <c:ptCount val="21"/>
                <c:pt idx="0">
                  <c:v>0.0310332439462101</c:v>
                </c:pt>
                <c:pt idx="1">
                  <c:v>0.0297126201764879</c:v>
                </c:pt>
                <c:pt idx="2">
                  <c:v>0.0290943262168735</c:v>
                </c:pt>
                <c:pt idx="3">
                  <c:v>0.0299795634603382</c:v>
                </c:pt>
                <c:pt idx="4">
                  <c:v>0.03029609685389</c:v>
                </c:pt>
                <c:pt idx="5">
                  <c:v>0.0382767834314007</c:v>
                </c:pt>
                <c:pt idx="6">
                  <c:v>0.042808874839695</c:v>
                </c:pt>
                <c:pt idx="7">
                  <c:v>0.0396046829367268</c:v>
                </c:pt>
                <c:pt idx="8">
                  <c:v>0.0365283713876918</c:v>
                </c:pt>
                <c:pt idx="9">
                  <c:v>0.0292861501865347</c:v>
                </c:pt>
                <c:pt idx="10">
                  <c:v>0.0224434463772336</c:v>
                </c:pt>
                <c:pt idx="11">
                  <c:v>0.0229680513489009</c:v>
                </c:pt>
                <c:pt idx="12">
                  <c:v>0.024640033887691</c:v>
                </c:pt>
                <c:pt idx="13">
                  <c:v>0.0295870084124423</c:v>
                </c:pt>
                <c:pt idx="14">
                  <c:v>0.0304819300555915</c:v>
                </c:pt>
                <c:pt idx="15">
                  <c:v>0.029425932912196</c:v>
                </c:pt>
                <c:pt idx="16">
                  <c:v>0.0298953645839284</c:v>
                </c:pt>
                <c:pt idx="17">
                  <c:v>0.0341637881738101</c:v>
                </c:pt>
                <c:pt idx="18">
                  <c:v>0.0385892643182464</c:v>
                </c:pt>
                <c:pt idx="19">
                  <c:v>0.035242481046329</c:v>
                </c:pt>
                <c:pt idx="20">
                  <c:v>0.0347595591506771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5093432"/>
        <c:axId val="-2105425032"/>
      </c:lineChart>
      <c:catAx>
        <c:axId val="-2105134392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104921224"/>
        <c:crosses val="autoZero"/>
        <c:auto val="1"/>
        <c:lblAlgn val="ctr"/>
        <c:lblOffset val="100"/>
        <c:tickLblSkip val="2"/>
        <c:noMultiLvlLbl val="0"/>
      </c:catAx>
      <c:valAx>
        <c:axId val="-2104921224"/>
        <c:scaling>
          <c:orientation val="minMax"/>
          <c:min val="800.0"/>
        </c:scaling>
        <c:delete val="0"/>
        <c:axPos val="l"/>
        <c:majorGridlines>
          <c:spPr>
            <a:ln>
              <a:solidFill>
                <a:sysClr val="window" lastClr="FFFFFF">
                  <a:lumMod val="75000"/>
                </a:sysClr>
              </a:solidFill>
            </a:ln>
          </c:spPr>
        </c:majorGridlines>
        <c:numFmt formatCode="#,##0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>
                <a:solidFill>
                  <a:schemeClr val="accent6">
                    <a:lumMod val="50000"/>
                  </a:schemeClr>
                </a:solidFill>
              </a:defRPr>
            </a:pPr>
            <a:endParaRPr lang="fr-FR"/>
          </a:p>
        </c:txPr>
        <c:crossAx val="-2105134392"/>
        <c:crosses val="autoZero"/>
        <c:crossBetween val="between"/>
        <c:majorUnit val="200.0"/>
      </c:valAx>
      <c:catAx>
        <c:axId val="-2105093432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-2105425032"/>
        <c:crosses val="autoZero"/>
        <c:auto val="1"/>
        <c:lblAlgn val="ctr"/>
        <c:lblOffset val="100"/>
        <c:noMultiLvlLbl val="0"/>
      </c:catAx>
      <c:valAx>
        <c:axId val="-2105425032"/>
        <c:scaling>
          <c:orientation val="minMax"/>
          <c:min val="0.012"/>
        </c:scaling>
        <c:delete val="0"/>
        <c:axPos val="r"/>
        <c:numFmt formatCode="0.0%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 b="1">
                <a:solidFill>
                  <a:srgbClr val="FF0000"/>
                </a:solidFill>
              </a:defRPr>
            </a:pPr>
            <a:endParaRPr lang="fr-FR"/>
          </a:p>
        </c:txPr>
        <c:crossAx val="-2105093432"/>
        <c:crosses val="max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2">
    <c:autoUpdate val="0"/>
  </c:externalData>
</c:chartSpace>
</file>

<file path=ppt/charts/chart1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Approche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du</a:t>
            </a:r>
            <a:r>
              <a:rPr lang="fr-FR" sz="1800" baseline="0" dirty="0" smtClean="0"/>
              <a:t> </a:t>
            </a:r>
            <a:r>
              <a:rPr lang="fr-FR" sz="1800" dirty="0" smtClean="0"/>
              <a:t>taux </a:t>
            </a:r>
            <a:r>
              <a:rPr lang="fr-FR" sz="1800" dirty="0"/>
              <a:t>de </a:t>
            </a:r>
            <a:r>
              <a:rPr lang="fr-FR" sz="1800" dirty="0" smtClean="0"/>
              <a:t>chômage </a:t>
            </a:r>
            <a:r>
              <a:rPr lang="fr-FR" sz="1800" i="1" dirty="0" smtClean="0"/>
              <a:t>officiel </a:t>
            </a:r>
            <a:r>
              <a:rPr lang="fr-FR" sz="1600" dirty="0" smtClean="0"/>
              <a:t>(idem)</a:t>
            </a:r>
            <a:endParaRPr lang="fr-FR" sz="1600" dirty="0"/>
          </a:p>
        </c:rich>
      </c:tx>
      <c:layout>
        <c:manualLayout>
          <c:xMode val="edge"/>
          <c:yMode val="edge"/>
          <c:x val="0.00612976407203851"/>
          <c:y val="0.0"/>
        </c:manualLayout>
      </c:layout>
      <c:overlay val="0"/>
      <c:spPr>
        <a:solidFill>
          <a:sysClr val="window" lastClr="FFFFFF"/>
        </a:solidFill>
      </c:spPr>
    </c:title>
    <c:autoTitleDeleted val="0"/>
    <c:plotArea>
      <c:layout>
        <c:manualLayout>
          <c:layoutTarget val="inner"/>
          <c:xMode val="edge"/>
          <c:yMode val="edge"/>
          <c:x val="0.114655074365704"/>
          <c:y val="0.0831357592545692"/>
          <c:w val="0.865306867891514"/>
          <c:h val="0.829197378807766"/>
        </c:manualLayout>
      </c:layout>
      <c:lineChart>
        <c:grouping val="standard"/>
        <c:varyColors val="0"/>
        <c:ser>
          <c:idx val="0"/>
          <c:order val="0"/>
          <c:tx>
            <c:strRef>
              <c:f>'marché du travail'!$A$55</c:f>
              <c:strCache>
                <c:ptCount val="1"/>
                <c:pt idx="0">
                  <c:v>Taux de chômage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trendline>
            <c:spPr>
              <a:ln w="76200" cmpd="sng"/>
            </c:spPr>
            <c:trendlineType val="movingAvg"/>
            <c:period val="12"/>
            <c:dispRSqr val="0"/>
            <c:dispEq val="0"/>
          </c:trendline>
          <c:cat>
            <c:numRef>
              <c:f>'marché du travail'!$B$53:$DQ$53</c:f>
              <c:numCache>
                <c:formatCode>General</c:formatCode>
                <c:ptCount val="120"/>
                <c:pt idx="0">
                  <c:v>2008.0</c:v>
                </c:pt>
                <c:pt idx="12">
                  <c:v>2009.0</c:v>
                </c:pt>
                <c:pt idx="24">
                  <c:v>2010.0</c:v>
                </c:pt>
                <c:pt idx="36">
                  <c:v>2011.0</c:v>
                </c:pt>
                <c:pt idx="48">
                  <c:v>2012.0</c:v>
                </c:pt>
                <c:pt idx="60">
                  <c:v>2013.0</c:v>
                </c:pt>
                <c:pt idx="72">
                  <c:v>2014.0</c:v>
                </c:pt>
                <c:pt idx="84">
                  <c:v>2015.0</c:v>
                </c:pt>
                <c:pt idx="96">
                  <c:v>2016.0</c:v>
                </c:pt>
                <c:pt idx="108">
                  <c:v>2017.0</c:v>
                </c:pt>
              </c:numCache>
            </c:numRef>
          </c:cat>
          <c:val>
            <c:numRef>
              <c:f>'marché du travail'!$B$55:$DL$55</c:f>
              <c:numCache>
                <c:formatCode>0.0%</c:formatCode>
                <c:ptCount val="115"/>
                <c:pt idx="0">
                  <c:v>0.115408466088509</c:v>
                </c:pt>
                <c:pt idx="1">
                  <c:v>0.128192975896355</c:v>
                </c:pt>
                <c:pt idx="2">
                  <c:v>0.131097755675824</c:v>
                </c:pt>
                <c:pt idx="3">
                  <c:v>0.129358366586322</c:v>
                </c:pt>
                <c:pt idx="4">
                  <c:v>0.107233337367846</c:v>
                </c:pt>
                <c:pt idx="5">
                  <c:v>0.113790834235272</c:v>
                </c:pt>
                <c:pt idx="6">
                  <c:v>0.117513126886808</c:v>
                </c:pt>
                <c:pt idx="7">
                  <c:v>0.117947974159183</c:v>
                </c:pt>
                <c:pt idx="8">
                  <c:v>0.108485697512288</c:v>
                </c:pt>
                <c:pt idx="9">
                  <c:v>0.111146962819228</c:v>
                </c:pt>
                <c:pt idx="10">
                  <c:v>0.0996148131558241</c:v>
                </c:pt>
                <c:pt idx="11">
                  <c:v>0.097649303484686</c:v>
                </c:pt>
                <c:pt idx="12">
                  <c:v>0.114941573100857</c:v>
                </c:pt>
                <c:pt idx="13">
                  <c:v>0.122502850978132</c:v>
                </c:pt>
                <c:pt idx="14">
                  <c:v>0.142006549842781</c:v>
                </c:pt>
                <c:pt idx="15">
                  <c:v>0.127222306297505</c:v>
                </c:pt>
                <c:pt idx="16">
                  <c:v>0.112404231531302</c:v>
                </c:pt>
                <c:pt idx="17">
                  <c:v>0.120997361646863</c:v>
                </c:pt>
                <c:pt idx="18">
                  <c:v>0.12070979626898</c:v>
                </c:pt>
                <c:pt idx="19">
                  <c:v>0.118798332286581</c:v>
                </c:pt>
                <c:pt idx="20">
                  <c:v>0.108175328915376</c:v>
                </c:pt>
                <c:pt idx="21">
                  <c:v>0.12043914650156</c:v>
                </c:pt>
                <c:pt idx="22">
                  <c:v>0.107075814235236</c:v>
                </c:pt>
                <c:pt idx="23">
                  <c:v>0.101781228160097</c:v>
                </c:pt>
                <c:pt idx="24">
                  <c:v>0.113686650907164</c:v>
                </c:pt>
                <c:pt idx="25">
                  <c:v>0.130996023208455</c:v>
                </c:pt>
                <c:pt idx="26">
                  <c:v>0.150166969511962</c:v>
                </c:pt>
                <c:pt idx="27">
                  <c:v>0.133004563579266</c:v>
                </c:pt>
                <c:pt idx="28">
                  <c:v>0.120234819107935</c:v>
                </c:pt>
                <c:pt idx="29">
                  <c:v>0.123729352761215</c:v>
                </c:pt>
                <c:pt idx="30">
                  <c:v>0.117818038824359</c:v>
                </c:pt>
                <c:pt idx="31">
                  <c:v>0.123778341550747</c:v>
                </c:pt>
                <c:pt idx="32">
                  <c:v>0.113980583644355</c:v>
                </c:pt>
                <c:pt idx="33">
                  <c:v>0.107807996163329</c:v>
                </c:pt>
                <c:pt idx="34">
                  <c:v>0.1068445499692</c:v>
                </c:pt>
                <c:pt idx="35">
                  <c:v>0.0933399736548904</c:v>
                </c:pt>
                <c:pt idx="36">
                  <c:v>0.10527416786608</c:v>
                </c:pt>
                <c:pt idx="37">
                  <c:v>0.119581458335714</c:v>
                </c:pt>
                <c:pt idx="38">
                  <c:v>0.129390386736292</c:v>
                </c:pt>
                <c:pt idx="39">
                  <c:v>0.113942886436655</c:v>
                </c:pt>
                <c:pt idx="40">
                  <c:v>0.109756910622395</c:v>
                </c:pt>
                <c:pt idx="41">
                  <c:v>0.110319205881027</c:v>
                </c:pt>
                <c:pt idx="42">
                  <c:v>0.106289423194166</c:v>
                </c:pt>
                <c:pt idx="43">
                  <c:v>0.107445252336909</c:v>
                </c:pt>
                <c:pt idx="44">
                  <c:v>0.103056225457032</c:v>
                </c:pt>
                <c:pt idx="45">
                  <c:v>0.0971208866159179</c:v>
                </c:pt>
                <c:pt idx="46">
                  <c:v>0.0997136925307205</c:v>
                </c:pt>
                <c:pt idx="47">
                  <c:v>0.0863279415127337</c:v>
                </c:pt>
                <c:pt idx="48">
                  <c:v>0.104638184845191</c:v>
                </c:pt>
                <c:pt idx="49">
                  <c:v>0.115758405227263</c:v>
                </c:pt>
                <c:pt idx="50">
                  <c:v>0.113951369415177</c:v>
                </c:pt>
                <c:pt idx="51">
                  <c:v>0.0981050553707241</c:v>
                </c:pt>
                <c:pt idx="52">
                  <c:v>0.0901046745958445</c:v>
                </c:pt>
                <c:pt idx="53">
                  <c:v>0.0970548123346395</c:v>
                </c:pt>
                <c:pt idx="54">
                  <c:v>0.0960663483006776</c:v>
                </c:pt>
                <c:pt idx="55">
                  <c:v>0.0953867792773287</c:v>
                </c:pt>
                <c:pt idx="56">
                  <c:v>0.0846063434069312</c:v>
                </c:pt>
                <c:pt idx="57">
                  <c:v>0.0934098512094048</c:v>
                </c:pt>
                <c:pt idx="58">
                  <c:v>0.0898575585873541</c:v>
                </c:pt>
                <c:pt idx="59">
                  <c:v>0.0752159350842926</c:v>
                </c:pt>
                <c:pt idx="60">
                  <c:v>0.0985725767300284</c:v>
                </c:pt>
                <c:pt idx="61">
                  <c:v>0.110153970126457</c:v>
                </c:pt>
                <c:pt idx="62">
                  <c:v>0.109569517338855</c:v>
                </c:pt>
                <c:pt idx="63">
                  <c:v>0.101125712591658</c:v>
                </c:pt>
                <c:pt idx="64">
                  <c:v>0.0920359337107957</c:v>
                </c:pt>
                <c:pt idx="65">
                  <c:v>0.0927434291905244</c:v>
                </c:pt>
                <c:pt idx="66">
                  <c:v>0.102725267589306</c:v>
                </c:pt>
                <c:pt idx="67">
                  <c:v>0.0924512027967235</c:v>
                </c:pt>
                <c:pt idx="68">
                  <c:v>0.0941276594769502</c:v>
                </c:pt>
                <c:pt idx="69">
                  <c:v>0.0976189958660462</c:v>
                </c:pt>
                <c:pt idx="70">
                  <c:v>0.0911746348659086</c:v>
                </c:pt>
                <c:pt idx="71">
                  <c:v>0.08443804747197</c:v>
                </c:pt>
                <c:pt idx="72">
                  <c:v>0.107461427963882</c:v>
                </c:pt>
                <c:pt idx="73">
                  <c:v>0.115781513044737</c:v>
                </c:pt>
                <c:pt idx="74">
                  <c:v>0.119599321738146</c:v>
                </c:pt>
                <c:pt idx="75">
                  <c:v>0.114123580185847</c:v>
                </c:pt>
                <c:pt idx="76">
                  <c:v>0.106183754935012</c:v>
                </c:pt>
                <c:pt idx="77">
                  <c:v>0.112115808283337</c:v>
                </c:pt>
                <c:pt idx="78">
                  <c:v>0.116176983267959</c:v>
                </c:pt>
                <c:pt idx="79">
                  <c:v>0.0997953897906624</c:v>
                </c:pt>
                <c:pt idx="80">
                  <c:v>0.107157220099865</c:v>
                </c:pt>
                <c:pt idx="81">
                  <c:v>0.101301218717545</c:v>
                </c:pt>
                <c:pt idx="82">
                  <c:v>0.093376603859911</c:v>
                </c:pt>
                <c:pt idx="83">
                  <c:v>0.0893914808412929</c:v>
                </c:pt>
                <c:pt idx="84">
                  <c:v>0.10411365580738</c:v>
                </c:pt>
                <c:pt idx="85">
                  <c:v>0.115725178803765</c:v>
                </c:pt>
                <c:pt idx="86">
                  <c:v>0.123436190199297</c:v>
                </c:pt>
                <c:pt idx="87">
                  <c:v>0.109334340565444</c:v>
                </c:pt>
                <c:pt idx="88">
                  <c:v>0.102898496424037</c:v>
                </c:pt>
                <c:pt idx="89">
                  <c:v>0.107999165440537</c:v>
                </c:pt>
                <c:pt idx="90">
                  <c:v>0.108794269728403</c:v>
                </c:pt>
                <c:pt idx="91">
                  <c:v>0.100873230785133</c:v>
                </c:pt>
                <c:pt idx="92">
                  <c:v>0.108284202826753</c:v>
                </c:pt>
                <c:pt idx="93">
                  <c:v>0.10526880731994</c:v>
                </c:pt>
                <c:pt idx="94">
                  <c:v>0.103783612518077</c:v>
                </c:pt>
                <c:pt idx="95">
                  <c:v>0.0960125932517623</c:v>
                </c:pt>
                <c:pt idx="96">
                  <c:v>0.118047792188284</c:v>
                </c:pt>
                <c:pt idx="97">
                  <c:v>0.130403572417327</c:v>
                </c:pt>
                <c:pt idx="98">
                  <c:v>0.132862585190183</c:v>
                </c:pt>
                <c:pt idx="99">
                  <c:v>0.113843183928524</c:v>
                </c:pt>
                <c:pt idx="100">
                  <c:v>0.121614878618045</c:v>
                </c:pt>
                <c:pt idx="101">
                  <c:v>0.120279118593283</c:v>
                </c:pt>
                <c:pt idx="102">
                  <c:v>0.115057511223762</c:v>
                </c:pt>
                <c:pt idx="103">
                  <c:v>0.118518344015189</c:v>
                </c:pt>
                <c:pt idx="104">
                  <c:v>0.125546263236376</c:v>
                </c:pt>
                <c:pt idx="105">
                  <c:v>0.11211276753281</c:v>
                </c:pt>
                <c:pt idx="106">
                  <c:v>0.114131586661143</c:v>
                </c:pt>
                <c:pt idx="107">
                  <c:v>0.105616116503289</c:v>
                </c:pt>
                <c:pt idx="108">
                  <c:v>0.12851375524819</c:v>
                </c:pt>
                <c:pt idx="109">
                  <c:v>0.12875936204274</c:v>
                </c:pt>
                <c:pt idx="110">
                  <c:v>0.136419223947762</c:v>
                </c:pt>
                <c:pt idx="111">
                  <c:v>0.109080117629436</c:v>
                </c:pt>
                <c:pt idx="112">
                  <c:v>0.109832288437745</c:v>
                </c:pt>
                <c:pt idx="113">
                  <c:v>0.109832288437745</c:v>
                </c:pt>
                <c:pt idx="114">
                  <c:v>0.116141312972743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04144296"/>
        <c:axId val="2104388088"/>
      </c:lineChart>
      <c:catAx>
        <c:axId val="2104144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2104388088"/>
        <c:crosses val="autoZero"/>
        <c:auto val="1"/>
        <c:lblAlgn val="ctr"/>
        <c:lblOffset val="100"/>
        <c:tickLblSkip val="8"/>
        <c:noMultiLvlLbl val="0"/>
      </c:catAx>
      <c:valAx>
        <c:axId val="2104388088"/>
        <c:scaling>
          <c:orientation val="minMax"/>
          <c:max val="0.125"/>
          <c:min val="0.095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2104144296"/>
        <c:crosses val="autoZero"/>
        <c:crossBetween val="between"/>
        <c:majorUnit val="0.01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2">
    <c:autoUpdate val="0"/>
  </c:externalData>
</c:chartSpace>
</file>

<file path=ppt/charts/chart1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Demandeurs </a:t>
            </a:r>
            <a:r>
              <a:rPr lang="fr-FR" sz="1800" dirty="0" smtClean="0"/>
              <a:t>d'emplois</a:t>
            </a:r>
            <a:r>
              <a:rPr lang="fr-FR" sz="1800" baseline="0" dirty="0" smtClean="0"/>
              <a:t> </a:t>
            </a:r>
            <a:r>
              <a:rPr lang="fr-FR" sz="1800" i="1" dirty="0" smtClean="0"/>
              <a:t>officiels</a:t>
            </a:r>
            <a:r>
              <a:rPr lang="fr-FR" sz="1800" dirty="0" smtClean="0"/>
              <a:t> par trimestre, </a:t>
            </a:r>
            <a:endParaRPr lang="fr-FR" sz="1800" dirty="0"/>
          </a:p>
          <a:p>
            <a:pPr>
              <a:defRPr sz="1800"/>
            </a:pPr>
            <a:r>
              <a:rPr lang="fr-FR" sz="1600" dirty="0" smtClean="0"/>
              <a:t>(moyennes </a:t>
            </a:r>
            <a:r>
              <a:rPr lang="fr-FR" sz="1600" dirty="0"/>
              <a:t>mobiles </a:t>
            </a:r>
            <a:endParaRPr lang="fr-FR" sz="1600" dirty="0" smtClean="0"/>
          </a:p>
          <a:p>
            <a:pPr>
              <a:defRPr sz="1800"/>
            </a:pPr>
            <a:r>
              <a:rPr lang="fr-FR" sz="1600" dirty="0" smtClean="0"/>
              <a:t>sur </a:t>
            </a:r>
            <a:r>
              <a:rPr lang="fr-FR" sz="1600" dirty="0"/>
              <a:t>12 </a:t>
            </a:r>
            <a:r>
              <a:rPr lang="fr-FR" sz="1600" dirty="0" smtClean="0"/>
              <a:t>mois)</a:t>
            </a:r>
            <a:endParaRPr lang="fr-FR" sz="1600" dirty="0"/>
          </a:p>
        </c:rich>
      </c:tx>
      <c:layout>
        <c:manualLayout>
          <c:xMode val="edge"/>
          <c:yMode val="edge"/>
          <c:x val="0.000789959492481606"/>
          <c:y val="0.0"/>
        </c:manualLayout>
      </c:layout>
      <c:overlay val="0"/>
      <c:spPr>
        <a:solidFill>
          <a:srgbClr val="FFFFFF"/>
        </a:solidFill>
      </c:spPr>
    </c:title>
    <c:autoTitleDeleted val="0"/>
    <c:plotArea>
      <c:layout>
        <c:manualLayout>
          <c:layoutTarget val="inner"/>
          <c:xMode val="edge"/>
          <c:yMode val="edge"/>
          <c:x val="0.0771476176552534"/>
          <c:y val="0.138971183105147"/>
          <c:w val="0.908014336400552"/>
          <c:h val="0.762027930850809"/>
        </c:manualLayout>
      </c:layout>
      <c:lineChart>
        <c:grouping val="standard"/>
        <c:varyColors val="0"/>
        <c:ser>
          <c:idx val="3"/>
          <c:order val="0"/>
          <c:tx>
            <c:strRef>
              <c:f>'marché du travail'!$A$47</c:f>
              <c:strCache>
                <c:ptCount val="1"/>
                <c:pt idx="0">
                  <c:v>Province Sud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marker>
            <c:symbol val="none"/>
          </c:marker>
          <c:trendline>
            <c:spPr>
              <a:ln w="57150" cmpd="sng">
                <a:solidFill>
                  <a:srgbClr val="0000FF"/>
                </a:solidFill>
              </a:ln>
            </c:spPr>
            <c:trendlineType val="movingAvg"/>
            <c:period val="12"/>
            <c:dispRSqr val="0"/>
            <c:dispEq val="0"/>
          </c:trendline>
          <c:cat>
            <c:numRef>
              <c:f>'marché du travail'!$B$45:$DL$45</c:f>
              <c:numCache>
                <c:formatCode>General</c:formatCode>
                <c:ptCount val="115"/>
                <c:pt idx="0">
                  <c:v>2008.0</c:v>
                </c:pt>
                <c:pt idx="12">
                  <c:v>2009.0</c:v>
                </c:pt>
                <c:pt idx="24">
                  <c:v>2010.0</c:v>
                </c:pt>
                <c:pt idx="36">
                  <c:v>2011.0</c:v>
                </c:pt>
                <c:pt idx="48">
                  <c:v>2012.0</c:v>
                </c:pt>
                <c:pt idx="60">
                  <c:v>2013.0</c:v>
                </c:pt>
                <c:pt idx="72">
                  <c:v>2014.0</c:v>
                </c:pt>
                <c:pt idx="84">
                  <c:v>2015.0</c:v>
                </c:pt>
                <c:pt idx="96">
                  <c:v>2016.0</c:v>
                </c:pt>
                <c:pt idx="108">
                  <c:v>2017.0</c:v>
                </c:pt>
              </c:numCache>
            </c:numRef>
          </c:cat>
          <c:val>
            <c:numRef>
              <c:f>'marché du travail'!$B$47:$DL$47</c:f>
              <c:numCache>
                <c:formatCode>#\ ##0"  ";#\ ##0"  "."  "</c:formatCode>
                <c:ptCount val="115"/>
                <c:pt idx="0">
                  <c:v>4830.0</c:v>
                </c:pt>
                <c:pt idx="1">
                  <c:v>5065.0</c:v>
                </c:pt>
                <c:pt idx="2">
                  <c:v>5074.0</c:v>
                </c:pt>
                <c:pt idx="3">
                  <c:v>4814.0</c:v>
                </c:pt>
                <c:pt idx="4">
                  <c:v>4027.0</c:v>
                </c:pt>
                <c:pt idx="5">
                  <c:v>4313.0</c:v>
                </c:pt>
                <c:pt idx="6">
                  <c:v>4522.0</c:v>
                </c:pt>
                <c:pt idx="7">
                  <c:v>4569.0</c:v>
                </c:pt>
                <c:pt idx="8">
                  <c:v>4249.0</c:v>
                </c:pt>
                <c:pt idx="9">
                  <c:v>4511.0</c:v>
                </c:pt>
                <c:pt idx="10">
                  <c:v>3751.0</c:v>
                </c:pt>
                <c:pt idx="11">
                  <c:v>3743.0</c:v>
                </c:pt>
                <c:pt idx="12">
                  <c:v>4821.0</c:v>
                </c:pt>
                <c:pt idx="13">
                  <c:v>5137.0</c:v>
                </c:pt>
                <c:pt idx="14">
                  <c:v>5739.0</c:v>
                </c:pt>
                <c:pt idx="15">
                  <c:v>5176.0</c:v>
                </c:pt>
                <c:pt idx="16">
                  <c:v>4585.0</c:v>
                </c:pt>
                <c:pt idx="17">
                  <c:v>5033.0</c:v>
                </c:pt>
                <c:pt idx="18">
                  <c:v>4913.0</c:v>
                </c:pt>
                <c:pt idx="19">
                  <c:v>4984.0</c:v>
                </c:pt>
                <c:pt idx="20">
                  <c:v>4492.0</c:v>
                </c:pt>
                <c:pt idx="21">
                  <c:v>4862.0</c:v>
                </c:pt>
                <c:pt idx="22">
                  <c:v>4301.0</c:v>
                </c:pt>
                <c:pt idx="23">
                  <c:v>4082.0</c:v>
                </c:pt>
                <c:pt idx="24">
                  <c:v>4980.0</c:v>
                </c:pt>
                <c:pt idx="25">
                  <c:v>5445.0</c:v>
                </c:pt>
                <c:pt idx="26">
                  <c:v>6013.0</c:v>
                </c:pt>
                <c:pt idx="27">
                  <c:v>5341.0</c:v>
                </c:pt>
                <c:pt idx="28">
                  <c:v>4853.0</c:v>
                </c:pt>
                <c:pt idx="29">
                  <c:v>5038.0</c:v>
                </c:pt>
                <c:pt idx="30">
                  <c:v>4873.0</c:v>
                </c:pt>
                <c:pt idx="31">
                  <c:v>5144.0</c:v>
                </c:pt>
                <c:pt idx="32">
                  <c:v>4801.0</c:v>
                </c:pt>
                <c:pt idx="33">
                  <c:v>4541.0</c:v>
                </c:pt>
                <c:pt idx="34">
                  <c:v>4442.0</c:v>
                </c:pt>
                <c:pt idx="35">
                  <c:v>3998.0</c:v>
                </c:pt>
                <c:pt idx="36">
                  <c:v>4807.0</c:v>
                </c:pt>
                <c:pt idx="37">
                  <c:v>5328.0</c:v>
                </c:pt>
                <c:pt idx="38">
                  <c:v>5631.0</c:v>
                </c:pt>
                <c:pt idx="39">
                  <c:v>5027.0</c:v>
                </c:pt>
                <c:pt idx="40">
                  <c:v>4846.0</c:v>
                </c:pt>
                <c:pt idx="41">
                  <c:v>4854.0</c:v>
                </c:pt>
                <c:pt idx="42">
                  <c:v>4828.0</c:v>
                </c:pt>
                <c:pt idx="43">
                  <c:v>4974.0</c:v>
                </c:pt>
                <c:pt idx="44">
                  <c:v>4751.0</c:v>
                </c:pt>
                <c:pt idx="45">
                  <c:v>4502.0</c:v>
                </c:pt>
                <c:pt idx="46">
                  <c:v>4575.0</c:v>
                </c:pt>
                <c:pt idx="47">
                  <c:v>4051.0</c:v>
                </c:pt>
                <c:pt idx="48">
                  <c:v>4965.0</c:v>
                </c:pt>
                <c:pt idx="49">
                  <c:v>5209.0</c:v>
                </c:pt>
                <c:pt idx="50">
                  <c:v>5013.0</c:v>
                </c:pt>
                <c:pt idx="51">
                  <c:v>4412.0</c:v>
                </c:pt>
                <c:pt idx="52">
                  <c:v>4127.0</c:v>
                </c:pt>
                <c:pt idx="53">
                  <c:v>4548.0</c:v>
                </c:pt>
                <c:pt idx="54">
                  <c:v>4496.0</c:v>
                </c:pt>
                <c:pt idx="55">
                  <c:v>4456.0</c:v>
                </c:pt>
                <c:pt idx="56">
                  <c:v>3942.0</c:v>
                </c:pt>
                <c:pt idx="57">
                  <c:v>4336.0</c:v>
                </c:pt>
                <c:pt idx="58">
                  <c:v>4086.0</c:v>
                </c:pt>
                <c:pt idx="59">
                  <c:v>3539.0</c:v>
                </c:pt>
                <c:pt idx="60">
                  <c:v>4691.0</c:v>
                </c:pt>
                <c:pt idx="61">
                  <c:v>5016.0</c:v>
                </c:pt>
                <c:pt idx="62">
                  <c:v>5050.0</c:v>
                </c:pt>
                <c:pt idx="63">
                  <c:v>4819.0</c:v>
                </c:pt>
                <c:pt idx="64">
                  <c:v>4454.0</c:v>
                </c:pt>
                <c:pt idx="65">
                  <c:v>4540.0</c:v>
                </c:pt>
                <c:pt idx="66">
                  <c:v>5095.0</c:v>
                </c:pt>
                <c:pt idx="67">
                  <c:v>4559.0</c:v>
                </c:pt>
                <c:pt idx="68">
                  <c:v>4535.0</c:v>
                </c:pt>
                <c:pt idx="69">
                  <c:v>4669.0</c:v>
                </c:pt>
                <c:pt idx="70">
                  <c:v>4295.0</c:v>
                </c:pt>
                <c:pt idx="71">
                  <c:v>4052.0</c:v>
                </c:pt>
                <c:pt idx="72">
                  <c:v>5237.0</c:v>
                </c:pt>
                <c:pt idx="73">
                  <c:v>5512.0</c:v>
                </c:pt>
                <c:pt idx="74">
                  <c:v>5704.0</c:v>
                </c:pt>
                <c:pt idx="75">
                  <c:v>5549.0</c:v>
                </c:pt>
                <c:pt idx="76">
                  <c:v>5052.0</c:v>
                </c:pt>
                <c:pt idx="77">
                  <c:v>5407.0</c:v>
                </c:pt>
                <c:pt idx="78">
                  <c:v>5721.0</c:v>
                </c:pt>
                <c:pt idx="79">
                  <c:v>4955.0</c:v>
                </c:pt>
                <c:pt idx="80">
                  <c:v>5215.0</c:v>
                </c:pt>
                <c:pt idx="81">
                  <c:v>4894.0</c:v>
                </c:pt>
                <c:pt idx="82">
                  <c:v>4507.0</c:v>
                </c:pt>
                <c:pt idx="83">
                  <c:v>4413.0</c:v>
                </c:pt>
                <c:pt idx="84">
                  <c:v>5177.0</c:v>
                </c:pt>
                <c:pt idx="85">
                  <c:v>5642.0</c:v>
                </c:pt>
                <c:pt idx="86">
                  <c:v>5998.0</c:v>
                </c:pt>
                <c:pt idx="87">
                  <c:v>5400.0</c:v>
                </c:pt>
                <c:pt idx="88">
                  <c:v>5167.0</c:v>
                </c:pt>
                <c:pt idx="89">
                  <c:v>5402.0</c:v>
                </c:pt>
                <c:pt idx="90">
                  <c:v>5363.0</c:v>
                </c:pt>
                <c:pt idx="91">
                  <c:v>4994.0</c:v>
                </c:pt>
                <c:pt idx="92">
                  <c:v>5341.0</c:v>
                </c:pt>
                <c:pt idx="93">
                  <c:v>5206.0</c:v>
                </c:pt>
                <c:pt idx="94">
                  <c:v>5114.0</c:v>
                </c:pt>
                <c:pt idx="95">
                  <c:v>4818.0</c:v>
                </c:pt>
                <c:pt idx="96">
                  <c:v>5794.0</c:v>
                </c:pt>
                <c:pt idx="97">
                  <c:v>6280.0</c:v>
                </c:pt>
                <c:pt idx="98">
                  <c:v>6369.0</c:v>
                </c:pt>
                <c:pt idx="99">
                  <c:v>5551.0</c:v>
                </c:pt>
                <c:pt idx="100">
                  <c:v>5945.0</c:v>
                </c:pt>
                <c:pt idx="101">
                  <c:v>5988.0</c:v>
                </c:pt>
                <c:pt idx="102">
                  <c:v>5758.0</c:v>
                </c:pt>
                <c:pt idx="103">
                  <c:v>5993.0</c:v>
                </c:pt>
                <c:pt idx="104">
                  <c:v>6215.0</c:v>
                </c:pt>
                <c:pt idx="105">
                  <c:v>5676.0</c:v>
                </c:pt>
                <c:pt idx="106">
                  <c:v>5796.0</c:v>
                </c:pt>
                <c:pt idx="107">
                  <c:v>5355.0</c:v>
                </c:pt>
                <c:pt idx="108">
                  <c:v>6426.0</c:v>
                </c:pt>
                <c:pt idx="109">
                  <c:v>6246.0</c:v>
                </c:pt>
                <c:pt idx="110">
                  <c:v>6686.0</c:v>
                </c:pt>
                <c:pt idx="111">
                  <c:v>5526.0</c:v>
                </c:pt>
                <c:pt idx="112">
                  <c:v>5559.0</c:v>
                </c:pt>
                <c:pt idx="113">
                  <c:v>5626.0</c:v>
                </c:pt>
                <c:pt idx="114">
                  <c:v>5840.0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'marché du travail'!$A$48</c:f>
              <c:strCache>
                <c:ptCount val="1"/>
                <c:pt idx="0">
                  <c:v>Province Nord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trendline>
            <c:spPr>
              <a:ln w="57150" cmpd="sng">
                <a:solidFill>
                  <a:srgbClr val="FF0000"/>
                </a:solidFill>
              </a:ln>
            </c:spPr>
            <c:trendlineType val="movingAvg"/>
            <c:period val="12"/>
            <c:dispRSqr val="0"/>
            <c:dispEq val="0"/>
          </c:trendline>
          <c:cat>
            <c:numRef>
              <c:f>'marché du travail'!$B$45:$DL$45</c:f>
              <c:numCache>
                <c:formatCode>General</c:formatCode>
                <c:ptCount val="115"/>
                <c:pt idx="0">
                  <c:v>2008.0</c:v>
                </c:pt>
                <c:pt idx="12">
                  <c:v>2009.0</c:v>
                </c:pt>
                <c:pt idx="24">
                  <c:v>2010.0</c:v>
                </c:pt>
                <c:pt idx="36">
                  <c:v>2011.0</c:v>
                </c:pt>
                <c:pt idx="48">
                  <c:v>2012.0</c:v>
                </c:pt>
                <c:pt idx="60">
                  <c:v>2013.0</c:v>
                </c:pt>
                <c:pt idx="72">
                  <c:v>2014.0</c:v>
                </c:pt>
                <c:pt idx="84">
                  <c:v>2015.0</c:v>
                </c:pt>
                <c:pt idx="96">
                  <c:v>2016.0</c:v>
                </c:pt>
                <c:pt idx="108">
                  <c:v>2017.0</c:v>
                </c:pt>
              </c:numCache>
            </c:numRef>
          </c:cat>
          <c:val>
            <c:numRef>
              <c:f>'marché du travail'!$B$48:$DL$48</c:f>
              <c:numCache>
                <c:formatCode>#\ ##0"  ";#\ ##0"  "."  "</c:formatCode>
                <c:ptCount val="115"/>
                <c:pt idx="0">
                  <c:v>1648.0</c:v>
                </c:pt>
                <c:pt idx="1">
                  <c:v>2024.0</c:v>
                </c:pt>
                <c:pt idx="2">
                  <c:v>2163.0</c:v>
                </c:pt>
                <c:pt idx="3">
                  <c:v>2297.0</c:v>
                </c:pt>
                <c:pt idx="4">
                  <c:v>1919.0</c:v>
                </c:pt>
                <c:pt idx="5">
                  <c:v>1953.0</c:v>
                </c:pt>
                <c:pt idx="6">
                  <c:v>1974.0</c:v>
                </c:pt>
                <c:pt idx="7">
                  <c:v>1963.0</c:v>
                </c:pt>
                <c:pt idx="8">
                  <c:v>1725.0</c:v>
                </c:pt>
                <c:pt idx="9">
                  <c:v>1538.0</c:v>
                </c:pt>
                <c:pt idx="10">
                  <c:v>1627.0</c:v>
                </c:pt>
                <c:pt idx="11">
                  <c:v>1563.0</c:v>
                </c:pt>
                <c:pt idx="12">
                  <c:v>1616.0</c:v>
                </c:pt>
                <c:pt idx="13">
                  <c:v>1726.0</c:v>
                </c:pt>
                <c:pt idx="14">
                  <c:v>2117.0</c:v>
                </c:pt>
                <c:pt idx="15">
                  <c:v>1926.0</c:v>
                </c:pt>
                <c:pt idx="16">
                  <c:v>1683.0</c:v>
                </c:pt>
                <c:pt idx="17">
                  <c:v>1690.0</c:v>
                </c:pt>
                <c:pt idx="18">
                  <c:v>1794.0</c:v>
                </c:pt>
                <c:pt idx="19">
                  <c:v>1662.0</c:v>
                </c:pt>
                <c:pt idx="20">
                  <c:v>1486.0</c:v>
                </c:pt>
                <c:pt idx="21">
                  <c:v>1741.0</c:v>
                </c:pt>
                <c:pt idx="22">
                  <c:v>1558.0</c:v>
                </c:pt>
                <c:pt idx="23">
                  <c:v>1486.0</c:v>
                </c:pt>
                <c:pt idx="24">
                  <c:v>1511.0</c:v>
                </c:pt>
                <c:pt idx="25">
                  <c:v>1979.0</c:v>
                </c:pt>
                <c:pt idx="26">
                  <c:v>2475.0</c:v>
                </c:pt>
                <c:pt idx="27">
                  <c:v>2183.0</c:v>
                </c:pt>
                <c:pt idx="28">
                  <c:v>1933.0</c:v>
                </c:pt>
                <c:pt idx="29">
                  <c:v>2006.0</c:v>
                </c:pt>
                <c:pt idx="30">
                  <c:v>1875.0</c:v>
                </c:pt>
                <c:pt idx="31">
                  <c:v>1876.0</c:v>
                </c:pt>
                <c:pt idx="32">
                  <c:v>1685.0</c:v>
                </c:pt>
                <c:pt idx="33">
                  <c:v>1576.0</c:v>
                </c:pt>
                <c:pt idx="34">
                  <c:v>1661.0</c:v>
                </c:pt>
                <c:pt idx="35">
                  <c:v>1381.0</c:v>
                </c:pt>
                <c:pt idx="36">
                  <c:v>1466.0</c:v>
                </c:pt>
                <c:pt idx="37">
                  <c:v>1765.0</c:v>
                </c:pt>
                <c:pt idx="38">
                  <c:v>1961.0</c:v>
                </c:pt>
                <c:pt idx="39">
                  <c:v>1591.0</c:v>
                </c:pt>
                <c:pt idx="40">
                  <c:v>1509.0</c:v>
                </c:pt>
                <c:pt idx="41">
                  <c:v>1539.0</c:v>
                </c:pt>
                <c:pt idx="42">
                  <c:v>1380.0</c:v>
                </c:pt>
                <c:pt idx="43">
                  <c:v>1364.0</c:v>
                </c:pt>
                <c:pt idx="44">
                  <c:v>1306.0</c:v>
                </c:pt>
                <c:pt idx="45">
                  <c:v>1240.0</c:v>
                </c:pt>
                <c:pt idx="46">
                  <c:v>1317.0</c:v>
                </c:pt>
                <c:pt idx="47">
                  <c:v>1062.0</c:v>
                </c:pt>
                <c:pt idx="48">
                  <c:v>1306.0</c:v>
                </c:pt>
                <c:pt idx="49">
                  <c:v>1619.0</c:v>
                </c:pt>
                <c:pt idx="50">
                  <c:v>1703.0</c:v>
                </c:pt>
                <c:pt idx="51">
                  <c:v>1366.0</c:v>
                </c:pt>
                <c:pt idx="52">
                  <c:v>1206.0</c:v>
                </c:pt>
                <c:pt idx="53">
                  <c:v>1231.0</c:v>
                </c:pt>
                <c:pt idx="54">
                  <c:v>1304.0</c:v>
                </c:pt>
                <c:pt idx="55">
                  <c:v>1328.0</c:v>
                </c:pt>
                <c:pt idx="56">
                  <c:v>1185.0</c:v>
                </c:pt>
                <c:pt idx="57">
                  <c:v>1337.0</c:v>
                </c:pt>
                <c:pt idx="58">
                  <c:v>1415.0</c:v>
                </c:pt>
                <c:pt idx="59">
                  <c:v>1101.0</c:v>
                </c:pt>
                <c:pt idx="60">
                  <c:v>1386.0</c:v>
                </c:pt>
                <c:pt idx="61">
                  <c:v>1636.0</c:v>
                </c:pt>
                <c:pt idx="62">
                  <c:v>1573.0</c:v>
                </c:pt>
                <c:pt idx="63">
                  <c:v>1375.0</c:v>
                </c:pt>
                <c:pt idx="64">
                  <c:v>1204.0</c:v>
                </c:pt>
                <c:pt idx="65">
                  <c:v>1193.0</c:v>
                </c:pt>
                <c:pt idx="66">
                  <c:v>1289.0</c:v>
                </c:pt>
                <c:pt idx="67">
                  <c:v>1209.0</c:v>
                </c:pt>
                <c:pt idx="68">
                  <c:v>1283.0</c:v>
                </c:pt>
                <c:pt idx="69">
                  <c:v>1366.0</c:v>
                </c:pt>
                <c:pt idx="70">
                  <c:v>1401.0</c:v>
                </c:pt>
                <c:pt idx="71">
                  <c:v>1216.0</c:v>
                </c:pt>
                <c:pt idx="72">
                  <c:v>1461.0</c:v>
                </c:pt>
                <c:pt idx="73">
                  <c:v>1583.0</c:v>
                </c:pt>
                <c:pt idx="74">
                  <c:v>1685.0</c:v>
                </c:pt>
                <c:pt idx="75">
                  <c:v>1536.0</c:v>
                </c:pt>
                <c:pt idx="76">
                  <c:v>1554.0</c:v>
                </c:pt>
                <c:pt idx="77">
                  <c:v>1532.0</c:v>
                </c:pt>
                <c:pt idx="78">
                  <c:v>1519.0</c:v>
                </c:pt>
                <c:pt idx="79">
                  <c:v>1316.0</c:v>
                </c:pt>
                <c:pt idx="80">
                  <c:v>1465.0</c:v>
                </c:pt>
                <c:pt idx="81">
                  <c:v>1451.0</c:v>
                </c:pt>
                <c:pt idx="82">
                  <c:v>1357.0</c:v>
                </c:pt>
                <c:pt idx="83">
                  <c:v>1232.0</c:v>
                </c:pt>
                <c:pt idx="84">
                  <c:v>1447.0</c:v>
                </c:pt>
                <c:pt idx="85">
                  <c:v>1608.0</c:v>
                </c:pt>
                <c:pt idx="86">
                  <c:v>1785.0</c:v>
                </c:pt>
                <c:pt idx="87">
                  <c:v>1516.0</c:v>
                </c:pt>
                <c:pt idx="88">
                  <c:v>1390.0</c:v>
                </c:pt>
                <c:pt idx="89">
                  <c:v>1493.0</c:v>
                </c:pt>
                <c:pt idx="90">
                  <c:v>1550.0</c:v>
                </c:pt>
                <c:pt idx="91">
                  <c:v>1418.0</c:v>
                </c:pt>
                <c:pt idx="92">
                  <c:v>1519.0</c:v>
                </c:pt>
                <c:pt idx="93">
                  <c:v>1494.0</c:v>
                </c:pt>
                <c:pt idx="94">
                  <c:v>1513.0</c:v>
                </c:pt>
                <c:pt idx="95">
                  <c:v>1353.0</c:v>
                </c:pt>
                <c:pt idx="96">
                  <c:v>1678.0</c:v>
                </c:pt>
                <c:pt idx="97">
                  <c:v>1878.0</c:v>
                </c:pt>
                <c:pt idx="98">
                  <c:v>1912.0</c:v>
                </c:pt>
                <c:pt idx="99">
                  <c:v>1598.0</c:v>
                </c:pt>
                <c:pt idx="100">
                  <c:v>1733.0</c:v>
                </c:pt>
                <c:pt idx="101">
                  <c:v>1655.0</c:v>
                </c:pt>
                <c:pt idx="102">
                  <c:v>1584.0</c:v>
                </c:pt>
                <c:pt idx="103">
                  <c:v>1617.0</c:v>
                </c:pt>
                <c:pt idx="104">
                  <c:v>1783.0</c:v>
                </c:pt>
                <c:pt idx="105">
                  <c:v>1491.0</c:v>
                </c:pt>
                <c:pt idx="106">
                  <c:v>1488.0</c:v>
                </c:pt>
                <c:pt idx="107">
                  <c:v>1415.0</c:v>
                </c:pt>
                <c:pt idx="108">
                  <c:v>1644.0</c:v>
                </c:pt>
                <c:pt idx="109">
                  <c:v>1736.0</c:v>
                </c:pt>
                <c:pt idx="110">
                  <c:v>1853.0</c:v>
                </c:pt>
                <c:pt idx="111">
                  <c:v>1322.0</c:v>
                </c:pt>
                <c:pt idx="112">
                  <c:v>1374.0</c:v>
                </c:pt>
                <c:pt idx="113">
                  <c:v>1302.0</c:v>
                </c:pt>
                <c:pt idx="114">
                  <c:v>1472.0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'marché du travail'!$A$49</c:f>
              <c:strCache>
                <c:ptCount val="1"/>
                <c:pt idx="0">
                  <c:v>Province des îles Loyauté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trendline>
            <c:spPr>
              <a:ln w="57150" cmpd="sng">
                <a:solidFill>
                  <a:srgbClr val="008000"/>
                </a:solidFill>
              </a:ln>
            </c:spPr>
            <c:trendlineType val="movingAvg"/>
            <c:period val="12"/>
            <c:dispRSqr val="0"/>
            <c:dispEq val="0"/>
          </c:trendline>
          <c:cat>
            <c:numRef>
              <c:f>'marché du travail'!$B$45:$DL$45</c:f>
              <c:numCache>
                <c:formatCode>General</c:formatCode>
                <c:ptCount val="115"/>
                <c:pt idx="0">
                  <c:v>2008.0</c:v>
                </c:pt>
                <c:pt idx="12">
                  <c:v>2009.0</c:v>
                </c:pt>
                <c:pt idx="24">
                  <c:v>2010.0</c:v>
                </c:pt>
                <c:pt idx="36">
                  <c:v>2011.0</c:v>
                </c:pt>
                <c:pt idx="48">
                  <c:v>2012.0</c:v>
                </c:pt>
                <c:pt idx="60">
                  <c:v>2013.0</c:v>
                </c:pt>
                <c:pt idx="72">
                  <c:v>2014.0</c:v>
                </c:pt>
                <c:pt idx="84">
                  <c:v>2015.0</c:v>
                </c:pt>
                <c:pt idx="96">
                  <c:v>2016.0</c:v>
                </c:pt>
                <c:pt idx="108">
                  <c:v>2017.0</c:v>
                </c:pt>
              </c:numCache>
            </c:numRef>
          </c:cat>
          <c:val>
            <c:numRef>
              <c:f>'marché du travail'!$B$49:$DL$49</c:f>
              <c:numCache>
                <c:formatCode>#\ ##0"  ";#\ ##0"  "."  "</c:formatCode>
                <c:ptCount val="115"/>
                <c:pt idx="0">
                  <c:v>157.0</c:v>
                </c:pt>
                <c:pt idx="1">
                  <c:v>281.0</c:v>
                </c:pt>
                <c:pt idx="2">
                  <c:v>300.0</c:v>
                </c:pt>
                <c:pt idx="3">
                  <c:v>326.0</c:v>
                </c:pt>
                <c:pt idx="4">
                  <c:v>219.0</c:v>
                </c:pt>
                <c:pt idx="5">
                  <c:v>276.0</c:v>
                </c:pt>
                <c:pt idx="6">
                  <c:v>260.0</c:v>
                </c:pt>
                <c:pt idx="7">
                  <c:v>249.0</c:v>
                </c:pt>
                <c:pt idx="8">
                  <c:v>263.0</c:v>
                </c:pt>
                <c:pt idx="9">
                  <c:v>341.0</c:v>
                </c:pt>
                <c:pt idx="10">
                  <c:v>349.0</c:v>
                </c:pt>
                <c:pt idx="11">
                  <c:v>308.0</c:v>
                </c:pt>
                <c:pt idx="12">
                  <c:v>358.0</c:v>
                </c:pt>
                <c:pt idx="13">
                  <c:v>379.0</c:v>
                </c:pt>
                <c:pt idx="14">
                  <c:v>539.0</c:v>
                </c:pt>
                <c:pt idx="15">
                  <c:v>419.0</c:v>
                </c:pt>
                <c:pt idx="16">
                  <c:v>377.0</c:v>
                </c:pt>
                <c:pt idx="17">
                  <c:v>430.0</c:v>
                </c:pt>
                <c:pt idx="18">
                  <c:v>429.0</c:v>
                </c:pt>
                <c:pt idx="19">
                  <c:v>377.0</c:v>
                </c:pt>
                <c:pt idx="20">
                  <c:v>417.0</c:v>
                </c:pt>
                <c:pt idx="21">
                  <c:v>517.0</c:v>
                </c:pt>
                <c:pt idx="22">
                  <c:v>471.0</c:v>
                </c:pt>
                <c:pt idx="23">
                  <c:v>449.0</c:v>
                </c:pt>
                <c:pt idx="24">
                  <c:v>471.0</c:v>
                </c:pt>
                <c:pt idx="25">
                  <c:v>598.0</c:v>
                </c:pt>
                <c:pt idx="26">
                  <c:v>708.0</c:v>
                </c:pt>
                <c:pt idx="27">
                  <c:v>621.0</c:v>
                </c:pt>
                <c:pt idx="28">
                  <c:v>577.0</c:v>
                </c:pt>
                <c:pt idx="29">
                  <c:v>533.0</c:v>
                </c:pt>
                <c:pt idx="30">
                  <c:v>467.0</c:v>
                </c:pt>
                <c:pt idx="31">
                  <c:v>560.0</c:v>
                </c:pt>
                <c:pt idx="32">
                  <c:v>494.0</c:v>
                </c:pt>
                <c:pt idx="33">
                  <c:v>485.0</c:v>
                </c:pt>
                <c:pt idx="34">
                  <c:v>440.0</c:v>
                </c:pt>
                <c:pt idx="35">
                  <c:v>337.0</c:v>
                </c:pt>
                <c:pt idx="36">
                  <c:v>467.0</c:v>
                </c:pt>
                <c:pt idx="37">
                  <c:v>563.0</c:v>
                </c:pt>
                <c:pt idx="38">
                  <c:v>692.0</c:v>
                </c:pt>
                <c:pt idx="39">
                  <c:v>677.0</c:v>
                </c:pt>
                <c:pt idx="40">
                  <c:v>672.0</c:v>
                </c:pt>
                <c:pt idx="41">
                  <c:v>670.0</c:v>
                </c:pt>
                <c:pt idx="42">
                  <c:v>597.0</c:v>
                </c:pt>
                <c:pt idx="43">
                  <c:v>541.0</c:v>
                </c:pt>
                <c:pt idx="44">
                  <c:v>541.0</c:v>
                </c:pt>
                <c:pt idx="45">
                  <c:v>476.0</c:v>
                </c:pt>
                <c:pt idx="46">
                  <c:v>492.0</c:v>
                </c:pt>
                <c:pt idx="47">
                  <c:v>414.0</c:v>
                </c:pt>
                <c:pt idx="48">
                  <c:v>504.0</c:v>
                </c:pt>
                <c:pt idx="49">
                  <c:v>667.0</c:v>
                </c:pt>
                <c:pt idx="50">
                  <c:v>662.0</c:v>
                </c:pt>
                <c:pt idx="51">
                  <c:v>574.0</c:v>
                </c:pt>
                <c:pt idx="52">
                  <c:v>501.0</c:v>
                </c:pt>
                <c:pt idx="53">
                  <c:v>505.0</c:v>
                </c:pt>
                <c:pt idx="54">
                  <c:v>420.0</c:v>
                </c:pt>
                <c:pt idx="55">
                  <c:v>392.0</c:v>
                </c:pt>
                <c:pt idx="56">
                  <c:v>351.0</c:v>
                </c:pt>
                <c:pt idx="57">
                  <c:v>375.0</c:v>
                </c:pt>
                <c:pt idx="58">
                  <c:v>317.0</c:v>
                </c:pt>
                <c:pt idx="59">
                  <c:v>230.0</c:v>
                </c:pt>
                <c:pt idx="60">
                  <c:v>332.0</c:v>
                </c:pt>
                <c:pt idx="61">
                  <c:v>510.0</c:v>
                </c:pt>
                <c:pt idx="62">
                  <c:v>501.0</c:v>
                </c:pt>
                <c:pt idx="63">
                  <c:v>381.0</c:v>
                </c:pt>
                <c:pt idx="64">
                  <c:v>326.0</c:v>
                </c:pt>
                <c:pt idx="65">
                  <c:v>297.0</c:v>
                </c:pt>
                <c:pt idx="66">
                  <c:v>295.0</c:v>
                </c:pt>
                <c:pt idx="67">
                  <c:v>243.0</c:v>
                </c:pt>
                <c:pt idx="68">
                  <c:v>302.0</c:v>
                </c:pt>
                <c:pt idx="69">
                  <c:v>312.0</c:v>
                </c:pt>
                <c:pt idx="70">
                  <c:v>232.0</c:v>
                </c:pt>
                <c:pt idx="71">
                  <c:v>222.0</c:v>
                </c:pt>
                <c:pt idx="72">
                  <c:v>367.0</c:v>
                </c:pt>
                <c:pt idx="73">
                  <c:v>517.0</c:v>
                </c:pt>
                <c:pt idx="74">
                  <c:v>474.0</c:v>
                </c:pt>
                <c:pt idx="75">
                  <c:v>418.0</c:v>
                </c:pt>
                <c:pt idx="76">
                  <c:v>375.0</c:v>
                </c:pt>
                <c:pt idx="77">
                  <c:v>432.0</c:v>
                </c:pt>
                <c:pt idx="78">
                  <c:v>398.0</c:v>
                </c:pt>
                <c:pt idx="79">
                  <c:v>290.0</c:v>
                </c:pt>
                <c:pt idx="80">
                  <c:v>365.0</c:v>
                </c:pt>
                <c:pt idx="81">
                  <c:v>315.0</c:v>
                </c:pt>
                <c:pt idx="82">
                  <c:v>275.0</c:v>
                </c:pt>
                <c:pt idx="83">
                  <c:v>232.0</c:v>
                </c:pt>
                <c:pt idx="84">
                  <c:v>316.0</c:v>
                </c:pt>
                <c:pt idx="85">
                  <c:v>464.0</c:v>
                </c:pt>
                <c:pt idx="86">
                  <c:v>445.0</c:v>
                </c:pt>
                <c:pt idx="87">
                  <c:v>372.0</c:v>
                </c:pt>
                <c:pt idx="88">
                  <c:v>302.0</c:v>
                </c:pt>
                <c:pt idx="89">
                  <c:v>304.0</c:v>
                </c:pt>
                <c:pt idx="90">
                  <c:v>339.0</c:v>
                </c:pt>
                <c:pt idx="91">
                  <c:v>312.0</c:v>
                </c:pt>
                <c:pt idx="92">
                  <c:v>358.0</c:v>
                </c:pt>
                <c:pt idx="93">
                  <c:v>317.0</c:v>
                </c:pt>
                <c:pt idx="94">
                  <c:v>291.0</c:v>
                </c:pt>
                <c:pt idx="95">
                  <c:v>229.0</c:v>
                </c:pt>
                <c:pt idx="96">
                  <c:v>305.0</c:v>
                </c:pt>
                <c:pt idx="97">
                  <c:v>433.0</c:v>
                </c:pt>
                <c:pt idx="98">
                  <c:v>472.0</c:v>
                </c:pt>
                <c:pt idx="99">
                  <c:v>351.0</c:v>
                </c:pt>
                <c:pt idx="100">
                  <c:v>334.0</c:v>
                </c:pt>
                <c:pt idx="101">
                  <c:v>281.0</c:v>
                </c:pt>
                <c:pt idx="102">
                  <c:v>238.0</c:v>
                </c:pt>
                <c:pt idx="103">
                  <c:v>198.0</c:v>
                </c:pt>
                <c:pt idx="104">
                  <c:v>273.0</c:v>
                </c:pt>
                <c:pt idx="105">
                  <c:v>219.0</c:v>
                </c:pt>
                <c:pt idx="106">
                  <c:v>235.0</c:v>
                </c:pt>
                <c:pt idx="107">
                  <c:v>188.0</c:v>
                </c:pt>
                <c:pt idx="108">
                  <c:v>302.0</c:v>
                </c:pt>
                <c:pt idx="109">
                  <c:v>406.0</c:v>
                </c:pt>
                <c:pt idx="110">
                  <c:v>348.0</c:v>
                </c:pt>
                <c:pt idx="111">
                  <c:v>258.0</c:v>
                </c:pt>
                <c:pt idx="112">
                  <c:v>222.0</c:v>
                </c:pt>
                <c:pt idx="113">
                  <c:v>227.0</c:v>
                </c:pt>
                <c:pt idx="114">
                  <c:v>254.0</c:v>
                </c:pt>
              </c:numCache>
            </c:numRef>
          </c:val>
          <c:smooth val="0"/>
        </c:ser>
        <c:ser>
          <c:idx val="2"/>
          <c:order val="3"/>
          <c:tx>
            <c:strRef>
              <c:f>'marché du travail'!$A$50</c:f>
              <c:strCache>
                <c:ptCount val="1"/>
                <c:pt idx="0">
                  <c:v>Nouvelle-Calédonie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trendline>
            <c:spPr>
              <a:ln w="76200" cmpd="sng">
                <a:solidFill>
                  <a:schemeClr val="tx1"/>
                </a:solidFill>
              </a:ln>
            </c:spPr>
            <c:trendlineType val="movingAvg"/>
            <c:period val="12"/>
            <c:dispRSqr val="0"/>
            <c:dispEq val="0"/>
          </c:trendline>
          <c:cat>
            <c:numRef>
              <c:f>'marché du travail'!$B$45:$DL$45</c:f>
              <c:numCache>
                <c:formatCode>General</c:formatCode>
                <c:ptCount val="115"/>
                <c:pt idx="0">
                  <c:v>2008.0</c:v>
                </c:pt>
                <c:pt idx="12">
                  <c:v>2009.0</c:v>
                </c:pt>
                <c:pt idx="24">
                  <c:v>2010.0</c:v>
                </c:pt>
                <c:pt idx="36">
                  <c:v>2011.0</c:v>
                </c:pt>
                <c:pt idx="48">
                  <c:v>2012.0</c:v>
                </c:pt>
                <c:pt idx="60">
                  <c:v>2013.0</c:v>
                </c:pt>
                <c:pt idx="72">
                  <c:v>2014.0</c:v>
                </c:pt>
                <c:pt idx="84">
                  <c:v>2015.0</c:v>
                </c:pt>
                <c:pt idx="96">
                  <c:v>2016.0</c:v>
                </c:pt>
                <c:pt idx="108">
                  <c:v>2017.0</c:v>
                </c:pt>
              </c:numCache>
            </c:numRef>
          </c:cat>
          <c:val>
            <c:numRef>
              <c:f>'marché du travail'!$B$50:$DL$50</c:f>
              <c:numCache>
                <c:formatCode>#\ ##0"  ";#\ ##0"  "."  "</c:formatCode>
                <c:ptCount val="115"/>
                <c:pt idx="0">
                  <c:v>6635.0</c:v>
                </c:pt>
                <c:pt idx="1">
                  <c:v>7370.0</c:v>
                </c:pt>
                <c:pt idx="2">
                  <c:v>7537.0</c:v>
                </c:pt>
                <c:pt idx="3">
                  <c:v>7437.0</c:v>
                </c:pt>
                <c:pt idx="4">
                  <c:v>6165.0</c:v>
                </c:pt>
                <c:pt idx="5">
                  <c:v>6542.0</c:v>
                </c:pt>
                <c:pt idx="6">
                  <c:v>6756.0</c:v>
                </c:pt>
                <c:pt idx="7">
                  <c:v>6781.0</c:v>
                </c:pt>
                <c:pt idx="8">
                  <c:v>6237.0</c:v>
                </c:pt>
                <c:pt idx="9">
                  <c:v>6390.0</c:v>
                </c:pt>
                <c:pt idx="10">
                  <c:v>5727.0</c:v>
                </c:pt>
                <c:pt idx="11">
                  <c:v>5614.0</c:v>
                </c:pt>
                <c:pt idx="12">
                  <c:v>6795.0</c:v>
                </c:pt>
                <c:pt idx="13">
                  <c:v>7242.0</c:v>
                </c:pt>
                <c:pt idx="14">
                  <c:v>8395.0</c:v>
                </c:pt>
                <c:pt idx="15">
                  <c:v>7521.0</c:v>
                </c:pt>
                <c:pt idx="16">
                  <c:v>6645.0</c:v>
                </c:pt>
                <c:pt idx="17">
                  <c:v>7153.0</c:v>
                </c:pt>
                <c:pt idx="18">
                  <c:v>7136.0</c:v>
                </c:pt>
                <c:pt idx="19">
                  <c:v>7023.0</c:v>
                </c:pt>
                <c:pt idx="20">
                  <c:v>6395.0</c:v>
                </c:pt>
                <c:pt idx="21">
                  <c:v>7120.0</c:v>
                </c:pt>
                <c:pt idx="22">
                  <c:v>6330.0</c:v>
                </c:pt>
                <c:pt idx="23">
                  <c:v>6017.0</c:v>
                </c:pt>
                <c:pt idx="24">
                  <c:v>6962.0</c:v>
                </c:pt>
                <c:pt idx="25">
                  <c:v>8022.0</c:v>
                </c:pt>
                <c:pt idx="26">
                  <c:v>9196.0</c:v>
                </c:pt>
                <c:pt idx="27">
                  <c:v>8145.0</c:v>
                </c:pt>
                <c:pt idx="28">
                  <c:v>7363.0</c:v>
                </c:pt>
                <c:pt idx="29">
                  <c:v>7577.0</c:v>
                </c:pt>
                <c:pt idx="30">
                  <c:v>7215.0</c:v>
                </c:pt>
                <c:pt idx="31">
                  <c:v>7580.0</c:v>
                </c:pt>
                <c:pt idx="32">
                  <c:v>6980.0</c:v>
                </c:pt>
                <c:pt idx="33">
                  <c:v>6602.0</c:v>
                </c:pt>
                <c:pt idx="34">
                  <c:v>6543.0</c:v>
                </c:pt>
                <c:pt idx="35">
                  <c:v>5716.0</c:v>
                </c:pt>
                <c:pt idx="36">
                  <c:v>6740.0</c:v>
                </c:pt>
                <c:pt idx="37">
                  <c:v>7656.0</c:v>
                </c:pt>
                <c:pt idx="38">
                  <c:v>8284.0</c:v>
                </c:pt>
                <c:pt idx="39">
                  <c:v>7295.0</c:v>
                </c:pt>
                <c:pt idx="40">
                  <c:v>7027.0</c:v>
                </c:pt>
                <c:pt idx="41">
                  <c:v>7063.0</c:v>
                </c:pt>
                <c:pt idx="42">
                  <c:v>6805.0</c:v>
                </c:pt>
                <c:pt idx="43">
                  <c:v>6879.0</c:v>
                </c:pt>
                <c:pt idx="44">
                  <c:v>6598.0</c:v>
                </c:pt>
                <c:pt idx="45">
                  <c:v>6218.0</c:v>
                </c:pt>
                <c:pt idx="46">
                  <c:v>6384.0</c:v>
                </c:pt>
                <c:pt idx="47">
                  <c:v>5527.0</c:v>
                </c:pt>
                <c:pt idx="48">
                  <c:v>6775.0</c:v>
                </c:pt>
                <c:pt idx="49">
                  <c:v>7495.0</c:v>
                </c:pt>
                <c:pt idx="50">
                  <c:v>7378.0</c:v>
                </c:pt>
                <c:pt idx="51">
                  <c:v>6352.0</c:v>
                </c:pt>
                <c:pt idx="52">
                  <c:v>5834.0</c:v>
                </c:pt>
                <c:pt idx="53">
                  <c:v>6284.0</c:v>
                </c:pt>
                <c:pt idx="54">
                  <c:v>6220.0</c:v>
                </c:pt>
                <c:pt idx="55">
                  <c:v>6176.0</c:v>
                </c:pt>
                <c:pt idx="56">
                  <c:v>5478.0</c:v>
                </c:pt>
                <c:pt idx="57">
                  <c:v>6048.0</c:v>
                </c:pt>
                <c:pt idx="58">
                  <c:v>5818.0</c:v>
                </c:pt>
                <c:pt idx="59">
                  <c:v>4870.0</c:v>
                </c:pt>
                <c:pt idx="60">
                  <c:v>6409.0</c:v>
                </c:pt>
                <c:pt idx="61">
                  <c:v>7162.0</c:v>
                </c:pt>
                <c:pt idx="62">
                  <c:v>7124.0</c:v>
                </c:pt>
                <c:pt idx="63">
                  <c:v>6575.0</c:v>
                </c:pt>
                <c:pt idx="64">
                  <c:v>5984.0</c:v>
                </c:pt>
                <c:pt idx="65">
                  <c:v>6030.0</c:v>
                </c:pt>
                <c:pt idx="66">
                  <c:v>6679.0</c:v>
                </c:pt>
                <c:pt idx="67">
                  <c:v>6011.0</c:v>
                </c:pt>
                <c:pt idx="68">
                  <c:v>6120.0</c:v>
                </c:pt>
                <c:pt idx="69">
                  <c:v>6347.0</c:v>
                </c:pt>
                <c:pt idx="70">
                  <c:v>5928.0</c:v>
                </c:pt>
                <c:pt idx="71">
                  <c:v>5490.0</c:v>
                </c:pt>
                <c:pt idx="72">
                  <c:v>7065.0</c:v>
                </c:pt>
                <c:pt idx="73">
                  <c:v>7612.0</c:v>
                </c:pt>
                <c:pt idx="74">
                  <c:v>7863.0</c:v>
                </c:pt>
                <c:pt idx="75">
                  <c:v>7503.0</c:v>
                </c:pt>
                <c:pt idx="76">
                  <c:v>6981.0</c:v>
                </c:pt>
                <c:pt idx="77">
                  <c:v>7371.0</c:v>
                </c:pt>
                <c:pt idx="78">
                  <c:v>7638.0</c:v>
                </c:pt>
                <c:pt idx="79">
                  <c:v>6561.0</c:v>
                </c:pt>
                <c:pt idx="80">
                  <c:v>7045.0</c:v>
                </c:pt>
                <c:pt idx="81">
                  <c:v>6660.0</c:v>
                </c:pt>
                <c:pt idx="82">
                  <c:v>6139.0</c:v>
                </c:pt>
                <c:pt idx="83">
                  <c:v>5877.0</c:v>
                </c:pt>
                <c:pt idx="84">
                  <c:v>6940.0</c:v>
                </c:pt>
                <c:pt idx="85">
                  <c:v>7714.0</c:v>
                </c:pt>
                <c:pt idx="86">
                  <c:v>8228.0</c:v>
                </c:pt>
                <c:pt idx="87">
                  <c:v>7288.0</c:v>
                </c:pt>
                <c:pt idx="88">
                  <c:v>6859.0</c:v>
                </c:pt>
                <c:pt idx="89">
                  <c:v>7199.0</c:v>
                </c:pt>
                <c:pt idx="90">
                  <c:v>7252.0</c:v>
                </c:pt>
                <c:pt idx="91">
                  <c:v>6724.0</c:v>
                </c:pt>
                <c:pt idx="92">
                  <c:v>7218.0</c:v>
                </c:pt>
                <c:pt idx="93">
                  <c:v>7017.0</c:v>
                </c:pt>
                <c:pt idx="94">
                  <c:v>6918.0</c:v>
                </c:pt>
                <c:pt idx="95">
                  <c:v>6400.0</c:v>
                </c:pt>
                <c:pt idx="96">
                  <c:v>7777.0</c:v>
                </c:pt>
                <c:pt idx="97">
                  <c:v>8591.0</c:v>
                </c:pt>
                <c:pt idx="98">
                  <c:v>8753.0</c:v>
                </c:pt>
                <c:pt idx="99">
                  <c:v>7500.0</c:v>
                </c:pt>
                <c:pt idx="100">
                  <c:v>8012.0</c:v>
                </c:pt>
                <c:pt idx="101">
                  <c:v>7924.0</c:v>
                </c:pt>
                <c:pt idx="102">
                  <c:v>7580.0</c:v>
                </c:pt>
                <c:pt idx="103">
                  <c:v>7808.0</c:v>
                </c:pt>
                <c:pt idx="104">
                  <c:v>8271.0</c:v>
                </c:pt>
                <c:pt idx="105">
                  <c:v>7386.0</c:v>
                </c:pt>
                <c:pt idx="106">
                  <c:v>7519.0</c:v>
                </c:pt>
                <c:pt idx="107">
                  <c:v>6958.0</c:v>
                </c:pt>
                <c:pt idx="108">
                  <c:v>8372.0</c:v>
                </c:pt>
                <c:pt idx="109">
                  <c:v>8388.0</c:v>
                </c:pt>
                <c:pt idx="110">
                  <c:v>8887.0</c:v>
                </c:pt>
                <c:pt idx="111">
                  <c:v>7106.0</c:v>
                </c:pt>
                <c:pt idx="112">
                  <c:v>7155.0</c:v>
                </c:pt>
                <c:pt idx="113">
                  <c:v>7155.0</c:v>
                </c:pt>
                <c:pt idx="114">
                  <c:v>7566.0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46248696"/>
        <c:axId val="-2145624152"/>
      </c:lineChart>
      <c:catAx>
        <c:axId val="-2146248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145624152"/>
        <c:crosses val="autoZero"/>
        <c:auto val="1"/>
        <c:lblAlgn val="ctr"/>
        <c:lblOffset val="100"/>
        <c:tickLblSkip val="1"/>
        <c:noMultiLvlLbl val="0"/>
      </c:catAx>
      <c:valAx>
        <c:axId val="-2145624152"/>
        <c:scaling>
          <c:orientation val="minMax"/>
          <c:max val="800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crossAx val="-2146248696"/>
        <c:crosses val="autoZero"/>
        <c:crossBetween val="between"/>
        <c:majorUnit val="500.0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2">
    <c:autoUpdate val="0"/>
  </c:externalData>
  <c:userShapes r:id="rId3"/>
</c:chartSpace>
</file>

<file path=ppt/charts/chart1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Approche </a:t>
            </a:r>
            <a:r>
              <a:rPr lang="fr-FR" sz="1800" b="1" dirty="0" smtClean="0"/>
              <a:t> à long terme </a:t>
            </a:r>
          </a:p>
          <a:p>
            <a:pPr>
              <a:defRPr sz="1800" b="1"/>
            </a:pPr>
            <a:r>
              <a:rPr lang="fr-FR" sz="1800" b="1" dirty="0" smtClean="0"/>
              <a:t>du chômage indemnisé</a:t>
            </a:r>
            <a:endParaRPr lang="fr-FR" sz="1800" b="1" dirty="0"/>
          </a:p>
        </c:rich>
      </c:tx>
      <c:layout>
        <c:manualLayout>
          <c:xMode val="edge"/>
          <c:yMode val="edge"/>
          <c:x val="0.00259545019344795"/>
          <c:y val="0.00197519452749823"/>
        </c:manualLayout>
      </c:layout>
      <c:overlay val="0"/>
      <c:spPr>
        <a:solidFill>
          <a:sysClr val="window" lastClr="FFFFFF"/>
        </a:solidFill>
      </c:spPr>
    </c:title>
    <c:autoTitleDeleted val="0"/>
    <c:plotArea>
      <c:layout>
        <c:manualLayout>
          <c:layoutTarget val="inner"/>
          <c:xMode val="edge"/>
          <c:yMode val="edge"/>
          <c:x val="0.107805555555556"/>
          <c:y val="0.0609478794459284"/>
          <c:w val="0.700443466223903"/>
          <c:h val="0.824207687052657"/>
        </c:manualLayout>
      </c:layout>
      <c:lineChart>
        <c:grouping val="standard"/>
        <c:varyColors val="0"/>
        <c:ser>
          <c:idx val="0"/>
          <c:order val="0"/>
          <c:tx>
            <c:strRef>
              <c:f>'chômage indemnisé'!$A$51</c:f>
              <c:strCache>
                <c:ptCount val="1"/>
                <c:pt idx="0">
                  <c:v>Nombre de chômeurs</c:v>
                </c:pt>
              </c:strCache>
            </c:strRef>
          </c:tx>
          <c:spPr>
            <a:ln w="57150" cmpd="sng">
              <a:solidFill>
                <a:srgbClr val="660066"/>
              </a:solidFill>
              <a:prstDash val="solid"/>
            </a:ln>
          </c:spPr>
          <c:marker>
            <c:symbol val="none"/>
          </c:marker>
          <c:cat>
            <c:numRef>
              <c:f>'chômage indemnisé'!$B$50:$V$50</c:f>
              <c:numCache>
                <c:formatCode>0</c:formatCode>
                <c:ptCount val="21"/>
                <c:pt idx="0">
                  <c:v>1996.0</c:v>
                </c:pt>
                <c:pt idx="1">
                  <c:v>1997.0</c:v>
                </c:pt>
                <c:pt idx="2">
                  <c:v>1998.0</c:v>
                </c:pt>
                <c:pt idx="3">
                  <c:v>1999.0</c:v>
                </c:pt>
                <c:pt idx="4">
                  <c:v>2000.0</c:v>
                </c:pt>
                <c:pt idx="5">
                  <c:v>2001.0</c:v>
                </c:pt>
                <c:pt idx="6">
                  <c:v>2002.0</c:v>
                </c:pt>
                <c:pt idx="7">
                  <c:v>2003.0</c:v>
                </c:pt>
                <c:pt idx="8">
                  <c:v>2004.0</c:v>
                </c:pt>
                <c:pt idx="9">
                  <c:v>2005.0</c:v>
                </c:pt>
                <c:pt idx="10">
                  <c:v>2006.0</c:v>
                </c:pt>
                <c:pt idx="11">
                  <c:v>2007.0</c:v>
                </c:pt>
                <c:pt idx="12">
                  <c:v>2008.0</c:v>
                </c:pt>
                <c:pt idx="13">
                  <c:v>2009.0</c:v>
                </c:pt>
                <c:pt idx="14">
                  <c:v>2010.0</c:v>
                </c:pt>
                <c:pt idx="15">
                  <c:v>2011.0</c:v>
                </c:pt>
                <c:pt idx="16">
                  <c:v>2012.0</c:v>
                </c:pt>
                <c:pt idx="17">
                  <c:v>2013.0</c:v>
                </c:pt>
                <c:pt idx="18">
                  <c:v>2014.0</c:v>
                </c:pt>
                <c:pt idx="19">
                  <c:v>2015.0</c:v>
                </c:pt>
                <c:pt idx="20">
                  <c:v>2016.0</c:v>
                </c:pt>
              </c:numCache>
            </c:numRef>
          </c:cat>
          <c:val>
            <c:numRef>
              <c:f>'chômage indemnisé'!$B$51:$V$51</c:f>
              <c:numCache>
                <c:formatCode>#,##0</c:formatCode>
                <c:ptCount val="21"/>
                <c:pt idx="0">
                  <c:v>1118.0</c:v>
                </c:pt>
                <c:pt idx="1">
                  <c:v>1093.0</c:v>
                </c:pt>
                <c:pt idx="2">
                  <c:v>1098.0</c:v>
                </c:pt>
                <c:pt idx="3">
                  <c:v>1168.0</c:v>
                </c:pt>
                <c:pt idx="4">
                  <c:v>1220.0</c:v>
                </c:pt>
                <c:pt idx="5">
                  <c:v>1586.75</c:v>
                </c:pt>
                <c:pt idx="6">
                  <c:v>1824.666666666667</c:v>
                </c:pt>
                <c:pt idx="7">
                  <c:v>1744.25</c:v>
                </c:pt>
                <c:pt idx="8">
                  <c:v>1646.583333333333</c:v>
                </c:pt>
                <c:pt idx="9">
                  <c:v>1379.083333333333</c:v>
                </c:pt>
                <c:pt idx="10">
                  <c:v>1102.916666666667</c:v>
                </c:pt>
                <c:pt idx="11">
                  <c:v>1190.083333333333</c:v>
                </c:pt>
                <c:pt idx="12">
                  <c:v>1337.666666666667</c:v>
                </c:pt>
                <c:pt idx="13">
                  <c:v>1701.0</c:v>
                </c:pt>
                <c:pt idx="14">
                  <c:v>1802.0</c:v>
                </c:pt>
                <c:pt idx="15">
                  <c:v>1802.0</c:v>
                </c:pt>
                <c:pt idx="16">
                  <c:v>1914.0</c:v>
                </c:pt>
                <c:pt idx="17">
                  <c:v>2212.0</c:v>
                </c:pt>
                <c:pt idx="18">
                  <c:v>2509.0</c:v>
                </c:pt>
                <c:pt idx="19">
                  <c:v>2317.0</c:v>
                </c:pt>
                <c:pt idx="20">
                  <c:v>2317.0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'chômage indemnisé'!$A$52</c:f>
              <c:strCache>
                <c:ptCount val="1"/>
                <c:pt idx="0">
                  <c:v>Prestations chômage, MCFP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ymbol val="none"/>
          </c:marker>
          <c:cat>
            <c:numRef>
              <c:f>'chômage indemnisé'!$B$50:$V$50</c:f>
              <c:numCache>
                <c:formatCode>0</c:formatCode>
                <c:ptCount val="21"/>
                <c:pt idx="0">
                  <c:v>1996.0</c:v>
                </c:pt>
                <c:pt idx="1">
                  <c:v>1997.0</c:v>
                </c:pt>
                <c:pt idx="2">
                  <c:v>1998.0</c:v>
                </c:pt>
                <c:pt idx="3">
                  <c:v>1999.0</c:v>
                </c:pt>
                <c:pt idx="4">
                  <c:v>2000.0</c:v>
                </c:pt>
                <c:pt idx="5">
                  <c:v>2001.0</c:v>
                </c:pt>
                <c:pt idx="6">
                  <c:v>2002.0</c:v>
                </c:pt>
                <c:pt idx="7">
                  <c:v>2003.0</c:v>
                </c:pt>
                <c:pt idx="8">
                  <c:v>2004.0</c:v>
                </c:pt>
                <c:pt idx="9">
                  <c:v>2005.0</c:v>
                </c:pt>
                <c:pt idx="10">
                  <c:v>2006.0</c:v>
                </c:pt>
                <c:pt idx="11">
                  <c:v>2007.0</c:v>
                </c:pt>
                <c:pt idx="12">
                  <c:v>2008.0</c:v>
                </c:pt>
                <c:pt idx="13">
                  <c:v>2009.0</c:v>
                </c:pt>
                <c:pt idx="14">
                  <c:v>2010.0</c:v>
                </c:pt>
                <c:pt idx="15">
                  <c:v>2011.0</c:v>
                </c:pt>
                <c:pt idx="16">
                  <c:v>2012.0</c:v>
                </c:pt>
                <c:pt idx="17">
                  <c:v>2013.0</c:v>
                </c:pt>
                <c:pt idx="18">
                  <c:v>2014.0</c:v>
                </c:pt>
                <c:pt idx="19">
                  <c:v>2015.0</c:v>
                </c:pt>
                <c:pt idx="20">
                  <c:v>2016.0</c:v>
                </c:pt>
              </c:numCache>
            </c:numRef>
          </c:cat>
          <c:val>
            <c:numRef>
              <c:f>'chômage indemnisé'!$B$52:$V$52</c:f>
              <c:numCache>
                <c:formatCode>#,##0</c:formatCode>
                <c:ptCount val="21"/>
                <c:pt idx="0">
                  <c:v>840.0652069999974</c:v>
                </c:pt>
                <c:pt idx="1">
                  <c:v>860.5390159999994</c:v>
                </c:pt>
                <c:pt idx="2">
                  <c:v>864.8766109999979</c:v>
                </c:pt>
                <c:pt idx="3">
                  <c:v>837.598108</c:v>
                </c:pt>
                <c:pt idx="4">
                  <c:v>956.414873</c:v>
                </c:pt>
                <c:pt idx="5">
                  <c:v>1134.450765</c:v>
                </c:pt>
                <c:pt idx="6">
                  <c:v>1514.489612</c:v>
                </c:pt>
                <c:pt idx="7">
                  <c:v>1392.183141</c:v>
                </c:pt>
                <c:pt idx="8">
                  <c:v>1366.180247</c:v>
                </c:pt>
                <c:pt idx="9">
                  <c:v>1208.504959</c:v>
                </c:pt>
                <c:pt idx="10">
                  <c:v>1060.13052</c:v>
                </c:pt>
                <c:pt idx="11">
                  <c:v>1152.512646</c:v>
                </c:pt>
                <c:pt idx="12">
                  <c:v>1310.64247</c:v>
                </c:pt>
                <c:pt idx="13">
                  <c:v>1666.8821</c:v>
                </c:pt>
                <c:pt idx="14">
                  <c:v>1682.491548</c:v>
                </c:pt>
                <c:pt idx="15">
                  <c:v>1770.58506</c:v>
                </c:pt>
                <c:pt idx="16">
                  <c:v>2055.683701</c:v>
                </c:pt>
                <c:pt idx="17">
                  <c:v>2440.881901</c:v>
                </c:pt>
                <c:pt idx="18">
                  <c:v>2811.920314</c:v>
                </c:pt>
                <c:pt idx="19">
                  <c:v>2799.738653</c:v>
                </c:pt>
                <c:pt idx="20">
                  <c:v>2799.738653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4720888"/>
        <c:axId val="-2104724760"/>
      </c:lineChart>
      <c:lineChart>
        <c:grouping val="standard"/>
        <c:varyColors val="0"/>
        <c:ser>
          <c:idx val="2"/>
          <c:order val="2"/>
          <c:tx>
            <c:strRef>
              <c:f>'chômage indemnisé'!$A$54</c:f>
              <c:strCache>
                <c:ptCount val="1"/>
                <c:pt idx="0">
                  <c:v>Chômeurs indémnisés / Emploi secteur privé, %</c:v>
                </c:pt>
              </c:strCache>
            </c:strRef>
          </c:tx>
          <c:spPr>
            <a:ln w="76200" cmpd="sng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'chômage indemnisé'!$B$50:$V$50</c:f>
              <c:numCache>
                <c:formatCode>0</c:formatCode>
                <c:ptCount val="21"/>
                <c:pt idx="0">
                  <c:v>1996.0</c:v>
                </c:pt>
                <c:pt idx="1">
                  <c:v>1997.0</c:v>
                </c:pt>
                <c:pt idx="2">
                  <c:v>1998.0</c:v>
                </c:pt>
                <c:pt idx="3">
                  <c:v>1999.0</c:v>
                </c:pt>
                <c:pt idx="4">
                  <c:v>2000.0</c:v>
                </c:pt>
                <c:pt idx="5">
                  <c:v>2001.0</c:v>
                </c:pt>
                <c:pt idx="6">
                  <c:v>2002.0</c:v>
                </c:pt>
                <c:pt idx="7">
                  <c:v>2003.0</c:v>
                </c:pt>
                <c:pt idx="8">
                  <c:v>2004.0</c:v>
                </c:pt>
                <c:pt idx="9">
                  <c:v>2005.0</c:v>
                </c:pt>
                <c:pt idx="10">
                  <c:v>2006.0</c:v>
                </c:pt>
                <c:pt idx="11">
                  <c:v>2007.0</c:v>
                </c:pt>
                <c:pt idx="12">
                  <c:v>2008.0</c:v>
                </c:pt>
                <c:pt idx="13">
                  <c:v>2009.0</c:v>
                </c:pt>
                <c:pt idx="14">
                  <c:v>2010.0</c:v>
                </c:pt>
                <c:pt idx="15">
                  <c:v>2011.0</c:v>
                </c:pt>
                <c:pt idx="16">
                  <c:v>2012.0</c:v>
                </c:pt>
                <c:pt idx="17">
                  <c:v>2013.0</c:v>
                </c:pt>
                <c:pt idx="18">
                  <c:v>2014.0</c:v>
                </c:pt>
                <c:pt idx="19">
                  <c:v>2015.0</c:v>
                </c:pt>
                <c:pt idx="20">
                  <c:v>2016.0</c:v>
                </c:pt>
              </c:numCache>
            </c:numRef>
          </c:cat>
          <c:val>
            <c:numRef>
              <c:f>'chômage indemnisé'!$B$54:$V$54</c:f>
              <c:numCache>
                <c:formatCode>0.0%</c:formatCode>
                <c:ptCount val="21"/>
                <c:pt idx="0">
                  <c:v>0.0310332439462101</c:v>
                </c:pt>
                <c:pt idx="1">
                  <c:v>0.0297126201764879</c:v>
                </c:pt>
                <c:pt idx="2">
                  <c:v>0.0290943262168735</c:v>
                </c:pt>
                <c:pt idx="3">
                  <c:v>0.0299795634603382</c:v>
                </c:pt>
                <c:pt idx="4">
                  <c:v>0.03029609685389</c:v>
                </c:pt>
                <c:pt idx="5">
                  <c:v>0.0382767834314007</c:v>
                </c:pt>
                <c:pt idx="6">
                  <c:v>0.042808874839695</c:v>
                </c:pt>
                <c:pt idx="7">
                  <c:v>0.0396046829367268</c:v>
                </c:pt>
                <c:pt idx="8">
                  <c:v>0.0365283713876918</c:v>
                </c:pt>
                <c:pt idx="9">
                  <c:v>0.0292861501865347</c:v>
                </c:pt>
                <c:pt idx="10">
                  <c:v>0.0224434463772336</c:v>
                </c:pt>
                <c:pt idx="11">
                  <c:v>0.0229680513489009</c:v>
                </c:pt>
                <c:pt idx="12">
                  <c:v>0.024640033887691</c:v>
                </c:pt>
                <c:pt idx="13">
                  <c:v>0.0295870084124423</c:v>
                </c:pt>
                <c:pt idx="14">
                  <c:v>0.0304819300555915</c:v>
                </c:pt>
                <c:pt idx="15">
                  <c:v>0.029425932912196</c:v>
                </c:pt>
                <c:pt idx="16">
                  <c:v>0.0298953645839284</c:v>
                </c:pt>
                <c:pt idx="17">
                  <c:v>0.0341637881738101</c:v>
                </c:pt>
                <c:pt idx="18">
                  <c:v>0.0385892643182464</c:v>
                </c:pt>
                <c:pt idx="19">
                  <c:v>0.035242481046329</c:v>
                </c:pt>
                <c:pt idx="20">
                  <c:v>0.0347595591506771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4727320"/>
        <c:axId val="-2104730040"/>
      </c:lineChart>
      <c:catAx>
        <c:axId val="-2104720888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104724760"/>
        <c:crosses val="autoZero"/>
        <c:auto val="1"/>
        <c:lblAlgn val="ctr"/>
        <c:lblOffset val="100"/>
        <c:tickLblSkip val="2"/>
        <c:noMultiLvlLbl val="0"/>
      </c:catAx>
      <c:valAx>
        <c:axId val="-2104724760"/>
        <c:scaling>
          <c:orientation val="minMax"/>
          <c:min val="800.0"/>
        </c:scaling>
        <c:delete val="0"/>
        <c:axPos val="l"/>
        <c:majorGridlines>
          <c:spPr>
            <a:ln>
              <a:solidFill>
                <a:sysClr val="window" lastClr="FFFFFF">
                  <a:lumMod val="75000"/>
                </a:sysClr>
              </a:solidFill>
            </a:ln>
          </c:spPr>
        </c:majorGridlines>
        <c:numFmt formatCode="#,##0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/>
            </a:pPr>
            <a:endParaRPr lang="fr-FR"/>
          </a:p>
        </c:txPr>
        <c:crossAx val="-2104720888"/>
        <c:crosses val="autoZero"/>
        <c:crossBetween val="between"/>
        <c:majorUnit val="200.0"/>
      </c:valAx>
      <c:catAx>
        <c:axId val="-2104727320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-2104730040"/>
        <c:crosses val="autoZero"/>
        <c:auto val="1"/>
        <c:lblAlgn val="ctr"/>
        <c:lblOffset val="100"/>
        <c:noMultiLvlLbl val="0"/>
      </c:catAx>
      <c:valAx>
        <c:axId val="-2104730040"/>
        <c:scaling>
          <c:orientation val="minMax"/>
          <c:min val="0.012"/>
        </c:scaling>
        <c:delete val="0"/>
        <c:axPos val="r"/>
        <c:numFmt formatCode="0.0%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 b="1">
                <a:solidFill>
                  <a:srgbClr val="FF0000"/>
                </a:solidFill>
              </a:defRPr>
            </a:pPr>
            <a:endParaRPr lang="fr-FR"/>
          </a:p>
        </c:txPr>
        <c:crossAx val="-2104727320"/>
        <c:crosses val="max"/>
        <c:crossBetween val="between"/>
      </c:valAx>
    </c:plotArea>
    <c:legend>
      <c:legendPos val="t"/>
      <c:layout>
        <c:manualLayout>
          <c:xMode val="edge"/>
          <c:yMode val="edge"/>
          <c:x val="0.0"/>
          <c:y val="0.000512618177158024"/>
          <c:w val="1.0"/>
          <c:h val="0.99890513637359"/>
        </c:manualLayout>
      </c:layout>
      <c:overlay val="0"/>
      <c:spPr>
        <a:solidFill>
          <a:sysClr val="window" lastClr="FFFFFF"/>
        </a:solidFill>
      </c:spPr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fr-FR" sz="2400" dirty="0"/>
              <a:t>Evolution du taux de marge </a:t>
            </a:r>
            <a:r>
              <a:rPr lang="fr-FR" sz="2400" dirty="0" smtClean="0"/>
              <a:t>EBE </a:t>
            </a:r>
            <a:r>
              <a:rPr lang="fr-FR" sz="2400" dirty="0"/>
              <a:t>/ VAB selon </a:t>
            </a:r>
            <a:r>
              <a:rPr lang="fr-FR" sz="2400" dirty="0" smtClean="0"/>
              <a:t>Syndex </a:t>
            </a:r>
            <a:r>
              <a:rPr lang="fr-FR" sz="2400" dirty="0"/>
              <a:t>(2009)</a:t>
            </a:r>
            <a:r>
              <a:rPr lang="fr-FR" sz="2400" dirty="0" smtClean="0"/>
              <a:t>,</a:t>
            </a:r>
            <a:r>
              <a:rPr lang="fr-FR" sz="2400" baseline="0" dirty="0" smtClean="0"/>
              <a:t> </a:t>
            </a:r>
            <a:r>
              <a:rPr lang="fr-FR" sz="2400" i="1" dirty="0" smtClean="0"/>
              <a:t>Les </a:t>
            </a:r>
            <a:r>
              <a:rPr lang="fr-FR" sz="2400" i="1" dirty="0"/>
              <a:t>causes de la vie chère... </a:t>
            </a:r>
          </a:p>
        </c:rich>
      </c:tx>
      <c:layout>
        <c:manualLayout>
          <c:xMode val="edge"/>
          <c:yMode val="edge"/>
          <c:x val="0.179497451532485"/>
          <c:y val="5.56168482778424E-5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824948197264816"/>
          <c:y val="0.0992784922997869"/>
          <c:w val="0.924567947012164"/>
          <c:h val="0.794694485166321"/>
        </c:manualLayout>
      </c:layout>
      <c:lineChart>
        <c:grouping val="standard"/>
        <c:varyColors val="0"/>
        <c:ser>
          <c:idx val="0"/>
          <c:order val="0"/>
          <c:tx>
            <c:strRef>
              <c:f>'Fr et NC 06'!$B$209</c:f>
              <c:strCache>
                <c:ptCount val="1"/>
                <c:pt idx="0">
                  <c:v>EBE / VAB, Nouvelle-Calédonie, secteur marchand</c:v>
                </c:pt>
              </c:strCache>
            </c:strRef>
          </c:tx>
          <c:spPr>
            <a:ln w="76200" cmpd="sng">
              <a:solidFill>
                <a:srgbClr val="008000"/>
              </a:solidFill>
            </a:ln>
          </c:spPr>
          <c:marker>
            <c:symbol val="circle"/>
            <c:size val="1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dLbls>
            <c:dLbl>
              <c:idx val="0"/>
              <c:layout>
                <c:manualLayout>
                  <c:x val="-0.039914869295418"/>
                  <c:y val="0.0378119001919386"/>
                </c:manualLayout>
              </c:layout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 b="1">
                      <a:solidFill>
                        <a:srgbClr val="008000"/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0396983051655061"/>
                  <c:y val="0.043569906448834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411322803739943"/>
                  <c:y val="0.039731285988483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 b="1">
                      <a:solidFill>
                        <a:srgbClr val="008000"/>
                      </a:solidFill>
                    </a:defRPr>
                  </a:pPr>
                  <a:endParaRPr lang="fr-F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txPr>
              <a:bodyPr/>
              <a:lstStyle/>
              <a:p>
                <a:pPr>
                  <a:defRPr sz="20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'Fr et NC 06'!$C$191:$K$191</c:f>
              <c:numCache>
                <c:formatCode>General</c:formatCode>
                <c:ptCount val="9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</c:numCache>
            </c:numRef>
          </c:cat>
          <c:val>
            <c:numRef>
              <c:f>'Fr et NC 06'!$C$209:$K$209</c:f>
              <c:numCache>
                <c:formatCode>0.0%</c:formatCode>
                <c:ptCount val="9"/>
                <c:pt idx="0">
                  <c:v>0.486398700771417</c:v>
                </c:pt>
                <c:pt idx="1">
                  <c:v>0.516141141141141</c:v>
                </c:pt>
                <c:pt idx="2">
                  <c:v>0.551525423728814</c:v>
                </c:pt>
                <c:pt idx="3">
                  <c:v>0.518659295093296</c:v>
                </c:pt>
                <c:pt idx="4">
                  <c:v>0.506946688206785</c:v>
                </c:pt>
                <c:pt idx="5">
                  <c:v>0.564065230052417</c:v>
                </c:pt>
                <c:pt idx="6">
                  <c:v>0.586161879895561</c:v>
                </c:pt>
                <c:pt idx="7">
                  <c:v>0.598374784535829</c:v>
                </c:pt>
                <c:pt idx="8">
                  <c:v>0.611364673664993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'Fr et NC 06'!$B$210</c:f>
              <c:strCache>
                <c:ptCount val="1"/>
                <c:pt idx="0">
                  <c:v>Idem hors nickel</c:v>
                </c:pt>
              </c:strCache>
            </c:strRef>
          </c:tx>
          <c:spPr>
            <a:ln w="76200" cmpd="sng">
              <a:solidFill>
                <a:schemeClr val="accent3">
                  <a:lumMod val="75000"/>
                </a:schemeClr>
              </a:solidFill>
              <a:prstDash val="sysDot"/>
            </a:ln>
          </c:spPr>
          <c:marker>
            <c:symbol val="circle"/>
            <c:size val="1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dLbls>
            <c:dLbl>
              <c:idx val="0"/>
              <c:layout>
                <c:manualLayout>
                  <c:x val="-0.036975333029451"/>
                  <c:y val="-0.035892514395393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0398432834464273"/>
                  <c:y val="-0.043570359847053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355413578209628"/>
                  <c:y val="-0.037812051324678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'Fr et NC 06'!$C$191:$K$191</c:f>
              <c:numCache>
                <c:formatCode>General</c:formatCode>
                <c:ptCount val="9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</c:numCache>
            </c:numRef>
          </c:cat>
          <c:val>
            <c:numRef>
              <c:f>'Fr et NC 06'!$C$210:$K$210</c:f>
              <c:numCache>
                <c:formatCode>0.0%</c:formatCode>
                <c:ptCount val="9"/>
                <c:pt idx="0">
                  <c:v>0.525</c:v>
                </c:pt>
                <c:pt idx="1">
                  <c:v>0.527</c:v>
                </c:pt>
                <c:pt idx="2">
                  <c:v>0.535</c:v>
                </c:pt>
                <c:pt idx="3">
                  <c:v>0.532</c:v>
                </c:pt>
                <c:pt idx="4">
                  <c:v>0.507</c:v>
                </c:pt>
                <c:pt idx="5">
                  <c:v>0.553</c:v>
                </c:pt>
                <c:pt idx="6">
                  <c:v>0.565</c:v>
                </c:pt>
                <c:pt idx="7">
                  <c:v>0.58</c:v>
                </c:pt>
                <c:pt idx="8">
                  <c:v>0.58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'Fr et NC 06'!$B$219</c:f>
              <c:strCache>
                <c:ptCount val="1"/>
                <c:pt idx="0">
                  <c:v>EBE / VAB, SNF (Sociétés non financières), France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circle"/>
            <c:size val="1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dLbls>
            <c:dLbl>
              <c:idx val="0"/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txPr>
              <a:bodyPr/>
              <a:lstStyle/>
              <a:p>
                <a:pPr>
                  <a:defRPr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'Fr et NC 06'!$C$191:$K$191</c:f>
              <c:numCache>
                <c:formatCode>General</c:formatCode>
                <c:ptCount val="9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</c:numCache>
            </c:numRef>
          </c:cat>
          <c:val>
            <c:numRef>
              <c:f>'Fr et NC 06'!$C$219:$K$219</c:f>
              <c:numCache>
                <c:formatCode>0.0%</c:formatCode>
                <c:ptCount val="9"/>
                <c:pt idx="0">
                  <c:v>0.335899966222705</c:v>
                </c:pt>
                <c:pt idx="1">
                  <c:v>0.327368210606695</c:v>
                </c:pt>
                <c:pt idx="2">
                  <c:v>0.326796992931937</c:v>
                </c:pt>
                <c:pt idx="3">
                  <c:v>0.327737969830021</c:v>
                </c:pt>
                <c:pt idx="4">
                  <c:v>0.321769315844634</c:v>
                </c:pt>
                <c:pt idx="5">
                  <c:v>0.324494952528156</c:v>
                </c:pt>
                <c:pt idx="6">
                  <c:v>0.325059709295764</c:v>
                </c:pt>
                <c:pt idx="7">
                  <c:v>0.323805058113433</c:v>
                </c:pt>
                <c:pt idx="8">
                  <c:v>0.326527173710068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2036024"/>
        <c:axId val="-2045095368"/>
      </c:lineChart>
      <c:catAx>
        <c:axId val="-2042036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2000" b="1"/>
            </a:pPr>
            <a:endParaRPr lang="fr-FR"/>
          </a:p>
        </c:txPr>
        <c:crossAx val="-2045095368"/>
        <c:crosses val="autoZero"/>
        <c:auto val="1"/>
        <c:lblAlgn val="ctr"/>
        <c:lblOffset val="100"/>
        <c:noMultiLvlLbl val="0"/>
      </c:catAx>
      <c:valAx>
        <c:axId val="-2045095368"/>
        <c:scaling>
          <c:orientation val="minMax"/>
          <c:max val="0.65"/>
          <c:min val="0.3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042036024"/>
        <c:crosses val="autoZero"/>
        <c:crossBetween val="between"/>
        <c:majorUnit val="0.05"/>
      </c:valAx>
    </c:plotArea>
    <c:legend>
      <c:legendPos val="t"/>
      <c:legendEntry>
        <c:idx val="0"/>
        <c:txPr>
          <a:bodyPr/>
          <a:lstStyle/>
          <a:p>
            <a:pPr>
              <a:defRPr sz="2000" b="1"/>
            </a:pPr>
            <a:endParaRPr lang="fr-FR"/>
          </a:p>
        </c:txPr>
      </c:legendEntry>
      <c:layout>
        <c:manualLayout>
          <c:xMode val="edge"/>
          <c:yMode val="edge"/>
          <c:x val="0.206896551724138"/>
          <c:y val="0.557332960539242"/>
          <c:w val="0.743448275862069"/>
          <c:h val="0.245373826832107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fr-FR" sz="2400" dirty="0"/>
              <a:t>Idem, mais avec EBE </a:t>
            </a:r>
            <a:r>
              <a:rPr lang="fr-FR" sz="2400" dirty="0" smtClean="0"/>
              <a:t>corrigé*  et </a:t>
            </a:r>
            <a:r>
              <a:rPr lang="fr-FR" sz="2400" dirty="0"/>
              <a:t>références CEROM </a:t>
            </a:r>
            <a:r>
              <a:rPr lang="fr-FR" sz="2400" dirty="0" smtClean="0"/>
              <a:t>2011Et </a:t>
            </a:r>
            <a:r>
              <a:rPr lang="fr-FR" sz="2400" dirty="0"/>
              <a:t>comparaison avec EBE / PIB  </a:t>
            </a:r>
          </a:p>
          <a:p>
            <a:pPr>
              <a:defRPr sz="2400"/>
            </a:pPr>
            <a:r>
              <a:rPr lang="fr-FR" sz="2400" dirty="0"/>
              <a:t>et EBE / VAB des ENF en France</a:t>
            </a:r>
          </a:p>
        </c:rich>
      </c:tx>
      <c:layout>
        <c:manualLayout>
          <c:xMode val="edge"/>
          <c:yMode val="edge"/>
          <c:x val="0.169598458010202"/>
          <c:y val="0.00116100170779996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0447246287877821"/>
          <c:y val="0.0954729699094715"/>
          <c:w val="0.955275371212218"/>
          <c:h val="0.796684601085133"/>
        </c:manualLayout>
      </c:layout>
      <c:lineChart>
        <c:grouping val="standard"/>
        <c:varyColors val="0"/>
        <c:ser>
          <c:idx val="8"/>
          <c:order val="0"/>
          <c:tx>
            <c:strRef>
              <c:f>'Fr et NC 06'!$B$200</c:f>
              <c:strCache>
                <c:ptCount val="1"/>
                <c:pt idx="0">
                  <c:v>Corrigé, total</c:v>
                </c:pt>
              </c:strCache>
            </c:strRef>
          </c:tx>
          <c:spPr>
            <a:ln w="76200" cmpd="sng"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905910079383597"/>
                  <c:y val="-0.0095969289827256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426854626242771"/>
                  <c:y val="0.03646833013435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numFmt formatCode="0%" sourceLinked="0"/>
            <c:txPr>
              <a:bodyPr/>
              <a:lstStyle/>
              <a:p>
                <a:pPr>
                  <a:defRPr sz="20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'Fr et NC 06'!$C$191:$K$191</c:f>
              <c:numCache>
                <c:formatCode>General</c:formatCode>
                <c:ptCount val="9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</c:numCache>
            </c:numRef>
          </c:cat>
          <c:val>
            <c:numRef>
              <c:f>'Fr et NC 06'!$C$200:$K$200</c:f>
              <c:numCache>
                <c:formatCode>0.0%</c:formatCode>
                <c:ptCount val="9"/>
                <c:pt idx="0">
                  <c:v>0.357998375964271</c:v>
                </c:pt>
                <c:pt idx="1">
                  <c:v>0.395176426426426</c:v>
                </c:pt>
                <c:pt idx="2">
                  <c:v>0.439406779661017</c:v>
                </c:pt>
                <c:pt idx="3">
                  <c:v>0.398324118866621</c:v>
                </c:pt>
                <c:pt idx="4">
                  <c:v>0.383683360258481</c:v>
                </c:pt>
                <c:pt idx="5">
                  <c:v>0.455081537565521</c:v>
                </c:pt>
                <c:pt idx="6">
                  <c:v>0.482702349869452</c:v>
                </c:pt>
                <c:pt idx="7">
                  <c:v>0.497968480669786</c:v>
                </c:pt>
                <c:pt idx="8">
                  <c:v>0.514205842081241</c:v>
                </c:pt>
              </c:numCache>
            </c:numRef>
          </c:val>
          <c:smooth val="0"/>
        </c:ser>
        <c:ser>
          <c:idx val="9"/>
          <c:order val="1"/>
          <c:tx>
            <c:strRef>
              <c:f>'Fr et NC 06'!$B$201</c:f>
              <c:strCache>
                <c:ptCount val="1"/>
                <c:pt idx="0">
                  <c:v>Corrigé, hors nickel</c:v>
                </c:pt>
              </c:strCache>
            </c:strRef>
          </c:tx>
          <c:spPr>
            <a:ln w="76200" cmpd="sng">
              <a:solidFill>
                <a:schemeClr val="accent3">
                  <a:lumMod val="75000"/>
                </a:schemeClr>
              </a:solidFill>
              <a:prstDash val="sysDot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926364385695175"/>
                  <c:y val="0.009213051823416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361362015111259"/>
                  <c:y val="-0.025335892514395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numFmt formatCode="0%" sourceLinked="0"/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'Fr et NC 06'!$C$191:$K$191</c:f>
              <c:numCache>
                <c:formatCode>General</c:formatCode>
                <c:ptCount val="9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</c:numCache>
            </c:numRef>
          </c:cat>
          <c:val>
            <c:numRef>
              <c:f>'Fr et NC 06'!$C$201:$K$201</c:f>
              <c:numCache>
                <c:formatCode>0.0%</c:formatCode>
                <c:ptCount val="9"/>
                <c:pt idx="0">
                  <c:v>0.386409641068447</c:v>
                </c:pt>
                <c:pt idx="1">
                  <c:v>0.403490363636364</c:v>
                </c:pt>
                <c:pt idx="2">
                  <c:v>0.42624078057775</c:v>
                </c:pt>
                <c:pt idx="3">
                  <c:v>0.408569620253165</c:v>
                </c:pt>
                <c:pt idx="4">
                  <c:v>0.383723709369025</c:v>
                </c:pt>
                <c:pt idx="5">
                  <c:v>0.446154233350542</c:v>
                </c:pt>
                <c:pt idx="6">
                  <c:v>0.46527561247216</c:v>
                </c:pt>
                <c:pt idx="7">
                  <c:v>0.48267695473251</c:v>
                </c:pt>
                <c:pt idx="8">
                  <c:v>0.487825681224337</c:v>
                </c:pt>
              </c:numCache>
            </c:numRef>
          </c:val>
          <c:smooth val="0"/>
        </c:ser>
        <c:ser>
          <c:idx val="5"/>
          <c:order val="2"/>
          <c:tx>
            <c:strRef>
              <c:f>'Fr et NC 06'!$B$216</c:f>
              <c:strCache>
                <c:ptCount val="1"/>
                <c:pt idx="0">
                  <c:v>CEROM 2011 Total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35"/>
            <c:spPr>
              <a:solidFill>
                <a:srgbClr val="FF0000"/>
              </a:solidFill>
              <a:ln>
                <a:noFill/>
              </a:ln>
            </c:spPr>
          </c:marker>
          <c:dLbls>
            <c:dLbl>
              <c:idx val="0"/>
              <c:layout>
                <c:manualLayout>
                  <c:x val="-0.0910695880473028"/>
                  <c:y val="0.003454743301041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0604237236031939"/>
                  <c:y val="-0.033013435700575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0.000843680159412352"/>
                  <c:y val="0.0053742802303262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rgbClr val="FF0000"/>
              </a:solidFill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'Fr et NC 06'!$C$191:$K$191</c:f>
              <c:numCache>
                <c:formatCode>General</c:formatCode>
                <c:ptCount val="9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</c:numCache>
            </c:numRef>
          </c:cat>
          <c:val>
            <c:numRef>
              <c:f>'Fr et NC 06'!$C$216:$K$216</c:f>
              <c:numCache>
                <c:formatCode>0.0%</c:formatCode>
                <c:ptCount val="9"/>
                <c:pt idx="0">
                  <c:v>0.32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0.4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0.5</c:v>
                </c:pt>
              </c:numCache>
            </c:numRef>
          </c:val>
          <c:smooth val="0"/>
        </c:ser>
        <c:ser>
          <c:idx val="7"/>
          <c:order val="3"/>
          <c:tx>
            <c:strRef>
              <c:f>'Fr et NC 06'!$B$217</c:f>
              <c:strCache>
                <c:ptCount val="1"/>
                <c:pt idx="0">
                  <c:v>CEROM 2011 Hors nickel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15"/>
            <c:spPr>
              <a:solidFill>
                <a:srgbClr val="FF6600"/>
              </a:solidFill>
              <a:ln>
                <a:noFill/>
              </a:ln>
            </c:spPr>
          </c:marker>
          <c:dLbls>
            <c:dLbl>
              <c:idx val="0"/>
              <c:layout>
                <c:manualLayout>
                  <c:x val="-0.0414002479600648"/>
                  <c:y val="0.0023031118231142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0414938662187273"/>
                  <c:y val="0.031094049904030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rgbClr val="FF6600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'Fr et NC 06'!$C$191:$K$191</c:f>
              <c:numCache>
                <c:formatCode>General</c:formatCode>
                <c:ptCount val="9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</c:numCache>
            </c:numRef>
          </c:cat>
          <c:val>
            <c:numRef>
              <c:f>'Fr et NC 06'!$C$217:$K$217</c:f>
              <c:numCache>
                <c:formatCode>0.0%</c:formatCode>
                <c:ptCount val="9"/>
                <c:pt idx="0">
                  <c:v>0.37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0.39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0.39</c:v>
                </c:pt>
              </c:numCache>
            </c:numRef>
          </c:val>
          <c:smooth val="0"/>
        </c:ser>
        <c:ser>
          <c:idx val="3"/>
          <c:order val="4"/>
          <c:tx>
            <c:strRef>
              <c:f>'Fr et NC 06'!$B$229</c:f>
              <c:strCache>
                <c:ptCount val="1"/>
                <c:pt idx="0">
                  <c:v>Entreprises non financières Fr</c:v>
                </c:pt>
              </c:strCache>
            </c:strRef>
          </c:tx>
          <c:spPr>
            <a:ln>
              <a:solidFill>
                <a:srgbClr val="3366FF"/>
              </a:solidFill>
              <a:prstDash val="sysDash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355552996582097"/>
                  <c:y val="-0.023416506717850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txPr>
              <a:bodyPr/>
              <a:lstStyle/>
              <a:p>
                <a:pPr>
                  <a:defRPr>
                    <a:solidFill>
                      <a:srgbClr val="3366FF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'Fr et NC 06'!$C$191:$K$191</c:f>
              <c:numCache>
                <c:formatCode>General</c:formatCode>
                <c:ptCount val="9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</c:numCache>
            </c:numRef>
          </c:cat>
          <c:val>
            <c:numRef>
              <c:f>'Fr et NC 06'!$C$229:$K$229</c:f>
              <c:numCache>
                <c:formatCode>0.0%</c:formatCode>
                <c:ptCount val="9"/>
                <c:pt idx="0">
                  <c:v>0.402166212780387</c:v>
                </c:pt>
                <c:pt idx="1">
                  <c:v>0.396139348013342</c:v>
                </c:pt>
                <c:pt idx="2">
                  <c:v>0.395665099869926</c:v>
                </c:pt>
                <c:pt idx="3">
                  <c:v>0.397643846266999</c:v>
                </c:pt>
                <c:pt idx="4">
                  <c:v>0.392669845802873</c:v>
                </c:pt>
                <c:pt idx="5">
                  <c:v>0.393818659687789</c:v>
                </c:pt>
                <c:pt idx="6">
                  <c:v>0.394006906638733</c:v>
                </c:pt>
                <c:pt idx="7">
                  <c:v>0.390895231783471</c:v>
                </c:pt>
                <c:pt idx="8">
                  <c:v>0.393593756711879</c:v>
                </c:pt>
              </c:numCache>
            </c:numRef>
          </c:val>
          <c:smooth val="0"/>
        </c:ser>
        <c:ser>
          <c:idx val="2"/>
          <c:order val="5"/>
          <c:tx>
            <c:strRef>
              <c:f>'Fr et NC 06'!$B$223</c:f>
              <c:strCache>
                <c:ptCount val="1"/>
                <c:pt idx="0">
                  <c:v>/ PIB, France</c:v>
                </c:pt>
              </c:strCache>
            </c:strRef>
          </c:tx>
          <c:spPr>
            <a:ln w="76200" cmpd="sng">
              <a:solidFill>
                <a:srgbClr val="000090"/>
              </a:solidFill>
            </a:ln>
          </c:spPr>
          <c:marker>
            <c:symbol val="none"/>
          </c:marker>
          <c:dLbls>
            <c:numFmt formatCode="0.0%" sourceLinked="0"/>
            <c:txPr>
              <a:bodyPr/>
              <a:lstStyle/>
              <a:p>
                <a:pPr>
                  <a:defRPr b="1">
                    <a:solidFill>
                      <a:srgbClr val="000090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'Fr et NC 06'!$C$191:$K$191</c:f>
              <c:numCache>
                <c:formatCode>General</c:formatCode>
                <c:ptCount val="9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</c:numCache>
            </c:numRef>
          </c:cat>
          <c:val>
            <c:numRef>
              <c:f>'Fr et NC 06'!$C$223:$K$223</c:f>
              <c:numCache>
                <c:formatCode>0.0%</c:formatCode>
                <c:ptCount val="9"/>
                <c:pt idx="0">
                  <c:v>0.359</c:v>
                </c:pt>
                <c:pt idx="1">
                  <c:v>0.355</c:v>
                </c:pt>
                <c:pt idx="2">
                  <c:v>0.36</c:v>
                </c:pt>
                <c:pt idx="3">
                  <c:v>0.362</c:v>
                </c:pt>
                <c:pt idx="4">
                  <c:v>0.358</c:v>
                </c:pt>
                <c:pt idx="5">
                  <c:v>0.358</c:v>
                </c:pt>
                <c:pt idx="6">
                  <c:v>0.359</c:v>
                </c:pt>
                <c:pt idx="7">
                  <c:v>0.356</c:v>
                </c:pt>
                <c:pt idx="8">
                  <c:v>0.358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0888728"/>
        <c:axId val="-2135033976"/>
      </c:lineChart>
      <c:catAx>
        <c:axId val="-2040888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2000" b="1"/>
            </a:pPr>
            <a:endParaRPr lang="fr-FR"/>
          </a:p>
        </c:txPr>
        <c:crossAx val="-2135033976"/>
        <c:crosses val="autoZero"/>
        <c:auto val="1"/>
        <c:lblAlgn val="ctr"/>
        <c:lblOffset val="100"/>
        <c:noMultiLvlLbl val="0"/>
      </c:catAx>
      <c:valAx>
        <c:axId val="-2135033976"/>
        <c:scaling>
          <c:orientation val="minMax"/>
          <c:max val="0.65"/>
          <c:min val="0.3"/>
        </c:scaling>
        <c:delete val="1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040888728"/>
        <c:crosses val="autoZero"/>
        <c:crossBetween val="between"/>
        <c:majorUnit val="0.05"/>
      </c:valAx>
    </c:plotArea>
    <c:legend>
      <c:legendPos val="t"/>
      <c:legendEntry>
        <c:idx val="2"/>
        <c:txPr>
          <a:bodyPr/>
          <a:lstStyle/>
          <a:p>
            <a:pPr>
              <a:defRPr sz="2000" b="1"/>
            </a:pPr>
            <a:endParaRPr lang="fr-FR"/>
          </a:p>
        </c:txPr>
      </c:legendEntry>
      <c:legendEntry>
        <c:idx val="3"/>
        <c:txPr>
          <a:bodyPr/>
          <a:lstStyle/>
          <a:p>
            <a:pPr>
              <a:defRPr sz="2000" b="1"/>
            </a:pPr>
            <a:endParaRPr lang="fr-FR"/>
          </a:p>
        </c:txPr>
      </c:legendEntry>
      <c:layout>
        <c:manualLayout>
          <c:xMode val="edge"/>
          <c:yMode val="edge"/>
          <c:x val="0.0109087030055032"/>
          <c:y val="0.175104659422371"/>
          <c:w val="0.977005726558585"/>
          <c:h val="0.175917753562954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20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2">
    <c:autoUpdate val="0"/>
  </c:externalData>
  <c:userShapes r:id="rId3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Evolution du taux de marge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EBE </a:t>
            </a:r>
            <a:r>
              <a:rPr lang="fr-FR" sz="1800" dirty="0"/>
              <a:t>/ VAB selon </a:t>
            </a:r>
            <a:r>
              <a:rPr lang="fr-FR" sz="1800" dirty="0" smtClean="0"/>
              <a:t>Syndex</a:t>
            </a:r>
            <a:endParaRPr lang="fr-FR" sz="1800" i="1" dirty="0"/>
          </a:p>
        </c:rich>
      </c:tx>
      <c:layout>
        <c:manualLayout>
          <c:xMode val="edge"/>
          <c:yMode val="edge"/>
          <c:x val="0.16884374863989"/>
          <c:y val="5.56168482778424E-5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824948197264816"/>
          <c:y val="0.0858427917239711"/>
          <c:w val="0.924567947012164"/>
          <c:h val="0.818350235011411"/>
        </c:manualLayout>
      </c:layout>
      <c:lineChart>
        <c:grouping val="standard"/>
        <c:varyColors val="0"/>
        <c:ser>
          <c:idx val="0"/>
          <c:order val="0"/>
          <c:tx>
            <c:strRef>
              <c:f>'Fr et NC 06'!$B$209</c:f>
              <c:strCache>
                <c:ptCount val="1"/>
                <c:pt idx="0">
                  <c:v>EBE / VAB, Nouvelle-Calédonie, secteur marchand</c:v>
                </c:pt>
              </c:strCache>
            </c:strRef>
          </c:tx>
          <c:spPr>
            <a:ln w="76200" cmpd="sng">
              <a:solidFill>
                <a:srgbClr val="008000"/>
              </a:solidFill>
            </a:ln>
          </c:spPr>
          <c:marker>
            <c:symbol val="circle"/>
            <c:size val="1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'Fr et NC 06'!$C$191:$K$191</c:f>
              <c:numCache>
                <c:formatCode>General</c:formatCode>
                <c:ptCount val="9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</c:numCache>
            </c:numRef>
          </c:cat>
          <c:val>
            <c:numRef>
              <c:f>'Fr et NC 06'!$C$209:$K$209</c:f>
              <c:numCache>
                <c:formatCode>0.0%</c:formatCode>
                <c:ptCount val="9"/>
                <c:pt idx="0">
                  <c:v>0.486398700771417</c:v>
                </c:pt>
                <c:pt idx="1">
                  <c:v>0.516141141141141</c:v>
                </c:pt>
                <c:pt idx="2">
                  <c:v>0.551525423728814</c:v>
                </c:pt>
                <c:pt idx="3">
                  <c:v>0.518659295093296</c:v>
                </c:pt>
                <c:pt idx="4">
                  <c:v>0.506946688206785</c:v>
                </c:pt>
                <c:pt idx="5">
                  <c:v>0.564065230052417</c:v>
                </c:pt>
                <c:pt idx="6">
                  <c:v>0.586161879895561</c:v>
                </c:pt>
                <c:pt idx="7">
                  <c:v>0.598374784535829</c:v>
                </c:pt>
                <c:pt idx="8">
                  <c:v>0.611364673664993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'Fr et NC 06'!$B$210</c:f>
              <c:strCache>
                <c:ptCount val="1"/>
                <c:pt idx="0">
                  <c:v>Idem hors nickel</c:v>
                </c:pt>
              </c:strCache>
            </c:strRef>
          </c:tx>
          <c:spPr>
            <a:ln w="76200" cmpd="sng">
              <a:solidFill>
                <a:schemeClr val="accent3">
                  <a:lumMod val="75000"/>
                </a:schemeClr>
              </a:solidFill>
              <a:prstDash val="sysDot"/>
            </a:ln>
          </c:spPr>
          <c:marker>
            <c:symbol val="circle"/>
            <c:size val="1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'Fr et NC 06'!$C$191:$K$191</c:f>
              <c:numCache>
                <c:formatCode>General</c:formatCode>
                <c:ptCount val="9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</c:numCache>
            </c:numRef>
          </c:cat>
          <c:val>
            <c:numRef>
              <c:f>'Fr et NC 06'!$C$210:$K$210</c:f>
              <c:numCache>
                <c:formatCode>0.0%</c:formatCode>
                <c:ptCount val="9"/>
                <c:pt idx="0">
                  <c:v>0.525</c:v>
                </c:pt>
                <c:pt idx="1">
                  <c:v>0.527</c:v>
                </c:pt>
                <c:pt idx="2">
                  <c:v>0.535</c:v>
                </c:pt>
                <c:pt idx="3">
                  <c:v>0.532</c:v>
                </c:pt>
                <c:pt idx="4">
                  <c:v>0.507</c:v>
                </c:pt>
                <c:pt idx="5">
                  <c:v>0.553</c:v>
                </c:pt>
                <c:pt idx="6">
                  <c:v>0.565</c:v>
                </c:pt>
                <c:pt idx="7">
                  <c:v>0.58</c:v>
                </c:pt>
                <c:pt idx="8">
                  <c:v>0.58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'Fr et NC 06'!$B$219</c:f>
              <c:strCache>
                <c:ptCount val="1"/>
                <c:pt idx="0">
                  <c:v>EBE / VAB, SNF (Sociétés non financières), France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circle"/>
            <c:size val="1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'Fr et NC 06'!$C$191:$K$191</c:f>
              <c:numCache>
                <c:formatCode>General</c:formatCode>
                <c:ptCount val="9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</c:numCache>
            </c:numRef>
          </c:cat>
          <c:val>
            <c:numRef>
              <c:f>'Fr et NC 06'!$C$219:$K$219</c:f>
              <c:numCache>
                <c:formatCode>0.0%</c:formatCode>
                <c:ptCount val="9"/>
                <c:pt idx="0">
                  <c:v>0.335899966222705</c:v>
                </c:pt>
                <c:pt idx="1">
                  <c:v>0.327368210606695</c:v>
                </c:pt>
                <c:pt idx="2">
                  <c:v>0.326796992931937</c:v>
                </c:pt>
                <c:pt idx="3">
                  <c:v>0.327737969830021</c:v>
                </c:pt>
                <c:pt idx="4">
                  <c:v>0.321769315844634</c:v>
                </c:pt>
                <c:pt idx="5">
                  <c:v>0.324494952528156</c:v>
                </c:pt>
                <c:pt idx="6">
                  <c:v>0.325059709295764</c:v>
                </c:pt>
                <c:pt idx="7">
                  <c:v>0.323805058113433</c:v>
                </c:pt>
                <c:pt idx="8">
                  <c:v>0.326527173710068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6408712"/>
        <c:axId val="2131856248"/>
      </c:lineChart>
      <c:catAx>
        <c:axId val="2146408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2131856248"/>
        <c:crosses val="autoZero"/>
        <c:auto val="1"/>
        <c:lblAlgn val="ctr"/>
        <c:lblOffset val="100"/>
        <c:noMultiLvlLbl val="0"/>
      </c:catAx>
      <c:valAx>
        <c:axId val="2131856248"/>
        <c:scaling>
          <c:orientation val="minMax"/>
          <c:max val="0.65"/>
          <c:min val="0.3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2146408712"/>
        <c:crosses val="autoZero"/>
        <c:crossBetween val="between"/>
        <c:majorUnit val="0.05"/>
      </c:valAx>
    </c:plotArea>
    <c:legend>
      <c:legendPos val="t"/>
      <c:legendEntry>
        <c:idx val="0"/>
        <c:txPr>
          <a:bodyPr/>
          <a:lstStyle/>
          <a:p>
            <a:pPr>
              <a:defRPr sz="1400" b="1"/>
            </a:pPr>
            <a:endParaRPr lang="fr-FR"/>
          </a:p>
        </c:txPr>
      </c:legendEntry>
      <c:legendEntry>
        <c:idx val="2"/>
        <c:txPr>
          <a:bodyPr/>
          <a:lstStyle/>
          <a:p>
            <a:pPr>
              <a:defRPr sz="1800" b="1"/>
            </a:pPr>
            <a:endParaRPr lang="fr-FR"/>
          </a:p>
        </c:txPr>
      </c:legendEntry>
      <c:layout>
        <c:manualLayout>
          <c:xMode val="edge"/>
          <c:yMode val="edge"/>
          <c:x val="0.213177878585249"/>
          <c:y val="0.517025858811794"/>
          <c:w val="0.743448275862069"/>
          <c:h val="0.281842156966464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4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Idem, mais avec EBE </a:t>
            </a:r>
            <a:r>
              <a:rPr lang="fr-FR" sz="1800" dirty="0" smtClean="0"/>
              <a:t>corrigé</a:t>
            </a:r>
          </a:p>
          <a:p>
            <a:pPr>
              <a:defRPr sz="1800"/>
            </a:pPr>
            <a:r>
              <a:rPr lang="fr-FR" sz="1800" dirty="0" smtClean="0"/>
              <a:t>et </a:t>
            </a:r>
            <a:r>
              <a:rPr lang="fr-FR" sz="1800" dirty="0"/>
              <a:t>références CEROM 2011</a:t>
            </a:r>
          </a:p>
          <a:p>
            <a:pPr>
              <a:defRPr sz="1800"/>
            </a:pPr>
            <a:r>
              <a:rPr lang="fr-FR" sz="1800" dirty="0"/>
              <a:t>Et comparaison avec EBE / PIB  </a:t>
            </a:r>
          </a:p>
          <a:p>
            <a:pPr>
              <a:defRPr sz="1800"/>
            </a:pPr>
            <a:r>
              <a:rPr lang="fr-FR" sz="1800" dirty="0"/>
              <a:t>et EBE / VAB des ENF en France</a:t>
            </a:r>
          </a:p>
        </c:rich>
      </c:tx>
      <c:layout>
        <c:manualLayout>
          <c:xMode val="edge"/>
          <c:yMode val="edge"/>
          <c:x val="0.328602764739208"/>
          <c:y val="0.00116100170779996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0447246287877821"/>
          <c:y val="0.0839566551302008"/>
          <c:w val="0.955275371212218"/>
          <c:h val="0.819717230643674"/>
        </c:manualLayout>
      </c:layout>
      <c:lineChart>
        <c:grouping val="standard"/>
        <c:varyColors val="0"/>
        <c:ser>
          <c:idx val="8"/>
          <c:order val="0"/>
          <c:tx>
            <c:strRef>
              <c:f>'Fr et NC 06'!$B$200</c:f>
              <c:strCache>
                <c:ptCount val="1"/>
                <c:pt idx="0">
                  <c:v>Corrigé, total</c:v>
                </c:pt>
              </c:strCache>
            </c:strRef>
          </c:tx>
          <c:spPr>
            <a:ln w="76200" cmpd="sng">
              <a:solidFill>
                <a:srgbClr val="008000"/>
              </a:solidFill>
            </a:ln>
          </c:spPr>
          <c:marker>
            <c:symbol val="none"/>
          </c:marker>
          <c:cat>
            <c:numRef>
              <c:f>'Fr et NC 06'!$C$191:$K$191</c:f>
              <c:numCache>
                <c:formatCode>General</c:formatCode>
                <c:ptCount val="9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</c:numCache>
            </c:numRef>
          </c:cat>
          <c:val>
            <c:numRef>
              <c:f>'Fr et NC 06'!$C$200:$K$200</c:f>
              <c:numCache>
                <c:formatCode>0.0%</c:formatCode>
                <c:ptCount val="9"/>
                <c:pt idx="0">
                  <c:v>0.357998375964271</c:v>
                </c:pt>
                <c:pt idx="1">
                  <c:v>0.395176426426426</c:v>
                </c:pt>
                <c:pt idx="2">
                  <c:v>0.439406779661017</c:v>
                </c:pt>
                <c:pt idx="3">
                  <c:v>0.398324118866621</c:v>
                </c:pt>
                <c:pt idx="4">
                  <c:v>0.383683360258481</c:v>
                </c:pt>
                <c:pt idx="5">
                  <c:v>0.455081537565521</c:v>
                </c:pt>
                <c:pt idx="6">
                  <c:v>0.482702349869452</c:v>
                </c:pt>
                <c:pt idx="7">
                  <c:v>0.497968480669786</c:v>
                </c:pt>
                <c:pt idx="8">
                  <c:v>0.514205842081241</c:v>
                </c:pt>
              </c:numCache>
            </c:numRef>
          </c:val>
          <c:smooth val="0"/>
        </c:ser>
        <c:ser>
          <c:idx val="9"/>
          <c:order val="1"/>
          <c:tx>
            <c:strRef>
              <c:f>'Fr et NC 06'!$B$201</c:f>
              <c:strCache>
                <c:ptCount val="1"/>
                <c:pt idx="0">
                  <c:v>Corrigé, hors nickel</c:v>
                </c:pt>
              </c:strCache>
            </c:strRef>
          </c:tx>
          <c:spPr>
            <a:ln w="76200" cmpd="sng">
              <a:solidFill>
                <a:schemeClr val="accent3">
                  <a:lumMod val="75000"/>
                </a:schemeClr>
              </a:solidFill>
              <a:prstDash val="sysDot"/>
            </a:ln>
          </c:spPr>
          <c:marker>
            <c:symbol val="none"/>
          </c:marker>
          <c:cat>
            <c:numRef>
              <c:f>'Fr et NC 06'!$C$191:$K$191</c:f>
              <c:numCache>
                <c:formatCode>General</c:formatCode>
                <c:ptCount val="9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</c:numCache>
            </c:numRef>
          </c:cat>
          <c:val>
            <c:numRef>
              <c:f>'Fr et NC 06'!$C$201:$K$201</c:f>
              <c:numCache>
                <c:formatCode>0.0%</c:formatCode>
                <c:ptCount val="9"/>
                <c:pt idx="0">
                  <c:v>0.386409641068447</c:v>
                </c:pt>
                <c:pt idx="1">
                  <c:v>0.403490363636364</c:v>
                </c:pt>
                <c:pt idx="2">
                  <c:v>0.42624078057775</c:v>
                </c:pt>
                <c:pt idx="3">
                  <c:v>0.408569620253165</c:v>
                </c:pt>
                <c:pt idx="4">
                  <c:v>0.383723709369025</c:v>
                </c:pt>
                <c:pt idx="5">
                  <c:v>0.446154233350542</c:v>
                </c:pt>
                <c:pt idx="6">
                  <c:v>0.46527561247216</c:v>
                </c:pt>
                <c:pt idx="7">
                  <c:v>0.48267695473251</c:v>
                </c:pt>
                <c:pt idx="8">
                  <c:v>0.487825681224337</c:v>
                </c:pt>
              </c:numCache>
            </c:numRef>
          </c:val>
          <c:smooth val="0"/>
        </c:ser>
        <c:ser>
          <c:idx val="5"/>
          <c:order val="2"/>
          <c:tx>
            <c:strRef>
              <c:f>'Fr et NC 06'!$B$216</c:f>
              <c:strCache>
                <c:ptCount val="1"/>
                <c:pt idx="0">
                  <c:v>CEROM 2011 Total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35"/>
            <c:spPr>
              <a:solidFill>
                <a:srgbClr val="FF0000"/>
              </a:solidFill>
              <a:ln>
                <a:noFill/>
              </a:ln>
            </c:spPr>
          </c:marker>
          <c:cat>
            <c:numRef>
              <c:f>'Fr et NC 06'!$C$191:$K$191</c:f>
              <c:numCache>
                <c:formatCode>General</c:formatCode>
                <c:ptCount val="9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</c:numCache>
            </c:numRef>
          </c:cat>
          <c:val>
            <c:numRef>
              <c:f>'Fr et NC 06'!$C$216:$K$216</c:f>
              <c:numCache>
                <c:formatCode>0.0%</c:formatCode>
                <c:ptCount val="9"/>
                <c:pt idx="0">
                  <c:v>0.32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0.4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0.5</c:v>
                </c:pt>
              </c:numCache>
            </c:numRef>
          </c:val>
          <c:smooth val="0"/>
        </c:ser>
        <c:ser>
          <c:idx val="7"/>
          <c:order val="3"/>
          <c:tx>
            <c:strRef>
              <c:f>'Fr et NC 06'!$B$217</c:f>
              <c:strCache>
                <c:ptCount val="1"/>
                <c:pt idx="0">
                  <c:v>CEROM 2011 Hors nickel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15"/>
            <c:spPr>
              <a:solidFill>
                <a:srgbClr val="FF6600"/>
              </a:solidFill>
              <a:ln>
                <a:noFill/>
              </a:ln>
            </c:spPr>
          </c:marker>
          <c:cat>
            <c:numRef>
              <c:f>'Fr et NC 06'!$C$191:$K$191</c:f>
              <c:numCache>
                <c:formatCode>General</c:formatCode>
                <c:ptCount val="9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</c:numCache>
            </c:numRef>
          </c:cat>
          <c:val>
            <c:numRef>
              <c:f>'Fr et NC 06'!$C$217:$K$217</c:f>
              <c:numCache>
                <c:formatCode>0.0%</c:formatCode>
                <c:ptCount val="9"/>
                <c:pt idx="0">
                  <c:v>0.37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0.39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0.39</c:v>
                </c:pt>
              </c:numCache>
            </c:numRef>
          </c:val>
          <c:smooth val="0"/>
        </c:ser>
        <c:ser>
          <c:idx val="3"/>
          <c:order val="4"/>
          <c:tx>
            <c:strRef>
              <c:f>'Fr et NC 06'!$B$229</c:f>
              <c:strCache>
                <c:ptCount val="1"/>
                <c:pt idx="0">
                  <c:v>Entreprises non financières Fr</c:v>
                </c:pt>
              </c:strCache>
            </c:strRef>
          </c:tx>
          <c:spPr>
            <a:ln>
              <a:solidFill>
                <a:srgbClr val="3366FF"/>
              </a:solidFill>
              <a:prstDash val="sysDash"/>
            </a:ln>
          </c:spPr>
          <c:marker>
            <c:symbol val="none"/>
          </c:marker>
          <c:cat>
            <c:numRef>
              <c:f>'Fr et NC 06'!$C$191:$K$191</c:f>
              <c:numCache>
                <c:formatCode>General</c:formatCode>
                <c:ptCount val="9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</c:numCache>
            </c:numRef>
          </c:cat>
          <c:val>
            <c:numRef>
              <c:f>'Fr et NC 06'!$C$229:$K$229</c:f>
              <c:numCache>
                <c:formatCode>0.0%</c:formatCode>
                <c:ptCount val="9"/>
                <c:pt idx="0">
                  <c:v>0.402166212780387</c:v>
                </c:pt>
                <c:pt idx="1">
                  <c:v>0.396139348013342</c:v>
                </c:pt>
                <c:pt idx="2">
                  <c:v>0.395665099869926</c:v>
                </c:pt>
                <c:pt idx="3">
                  <c:v>0.397643846266999</c:v>
                </c:pt>
                <c:pt idx="4">
                  <c:v>0.392669845802873</c:v>
                </c:pt>
                <c:pt idx="5">
                  <c:v>0.393818659687789</c:v>
                </c:pt>
                <c:pt idx="6">
                  <c:v>0.394006906638733</c:v>
                </c:pt>
                <c:pt idx="7">
                  <c:v>0.390895231783471</c:v>
                </c:pt>
                <c:pt idx="8">
                  <c:v>0.393593756711879</c:v>
                </c:pt>
              </c:numCache>
            </c:numRef>
          </c:val>
          <c:smooth val="0"/>
        </c:ser>
        <c:ser>
          <c:idx val="2"/>
          <c:order val="5"/>
          <c:tx>
            <c:strRef>
              <c:f>'Fr et NC 06'!$B$223</c:f>
              <c:strCache>
                <c:ptCount val="1"/>
                <c:pt idx="0">
                  <c:v>/ PIB, France</c:v>
                </c:pt>
              </c:strCache>
            </c:strRef>
          </c:tx>
          <c:spPr>
            <a:ln w="76200" cmpd="sng">
              <a:solidFill>
                <a:srgbClr val="000090"/>
              </a:solidFill>
            </a:ln>
          </c:spPr>
          <c:marker>
            <c:symbol val="none"/>
          </c:marker>
          <c:cat>
            <c:numRef>
              <c:f>'Fr et NC 06'!$C$191:$K$191</c:f>
              <c:numCache>
                <c:formatCode>General</c:formatCode>
                <c:ptCount val="9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</c:numCache>
            </c:numRef>
          </c:cat>
          <c:val>
            <c:numRef>
              <c:f>'Fr et NC 06'!$C$223:$K$223</c:f>
              <c:numCache>
                <c:formatCode>0.0%</c:formatCode>
                <c:ptCount val="9"/>
                <c:pt idx="0">
                  <c:v>0.359</c:v>
                </c:pt>
                <c:pt idx="1">
                  <c:v>0.355</c:v>
                </c:pt>
                <c:pt idx="2">
                  <c:v>0.36</c:v>
                </c:pt>
                <c:pt idx="3">
                  <c:v>0.362</c:v>
                </c:pt>
                <c:pt idx="4">
                  <c:v>0.358</c:v>
                </c:pt>
                <c:pt idx="5">
                  <c:v>0.358</c:v>
                </c:pt>
                <c:pt idx="6">
                  <c:v>0.359</c:v>
                </c:pt>
                <c:pt idx="7">
                  <c:v>0.356</c:v>
                </c:pt>
                <c:pt idx="8">
                  <c:v>0.358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34763000"/>
        <c:axId val="-2046560552"/>
      </c:lineChart>
      <c:catAx>
        <c:axId val="-2134763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046560552"/>
        <c:crosses val="autoZero"/>
        <c:auto val="1"/>
        <c:lblAlgn val="ctr"/>
        <c:lblOffset val="100"/>
        <c:noMultiLvlLbl val="0"/>
      </c:catAx>
      <c:valAx>
        <c:axId val="-2046560552"/>
        <c:scaling>
          <c:orientation val="minMax"/>
          <c:max val="0.65"/>
          <c:min val="0.3"/>
        </c:scaling>
        <c:delete val="1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134763000"/>
        <c:crosses val="autoZero"/>
        <c:crossBetween val="between"/>
        <c:majorUnit val="0.05"/>
      </c:valAx>
      <c:spPr>
        <a:noFill/>
        <a:ln w="25400">
          <a:noFill/>
        </a:ln>
      </c:spPr>
    </c:plotArea>
    <c:legend>
      <c:legendPos val="t"/>
      <c:legendEntry>
        <c:idx val="2"/>
        <c:txPr>
          <a:bodyPr/>
          <a:lstStyle/>
          <a:p>
            <a:pPr>
              <a:defRPr sz="1400" b="1"/>
            </a:pPr>
            <a:endParaRPr lang="fr-FR"/>
          </a:p>
        </c:txPr>
      </c:legendEntry>
      <c:legendEntry>
        <c:idx val="3"/>
        <c:txPr>
          <a:bodyPr/>
          <a:lstStyle/>
          <a:p>
            <a:pPr>
              <a:defRPr sz="1400" b="1"/>
            </a:pPr>
            <a:endParaRPr lang="fr-FR"/>
          </a:p>
        </c:txPr>
      </c:legendEntry>
      <c:legendEntry>
        <c:idx val="5"/>
        <c:txPr>
          <a:bodyPr/>
          <a:lstStyle/>
          <a:p>
            <a:pPr>
              <a:defRPr sz="1600" b="1"/>
            </a:pPr>
            <a:endParaRPr lang="fr-FR"/>
          </a:p>
        </c:txPr>
      </c:legendEntry>
      <c:layout>
        <c:manualLayout>
          <c:xMode val="edge"/>
          <c:yMode val="edge"/>
          <c:x val="0.0"/>
          <c:y val="0.175104659422371"/>
          <c:w val="0.996154817640915"/>
          <c:h val="0.19703099732495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4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EBE - IR - D = EB, % du PIB</a:t>
            </a:r>
          </a:p>
        </c:rich>
      </c:tx>
      <c:layout>
        <c:manualLayout>
          <c:xMode val="edge"/>
          <c:yMode val="edge"/>
          <c:x val="0.168280533513077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73677143205201"/>
          <c:y val="0.159408295044118"/>
          <c:w val="0.826322856794799"/>
          <c:h val="0.755609004421614"/>
        </c:manualLayout>
      </c:layout>
      <c:lineChart>
        <c:grouping val="standard"/>
        <c:varyColors val="0"/>
        <c:ser>
          <c:idx val="0"/>
          <c:order val="0"/>
          <c:tx>
            <c:strRef>
              <c:f>Travail!$A$240</c:f>
              <c:strCache>
                <c:ptCount val="1"/>
                <c:pt idx="0">
                  <c:v>EBE pivot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662821573373367"/>
                  <c:y val="-0.022779959196369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1.18891838829759E-16"/>
                  <c:y val="0.041763258526677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Travail!$B$233:$O$233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Travail!$B$240:$O$240</c:f>
              <c:numCache>
                <c:formatCode>0.0%</c:formatCode>
                <c:ptCount val="14"/>
                <c:pt idx="0">
                  <c:v>0.38751182331205</c:v>
                </c:pt>
                <c:pt idx="1">
                  <c:v>0.375217081969613</c:v>
                </c:pt>
                <c:pt idx="2">
                  <c:v>0.460868318678046</c:v>
                </c:pt>
                <c:pt idx="3">
                  <c:v>0.478456084596149</c:v>
                </c:pt>
                <c:pt idx="4">
                  <c:v>0.486694213645007</c:v>
                </c:pt>
                <c:pt idx="5">
                  <c:v>0.501455729166667</c:v>
                </c:pt>
                <c:pt idx="6">
                  <c:v>0.327226450999048</c:v>
                </c:pt>
                <c:pt idx="7">
                  <c:v>0.521343735522985</c:v>
                </c:pt>
                <c:pt idx="8">
                  <c:v>0.418740130950644</c:v>
                </c:pt>
                <c:pt idx="9">
                  <c:v>0.388340814832745</c:v>
                </c:pt>
                <c:pt idx="10">
                  <c:v>0.350578409595883</c:v>
                </c:pt>
                <c:pt idx="11">
                  <c:v>0.319526928405787</c:v>
                </c:pt>
                <c:pt idx="12">
                  <c:v>0.331250631250134</c:v>
                </c:pt>
                <c:pt idx="13">
                  <c:v>0.314693571033869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Travail!$A$241</c:f>
              <c:strCache>
                <c:ptCount val="1"/>
                <c:pt idx="0">
                  <c:v>- IR 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numRef>
              <c:f>Travail!$B$233:$O$233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Travail!$B$241:$O$241</c:f>
              <c:numCache>
                <c:formatCode>0.0%</c:formatCode>
                <c:ptCount val="14"/>
                <c:pt idx="0">
                  <c:v>-0.0624067796610169</c:v>
                </c:pt>
                <c:pt idx="1">
                  <c:v>-0.0615872709739633</c:v>
                </c:pt>
                <c:pt idx="2">
                  <c:v>-0.0669584438549956</c:v>
                </c:pt>
                <c:pt idx="3">
                  <c:v>-0.0795220588235294</c:v>
                </c:pt>
                <c:pt idx="4">
                  <c:v>-0.0730016583747927</c:v>
                </c:pt>
                <c:pt idx="5">
                  <c:v>-0.0924713541666666</c:v>
                </c:pt>
                <c:pt idx="6">
                  <c:v>-0.0917914910969145</c:v>
                </c:pt>
                <c:pt idx="7">
                  <c:v>-0.0901888641963704</c:v>
                </c:pt>
                <c:pt idx="8">
                  <c:v>-0.0834688751982707</c:v>
                </c:pt>
                <c:pt idx="9">
                  <c:v>-0.0877922077922078</c:v>
                </c:pt>
                <c:pt idx="10">
                  <c:v>-0.104141649146519</c:v>
                </c:pt>
                <c:pt idx="11">
                  <c:v>-0.0963153608099138</c:v>
                </c:pt>
                <c:pt idx="12">
                  <c:v>-0.0943969262659785</c:v>
                </c:pt>
                <c:pt idx="13">
                  <c:v>-0.0962514254626869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Travail!$A$242</c:f>
              <c:strCache>
                <c:ptCount val="1"/>
                <c:pt idx="0">
                  <c:v>- D</c:v>
                </c:pt>
              </c:strCache>
            </c:strRef>
          </c:tx>
          <c:spPr>
            <a:ln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numRef>
              <c:f>Travail!$B$233:$O$233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Travail!$B$242:$O$242</c:f>
              <c:numCache>
                <c:formatCode>0.0%</c:formatCode>
                <c:ptCount val="14"/>
                <c:pt idx="0">
                  <c:v>-0.0312033898305085</c:v>
                </c:pt>
                <c:pt idx="1">
                  <c:v>-0.0307936354869817</c:v>
                </c:pt>
                <c:pt idx="2">
                  <c:v>-0.0334792219274978</c:v>
                </c:pt>
                <c:pt idx="3">
                  <c:v>-0.0397610294117647</c:v>
                </c:pt>
                <c:pt idx="4">
                  <c:v>-0.0365008291873963</c:v>
                </c:pt>
                <c:pt idx="5">
                  <c:v>-0.0462356770833333</c:v>
                </c:pt>
                <c:pt idx="6">
                  <c:v>-0.0458957455484572</c:v>
                </c:pt>
                <c:pt idx="7">
                  <c:v>-0.0450944320981852</c:v>
                </c:pt>
                <c:pt idx="8">
                  <c:v>-0.0417344375991354</c:v>
                </c:pt>
                <c:pt idx="9">
                  <c:v>-0.0438961038961039</c:v>
                </c:pt>
                <c:pt idx="10">
                  <c:v>-0.0520708245732593</c:v>
                </c:pt>
                <c:pt idx="11">
                  <c:v>-0.0481576804049569</c:v>
                </c:pt>
                <c:pt idx="12">
                  <c:v>-0.0471984631329892</c:v>
                </c:pt>
                <c:pt idx="13">
                  <c:v>-0.0481257127313434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Travail!$A$243</c:f>
              <c:strCache>
                <c:ptCount val="1"/>
                <c:pt idx="0">
                  <c:v>= EB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759729263294143"/>
                  <c:y val="0.047458248325770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86246898932154"/>
                  <c:y val="0.017084969397277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0.0"/>
                  <c:y val="0.015186639464246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Travail!$B$233:$O$233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Travail!$B$243:$O$243</c:f>
              <c:numCache>
                <c:formatCode>0.0%</c:formatCode>
                <c:ptCount val="14"/>
                <c:pt idx="0">
                  <c:v>0.293901653820525</c:v>
                </c:pt>
                <c:pt idx="1">
                  <c:v>0.282836175508668</c:v>
                </c:pt>
                <c:pt idx="2">
                  <c:v>0.360430652895553</c:v>
                </c:pt>
                <c:pt idx="3">
                  <c:v>0.359172996360855</c:v>
                </c:pt>
                <c:pt idx="4">
                  <c:v>0.377191726082818</c:v>
                </c:pt>
                <c:pt idx="5">
                  <c:v>0.362748697916667</c:v>
                </c:pt>
                <c:pt idx="6">
                  <c:v>0.189539214353677</c:v>
                </c:pt>
                <c:pt idx="7">
                  <c:v>0.38606043922843</c:v>
                </c:pt>
                <c:pt idx="8">
                  <c:v>0.293536818153238</c:v>
                </c:pt>
                <c:pt idx="9">
                  <c:v>0.256652503144433</c:v>
                </c:pt>
                <c:pt idx="10">
                  <c:v>0.194365935876105</c:v>
                </c:pt>
                <c:pt idx="11">
                  <c:v>0.175053887190916</c:v>
                </c:pt>
                <c:pt idx="12">
                  <c:v>0.189655241851166</c:v>
                </c:pt>
                <c:pt idx="13">
                  <c:v>0.170316432839838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Travail!$A$291</c:f>
              <c:strCache>
                <c:ptCount val="1"/>
                <c:pt idx="0">
                  <c:v>EBE sup</c:v>
                </c:pt>
              </c:strCache>
            </c:strRef>
          </c:tx>
          <c:spPr>
            <a:ln w="76200" cmpd="tri">
              <a:solidFill>
                <a:srgbClr val="0000FF"/>
              </a:solidFill>
              <a:prstDash val="dash"/>
            </a:ln>
          </c:spPr>
          <c:marker>
            <c:symbol val="none"/>
          </c:marker>
          <c:dLbls>
            <c:dLbl>
              <c:idx val="7"/>
              <c:layout>
                <c:manualLayout>
                  <c:x val="-0.0703590796286651"/>
                  <c:y val="-0.0056949897990924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Travail!$B$233:$O$233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Travail!$B$291:$O$291</c:f>
              <c:numCache>
                <c:formatCode>0.0%</c:formatCode>
                <c:ptCount val="14"/>
                <c:pt idx="0">
                  <c:v>0.403012296244532</c:v>
                </c:pt>
                <c:pt idx="1">
                  <c:v>0.390225765248398</c:v>
                </c:pt>
                <c:pt idx="2">
                  <c:v>0.479303051425168</c:v>
                </c:pt>
                <c:pt idx="3">
                  <c:v>0.497594327979995</c:v>
                </c:pt>
                <c:pt idx="4">
                  <c:v>0.506161982190808</c:v>
                </c:pt>
                <c:pt idx="5">
                  <c:v>0.521513958333333</c:v>
                </c:pt>
                <c:pt idx="6">
                  <c:v>0.34031550903901</c:v>
                </c:pt>
                <c:pt idx="7">
                  <c:v>0.542197484943905</c:v>
                </c:pt>
                <c:pt idx="8">
                  <c:v>0.43548973618867</c:v>
                </c:pt>
                <c:pt idx="9">
                  <c:v>0.403874447426055</c:v>
                </c:pt>
                <c:pt idx="10">
                  <c:v>0.364601545979718</c:v>
                </c:pt>
                <c:pt idx="11">
                  <c:v>0.343296963543083</c:v>
                </c:pt>
                <c:pt idx="12">
                  <c:v>0.360670015791362</c:v>
                </c:pt>
                <c:pt idx="13">
                  <c:v>0.327500461611198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Travail!$A$293</c:f>
              <c:strCache>
                <c:ptCount val="1"/>
                <c:pt idx="0">
                  <c:v>EBE inf</c:v>
                </c:pt>
              </c:strCache>
            </c:strRef>
          </c:tx>
          <c:spPr>
            <a:ln w="76200" cmpd="tri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6"/>
              <c:layout>
                <c:manualLayout>
                  <c:x val="-0.080086706087809"/>
                  <c:y val="0.018983299330308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Travail!$B$233:$O$233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Travail!$B$293:$O$293</c:f>
              <c:numCache>
                <c:formatCode>0.0%</c:formatCode>
                <c:ptCount val="14"/>
                <c:pt idx="0">
                  <c:v>0.372607522415433</c:v>
                </c:pt>
                <c:pt idx="1">
                  <c:v>0.360785655740013</c:v>
                </c:pt>
                <c:pt idx="2">
                  <c:v>0.443142614113506</c:v>
                </c:pt>
                <c:pt idx="3">
                  <c:v>0.460053927496298</c:v>
                </c:pt>
                <c:pt idx="4">
                  <c:v>0.467975205427892</c:v>
                </c:pt>
                <c:pt idx="5">
                  <c:v>0.482168970352564</c:v>
                </c:pt>
                <c:pt idx="6">
                  <c:v>0.314640818268316</c:v>
                </c:pt>
                <c:pt idx="7">
                  <c:v>0.501292053387486</c:v>
                </c:pt>
                <c:pt idx="8">
                  <c:v>0.402634741298696</c:v>
                </c:pt>
                <c:pt idx="9">
                  <c:v>0.37340462964687</c:v>
                </c:pt>
                <c:pt idx="10">
                  <c:v>0.337094624611426</c:v>
                </c:pt>
                <c:pt idx="11">
                  <c:v>0.317397340553886</c:v>
                </c:pt>
                <c:pt idx="12">
                  <c:v>0.333459703949115</c:v>
                </c:pt>
                <c:pt idx="13">
                  <c:v>0.302792586548815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39699656"/>
        <c:axId val="-2046420680"/>
      </c:lineChart>
      <c:catAx>
        <c:axId val="-2039699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9050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046420680"/>
        <c:crosses val="autoZero"/>
        <c:auto val="1"/>
        <c:lblAlgn val="ctr"/>
        <c:lblOffset val="100"/>
        <c:tickLblSkip val="1"/>
        <c:noMultiLvlLbl val="0"/>
      </c:catAx>
      <c:valAx>
        <c:axId val="-204642068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39699656"/>
        <c:crosses val="autoZero"/>
        <c:crossBetween val="between"/>
        <c:majorUnit val="0.05"/>
      </c:valAx>
    </c:plotArea>
    <c:legend>
      <c:legendPos val="r"/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207522651278179"/>
          <c:y val="0.628347207833197"/>
          <c:w val="0.788391188455529"/>
          <c:h val="0.0937812355616687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 smtClean="0"/>
              <a:t>Résumé et comparaisons</a:t>
            </a:r>
          </a:p>
          <a:p>
            <a:pPr>
              <a:defRPr sz="1800"/>
            </a:pPr>
            <a:r>
              <a:rPr lang="fr-FR" sz="1800" dirty="0" smtClean="0"/>
              <a:t> avec la Métropole</a:t>
            </a:r>
          </a:p>
        </c:rich>
      </c:tx>
      <c:layout>
        <c:manualLayout>
          <c:xMode val="edge"/>
          <c:yMode val="edge"/>
          <c:x val="0.121796672897902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15272938680592"/>
          <c:y val="0.102770350956362"/>
          <c:w val="0.884727061319408"/>
          <c:h val="0.812088654698419"/>
        </c:manualLayout>
      </c:layout>
      <c:lineChart>
        <c:grouping val="standard"/>
        <c:varyColors val="0"/>
        <c:ser>
          <c:idx val="1"/>
          <c:order val="0"/>
          <c:tx>
            <c:strRef>
              <c:f>Travail!$A$705</c:f>
              <c:strCache>
                <c:ptCount val="1"/>
                <c:pt idx="0">
                  <c:v>Taux corrigés </c:v>
                </c:pt>
              </c:strCache>
            </c:strRef>
          </c:tx>
          <c:spPr>
            <a:ln>
              <a:solidFill>
                <a:srgbClr val="0000FF"/>
              </a:solidFill>
              <a:prstDash val="sysDash"/>
            </a:ln>
          </c:spPr>
          <c:marker>
            <c:symbol val="triangle"/>
            <c:size val="16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c:spPr>
          </c:marker>
          <c:cat>
            <c:numRef>
              <c:f>Travail!$B$701:$U$701</c:f>
              <c:numCache>
                <c:formatCode>General</c:formatCode>
                <c:ptCount val="20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  <c:pt idx="9">
                  <c:v>2007.0</c:v>
                </c:pt>
                <c:pt idx="10">
                  <c:v>2008.0</c:v>
                </c:pt>
                <c:pt idx="11">
                  <c:v>2009.0</c:v>
                </c:pt>
                <c:pt idx="12">
                  <c:v>2010.0</c:v>
                </c:pt>
                <c:pt idx="13">
                  <c:v>2011.0</c:v>
                </c:pt>
                <c:pt idx="14">
                  <c:v>2012.0</c:v>
                </c:pt>
                <c:pt idx="15">
                  <c:v>2013.0</c:v>
                </c:pt>
                <c:pt idx="16">
                  <c:v>2014.0</c:v>
                </c:pt>
                <c:pt idx="17">
                  <c:v>2015.0</c:v>
                </c:pt>
                <c:pt idx="18">
                  <c:v>2016.0</c:v>
                </c:pt>
                <c:pt idx="19">
                  <c:v>2017.0</c:v>
                </c:pt>
              </c:numCache>
            </c:numRef>
          </c:cat>
          <c:val>
            <c:numRef>
              <c:f>Travail!$B$705:$S$705</c:f>
              <c:numCache>
                <c:formatCode>0.00%</c:formatCode>
                <c:ptCount val="18"/>
                <c:pt idx="0">
                  <c:v>0.357998375964271</c:v>
                </c:pt>
                <c:pt idx="1">
                  <c:v>0.395176426426426</c:v>
                </c:pt>
                <c:pt idx="2">
                  <c:v>0.439406779661017</c:v>
                </c:pt>
                <c:pt idx="3">
                  <c:v>0.398324118866621</c:v>
                </c:pt>
                <c:pt idx="4">
                  <c:v>0.383683360258481</c:v>
                </c:pt>
                <c:pt idx="5">
                  <c:v>0.455081537565521</c:v>
                </c:pt>
                <c:pt idx="6">
                  <c:v>0.482702349869452</c:v>
                </c:pt>
                <c:pt idx="7">
                  <c:v>0.497968480669786</c:v>
                </c:pt>
                <c:pt idx="8">
                  <c:v>0.514205842081241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Travail!$A$703</c:f>
              <c:strCache>
                <c:ptCount val="1"/>
                <c:pt idx="0">
                  <c:v>Taux pivot NC, EBE /PIB</c:v>
                </c:pt>
              </c:strCache>
            </c:strRef>
          </c:tx>
          <c:spPr>
            <a:ln w="38100" cmpd="sng">
              <a:solidFill>
                <a:srgbClr val="0000FF"/>
              </a:solidFill>
            </a:ln>
          </c:spPr>
          <c:marker>
            <c:symbol val="none"/>
          </c:marker>
          <c:cat>
            <c:numRef>
              <c:f>Travail!$B$701:$U$701</c:f>
              <c:numCache>
                <c:formatCode>General</c:formatCode>
                <c:ptCount val="20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  <c:pt idx="9">
                  <c:v>2007.0</c:v>
                </c:pt>
                <c:pt idx="10">
                  <c:v>2008.0</c:v>
                </c:pt>
                <c:pt idx="11">
                  <c:v>2009.0</c:v>
                </c:pt>
                <c:pt idx="12">
                  <c:v>2010.0</c:v>
                </c:pt>
                <c:pt idx="13">
                  <c:v>2011.0</c:v>
                </c:pt>
                <c:pt idx="14">
                  <c:v>2012.0</c:v>
                </c:pt>
                <c:pt idx="15">
                  <c:v>2013.0</c:v>
                </c:pt>
                <c:pt idx="16">
                  <c:v>2014.0</c:v>
                </c:pt>
                <c:pt idx="17">
                  <c:v>2015.0</c:v>
                </c:pt>
                <c:pt idx="18">
                  <c:v>2016.0</c:v>
                </c:pt>
                <c:pt idx="19">
                  <c:v>2017.0</c:v>
                </c:pt>
              </c:numCache>
            </c:numRef>
          </c:cat>
          <c:val>
            <c:numRef>
              <c:f>Travail!$B$703:$U$703</c:f>
              <c:numCache>
                <c:formatCode>General</c:formatCode>
                <c:ptCount val="20"/>
                <c:pt idx="4" formatCode="0.0%">
                  <c:v>0.38751182331205</c:v>
                </c:pt>
                <c:pt idx="5" formatCode="0.0%">
                  <c:v>0.375217081969613</c:v>
                </c:pt>
                <c:pt idx="6" formatCode="0.0%">
                  <c:v>0.460868318678046</c:v>
                </c:pt>
                <c:pt idx="7" formatCode="0.0%">
                  <c:v>0.478456084596149</c:v>
                </c:pt>
                <c:pt idx="8" formatCode="0.0%">
                  <c:v>0.486694213645007</c:v>
                </c:pt>
                <c:pt idx="9" formatCode="0.0%">
                  <c:v>0.501455729166667</c:v>
                </c:pt>
                <c:pt idx="10" formatCode="0.0%">
                  <c:v>0.327226450999048</c:v>
                </c:pt>
                <c:pt idx="11" formatCode="0.0%">
                  <c:v>0.521343735522985</c:v>
                </c:pt>
                <c:pt idx="12" formatCode="0.0%">
                  <c:v>0.418740130950644</c:v>
                </c:pt>
                <c:pt idx="13" formatCode="0.0%">
                  <c:v>0.388340814832745</c:v>
                </c:pt>
                <c:pt idx="14" formatCode="0.0%">
                  <c:v>0.350578409595883</c:v>
                </c:pt>
                <c:pt idx="15" formatCode="0.0%">
                  <c:v>0.330093234176042</c:v>
                </c:pt>
                <c:pt idx="16" formatCode="0.0%">
                  <c:v>0.346798092107079</c:v>
                </c:pt>
                <c:pt idx="17" formatCode="0.0%">
                  <c:v>0.314904290010767</c:v>
                </c:pt>
                <c:pt idx="18" formatCode="0.0%">
                  <c:v>0.32</c:v>
                </c:pt>
                <c:pt idx="19" formatCode="0.00%">
                  <c:v>0.325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Travail!$A$740</c:f>
              <c:strCache>
                <c:ptCount val="1"/>
                <c:pt idx="0">
                  <c:v>Fr : EBE / PIB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cat>
            <c:numRef>
              <c:f>Travail!$B$701:$U$701</c:f>
              <c:numCache>
                <c:formatCode>General</c:formatCode>
                <c:ptCount val="20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  <c:pt idx="9">
                  <c:v>2007.0</c:v>
                </c:pt>
                <c:pt idx="10">
                  <c:v>2008.0</c:v>
                </c:pt>
                <c:pt idx="11">
                  <c:v>2009.0</c:v>
                </c:pt>
                <c:pt idx="12">
                  <c:v>2010.0</c:v>
                </c:pt>
                <c:pt idx="13">
                  <c:v>2011.0</c:v>
                </c:pt>
                <c:pt idx="14">
                  <c:v>2012.0</c:v>
                </c:pt>
                <c:pt idx="15">
                  <c:v>2013.0</c:v>
                </c:pt>
                <c:pt idx="16">
                  <c:v>2014.0</c:v>
                </c:pt>
                <c:pt idx="17">
                  <c:v>2015.0</c:v>
                </c:pt>
                <c:pt idx="18">
                  <c:v>2016.0</c:v>
                </c:pt>
                <c:pt idx="19">
                  <c:v>2017.0</c:v>
                </c:pt>
              </c:numCache>
            </c:numRef>
          </c:cat>
          <c:val>
            <c:numRef>
              <c:f>Travail!$B$740:$U$740</c:f>
              <c:numCache>
                <c:formatCode>0.0%</c:formatCode>
                <c:ptCount val="20"/>
                <c:pt idx="0">
                  <c:v>0.358980320487783</c:v>
                </c:pt>
                <c:pt idx="1">
                  <c:v>0.355090412190163</c:v>
                </c:pt>
                <c:pt idx="2">
                  <c:v>0.359926535722</c:v>
                </c:pt>
                <c:pt idx="3">
                  <c:v>0.362204954151389</c:v>
                </c:pt>
                <c:pt idx="4">
                  <c:v>0.358322522514716</c:v>
                </c:pt>
                <c:pt idx="5">
                  <c:v>0.3575747554228</c:v>
                </c:pt>
                <c:pt idx="6">
                  <c:v>0.359030052484143</c:v>
                </c:pt>
                <c:pt idx="7">
                  <c:v>0.356148366606129</c:v>
                </c:pt>
                <c:pt idx="8">
                  <c:v>0.358461377250975</c:v>
                </c:pt>
                <c:pt idx="9">
                  <c:v>0.364845030562491</c:v>
                </c:pt>
                <c:pt idx="10">
                  <c:v>0.365022965726592</c:v>
                </c:pt>
                <c:pt idx="11">
                  <c:v>0.349933953647647</c:v>
                </c:pt>
                <c:pt idx="12">
                  <c:v>0.354501264210167</c:v>
                </c:pt>
                <c:pt idx="13">
                  <c:v>0.350233383059355</c:v>
                </c:pt>
                <c:pt idx="14">
                  <c:v>0.344048120467922</c:v>
                </c:pt>
                <c:pt idx="15">
                  <c:v>0.341203406055654</c:v>
                </c:pt>
                <c:pt idx="16">
                  <c:v>0.343325933631308</c:v>
                </c:pt>
                <c:pt idx="17">
                  <c:v>0.350638496283228</c:v>
                </c:pt>
                <c:pt idx="18">
                  <c:v>0.348772690982618</c:v>
                </c:pt>
                <c:pt idx="19">
                  <c:v>0.353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Travail!$A$741</c:f>
              <c:strCache>
                <c:ptCount val="1"/>
                <c:pt idx="0">
                  <c:v>Fr :  / VAB SNF</c:v>
                </c:pt>
              </c:strCache>
            </c:strRef>
          </c:tx>
          <c:spPr>
            <a:ln w="38100" cmpd="sng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numRef>
              <c:f>Travail!$B$701:$U$701</c:f>
              <c:numCache>
                <c:formatCode>General</c:formatCode>
                <c:ptCount val="20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  <c:pt idx="9">
                  <c:v>2007.0</c:v>
                </c:pt>
                <c:pt idx="10">
                  <c:v>2008.0</c:v>
                </c:pt>
                <c:pt idx="11">
                  <c:v>2009.0</c:v>
                </c:pt>
                <c:pt idx="12">
                  <c:v>2010.0</c:v>
                </c:pt>
                <c:pt idx="13">
                  <c:v>2011.0</c:v>
                </c:pt>
                <c:pt idx="14">
                  <c:v>2012.0</c:v>
                </c:pt>
                <c:pt idx="15">
                  <c:v>2013.0</c:v>
                </c:pt>
                <c:pt idx="16">
                  <c:v>2014.0</c:v>
                </c:pt>
                <c:pt idx="17">
                  <c:v>2015.0</c:v>
                </c:pt>
                <c:pt idx="18">
                  <c:v>2016.0</c:v>
                </c:pt>
                <c:pt idx="19">
                  <c:v>2017.0</c:v>
                </c:pt>
              </c:numCache>
            </c:numRef>
          </c:cat>
          <c:val>
            <c:numRef>
              <c:f>Travail!$B$741:$U$741</c:f>
              <c:numCache>
                <c:formatCode>0.0%</c:formatCode>
                <c:ptCount val="20"/>
                <c:pt idx="0">
                  <c:v>0.335899966222705</c:v>
                </c:pt>
                <c:pt idx="1">
                  <c:v>0.327368210606695</c:v>
                </c:pt>
                <c:pt idx="2">
                  <c:v>0.326796992931937</c:v>
                </c:pt>
                <c:pt idx="3">
                  <c:v>0.327737969830021</c:v>
                </c:pt>
                <c:pt idx="4">
                  <c:v>0.321769315844634</c:v>
                </c:pt>
                <c:pt idx="5">
                  <c:v>0.324494952528156</c:v>
                </c:pt>
                <c:pt idx="6">
                  <c:v>0.325059709295764</c:v>
                </c:pt>
                <c:pt idx="7">
                  <c:v>0.323805058113433</c:v>
                </c:pt>
                <c:pt idx="8">
                  <c:v>0.326527173710068</c:v>
                </c:pt>
                <c:pt idx="9">
                  <c:v>0.334618561274766</c:v>
                </c:pt>
                <c:pt idx="10">
                  <c:v>0.331109891555175</c:v>
                </c:pt>
                <c:pt idx="11">
                  <c:v>0.309461658736702</c:v>
                </c:pt>
                <c:pt idx="12">
                  <c:v>0.31583930106199</c:v>
                </c:pt>
                <c:pt idx="13">
                  <c:v>0.312025097988186</c:v>
                </c:pt>
                <c:pt idx="14">
                  <c:v>0.302484196229097</c:v>
                </c:pt>
                <c:pt idx="15">
                  <c:v>0.29940033164285</c:v>
                </c:pt>
                <c:pt idx="16">
                  <c:v>0.303649608613548</c:v>
                </c:pt>
                <c:pt idx="17">
                  <c:v>0.319276170777274</c:v>
                </c:pt>
                <c:pt idx="18">
                  <c:v>0.319356890564479</c:v>
                </c:pt>
                <c:pt idx="19">
                  <c:v>0.323227664561843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Travail!$A$742</c:f>
              <c:strCache>
                <c:ptCount val="1"/>
                <c:pt idx="0">
                  <c:v>Fr : / VAB ENF</c:v>
                </c:pt>
              </c:strCache>
            </c:strRef>
          </c:tx>
          <c:spPr>
            <a:ln w="50800" cmpd="sng"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numRef>
              <c:f>Travail!$B$701:$U$701</c:f>
              <c:numCache>
                <c:formatCode>General</c:formatCode>
                <c:ptCount val="20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  <c:pt idx="9">
                  <c:v>2007.0</c:v>
                </c:pt>
                <c:pt idx="10">
                  <c:v>2008.0</c:v>
                </c:pt>
                <c:pt idx="11">
                  <c:v>2009.0</c:v>
                </c:pt>
                <c:pt idx="12">
                  <c:v>2010.0</c:v>
                </c:pt>
                <c:pt idx="13">
                  <c:v>2011.0</c:v>
                </c:pt>
                <c:pt idx="14">
                  <c:v>2012.0</c:v>
                </c:pt>
                <c:pt idx="15">
                  <c:v>2013.0</c:v>
                </c:pt>
                <c:pt idx="16">
                  <c:v>2014.0</c:v>
                </c:pt>
                <c:pt idx="17">
                  <c:v>2015.0</c:v>
                </c:pt>
                <c:pt idx="18">
                  <c:v>2016.0</c:v>
                </c:pt>
                <c:pt idx="19">
                  <c:v>2017.0</c:v>
                </c:pt>
              </c:numCache>
            </c:numRef>
          </c:cat>
          <c:val>
            <c:numRef>
              <c:f>Travail!$B$742:$U$742</c:f>
              <c:numCache>
                <c:formatCode>0.0%</c:formatCode>
                <c:ptCount val="20"/>
                <c:pt idx="0">
                  <c:v>0.402166212780387</c:v>
                </c:pt>
                <c:pt idx="1">
                  <c:v>0.396139348013342</c:v>
                </c:pt>
                <c:pt idx="2">
                  <c:v>0.395665099869926</c:v>
                </c:pt>
                <c:pt idx="3">
                  <c:v>0.397643846266999</c:v>
                </c:pt>
                <c:pt idx="4">
                  <c:v>0.392669845802873</c:v>
                </c:pt>
                <c:pt idx="5">
                  <c:v>0.393818659687789</c:v>
                </c:pt>
                <c:pt idx="6">
                  <c:v>0.394006906638733</c:v>
                </c:pt>
                <c:pt idx="7">
                  <c:v>0.390895231783471</c:v>
                </c:pt>
                <c:pt idx="8">
                  <c:v>0.393593756711879</c:v>
                </c:pt>
                <c:pt idx="9">
                  <c:v>0.399578750666348</c:v>
                </c:pt>
                <c:pt idx="10">
                  <c:v>0.395475877509978</c:v>
                </c:pt>
                <c:pt idx="11">
                  <c:v>0.373241204507347</c:v>
                </c:pt>
                <c:pt idx="12">
                  <c:v>0.378948225228528</c:v>
                </c:pt>
                <c:pt idx="13">
                  <c:v>0.373595135714318</c:v>
                </c:pt>
                <c:pt idx="14">
                  <c:v>0.364650611148849</c:v>
                </c:pt>
                <c:pt idx="15">
                  <c:v>0.359174897286675</c:v>
                </c:pt>
                <c:pt idx="16">
                  <c:v>0.363115692617576</c:v>
                </c:pt>
                <c:pt idx="17">
                  <c:v>0.377008454011183</c:v>
                </c:pt>
                <c:pt idx="18">
                  <c:v>0.376993601000217</c:v>
                </c:pt>
                <c:pt idx="19">
                  <c:v>0.381562962335571</c:v>
                </c:pt>
              </c:numCache>
            </c:numRef>
          </c:val>
          <c:smooth val="0"/>
        </c:ser>
        <c:ser>
          <c:idx val="6"/>
          <c:order val="5"/>
          <c:tx>
            <c:strRef>
              <c:f>Travail!$A$736</c:f>
              <c:strCache>
                <c:ptCount val="1"/>
                <c:pt idx="0">
                  <c:v>Approche Nouvelle-Calédonie et tendance sur 4 ans</c:v>
                </c:pt>
              </c:strCache>
            </c:strRef>
          </c:tx>
          <c:spPr>
            <a:ln>
              <a:noFill/>
            </a:ln>
          </c:spPr>
          <c:trendline>
            <c:spPr>
              <a:ln w="76200" cmpd="sng">
                <a:solidFill>
                  <a:srgbClr val="0000FF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Travail!$B$701:$U$701</c:f>
              <c:numCache>
                <c:formatCode>General</c:formatCode>
                <c:ptCount val="20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  <c:pt idx="9">
                  <c:v>2007.0</c:v>
                </c:pt>
                <c:pt idx="10">
                  <c:v>2008.0</c:v>
                </c:pt>
                <c:pt idx="11">
                  <c:v>2009.0</c:v>
                </c:pt>
                <c:pt idx="12">
                  <c:v>2010.0</c:v>
                </c:pt>
                <c:pt idx="13">
                  <c:v>2011.0</c:v>
                </c:pt>
                <c:pt idx="14">
                  <c:v>2012.0</c:v>
                </c:pt>
                <c:pt idx="15">
                  <c:v>2013.0</c:v>
                </c:pt>
                <c:pt idx="16">
                  <c:v>2014.0</c:v>
                </c:pt>
                <c:pt idx="17">
                  <c:v>2015.0</c:v>
                </c:pt>
                <c:pt idx="18">
                  <c:v>2016.0</c:v>
                </c:pt>
                <c:pt idx="19">
                  <c:v>2017.0</c:v>
                </c:pt>
              </c:numCache>
            </c:numRef>
          </c:cat>
          <c:val>
            <c:numRef>
              <c:f>Travail!$B$736:$U$736</c:f>
              <c:numCache>
                <c:formatCode>0.00%</c:formatCode>
                <c:ptCount val="20"/>
                <c:pt idx="0">
                  <c:v>0.357998375964271</c:v>
                </c:pt>
                <c:pt idx="1">
                  <c:v>0.395176426426426</c:v>
                </c:pt>
                <c:pt idx="2">
                  <c:v>0.439406779661017</c:v>
                </c:pt>
                <c:pt idx="3">
                  <c:v>0.398324118866621</c:v>
                </c:pt>
                <c:pt idx="4" formatCode="0.0%">
                  <c:v>0.38751182331205</c:v>
                </c:pt>
                <c:pt idx="5" formatCode="0.0%">
                  <c:v>0.375217081969613</c:v>
                </c:pt>
                <c:pt idx="6" formatCode="0.0%">
                  <c:v>0.460868318678046</c:v>
                </c:pt>
                <c:pt idx="7" formatCode="0.0%">
                  <c:v>0.478456084596149</c:v>
                </c:pt>
                <c:pt idx="8" formatCode="0.0%">
                  <c:v>0.486694213645007</c:v>
                </c:pt>
                <c:pt idx="9" formatCode="0.0%">
                  <c:v>0.501455729166667</c:v>
                </c:pt>
                <c:pt idx="10" formatCode="0.0%">
                  <c:v>0.327226450999048</c:v>
                </c:pt>
                <c:pt idx="11" formatCode="0.0%">
                  <c:v>0.521343735522985</c:v>
                </c:pt>
                <c:pt idx="12" formatCode="0.0%">
                  <c:v>0.418740130950644</c:v>
                </c:pt>
                <c:pt idx="13" formatCode="0.0%">
                  <c:v>0.388340814832745</c:v>
                </c:pt>
                <c:pt idx="14" formatCode="0.0%">
                  <c:v>0.350578409595883</c:v>
                </c:pt>
                <c:pt idx="15" formatCode="0.0%">
                  <c:v>0.330093234176042</c:v>
                </c:pt>
                <c:pt idx="16" formatCode="0.0%">
                  <c:v>0.346798092107079</c:v>
                </c:pt>
                <c:pt idx="17" formatCode="0.0%">
                  <c:v>0.314904290010767</c:v>
                </c:pt>
                <c:pt idx="18" formatCode="0%">
                  <c:v>0.32</c:v>
                </c:pt>
                <c:pt idx="19">
                  <c:v>0.325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5470712"/>
        <c:axId val="-2042697336"/>
      </c:lineChart>
      <c:catAx>
        <c:axId val="-2045470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042697336"/>
        <c:crosses val="autoZero"/>
        <c:auto val="1"/>
        <c:lblAlgn val="ctr"/>
        <c:lblOffset val="100"/>
        <c:tickLblSkip val="1"/>
        <c:noMultiLvlLbl val="0"/>
      </c:catAx>
      <c:valAx>
        <c:axId val="-2042697336"/>
        <c:scaling>
          <c:orientation val="minMax"/>
          <c:max val="0.52"/>
          <c:min val="0.3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45470712"/>
        <c:crosses val="autoZero"/>
        <c:crossBetween val="between"/>
        <c:majorUnit val="0.0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/>
              <a:t>Notre évaluation colle avec les données corrigées mentionnées plus haut</a:t>
            </a:r>
          </a:p>
        </c:rich>
      </c:tx>
      <c:layout/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585516535433071"/>
          <c:y val="0.152126984126984"/>
          <c:w val="0.927448346456693"/>
          <c:h val="0.705543307086614"/>
        </c:manualLayout>
      </c:layout>
      <c:lineChart>
        <c:grouping val="standard"/>
        <c:varyColors val="0"/>
        <c:ser>
          <c:idx val="1"/>
          <c:order val="0"/>
          <c:tx>
            <c:strRef>
              <c:f>Travail!$A$705</c:f>
              <c:strCache>
                <c:ptCount val="1"/>
                <c:pt idx="0">
                  <c:v>Taux corrigés </c:v>
                </c:pt>
              </c:strCache>
            </c:strRef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triangle"/>
            <c:size val="16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c:spPr>
          </c:marker>
          <c:cat>
            <c:numRef>
              <c:f>Travail!$B$701:$U$701</c:f>
              <c:numCache>
                <c:formatCode>General</c:formatCode>
                <c:ptCount val="20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  <c:pt idx="9">
                  <c:v>2007.0</c:v>
                </c:pt>
                <c:pt idx="10">
                  <c:v>2008.0</c:v>
                </c:pt>
                <c:pt idx="11">
                  <c:v>2009.0</c:v>
                </c:pt>
                <c:pt idx="12">
                  <c:v>2010.0</c:v>
                </c:pt>
                <c:pt idx="13">
                  <c:v>2011.0</c:v>
                </c:pt>
                <c:pt idx="14">
                  <c:v>2012.0</c:v>
                </c:pt>
                <c:pt idx="15">
                  <c:v>2013.0</c:v>
                </c:pt>
                <c:pt idx="16">
                  <c:v>2014.0</c:v>
                </c:pt>
                <c:pt idx="17">
                  <c:v>2015.0</c:v>
                </c:pt>
                <c:pt idx="18">
                  <c:v>2016.0</c:v>
                </c:pt>
                <c:pt idx="19">
                  <c:v>2017.0</c:v>
                </c:pt>
              </c:numCache>
            </c:numRef>
          </c:cat>
          <c:val>
            <c:numRef>
              <c:f>Travail!$B$705:$S$705</c:f>
              <c:numCache>
                <c:formatCode>0.00%</c:formatCode>
                <c:ptCount val="18"/>
                <c:pt idx="0">
                  <c:v>0.357998375964271</c:v>
                </c:pt>
                <c:pt idx="1">
                  <c:v>0.395176426426426</c:v>
                </c:pt>
                <c:pt idx="2">
                  <c:v>0.439406779661017</c:v>
                </c:pt>
                <c:pt idx="3">
                  <c:v>0.398324118866621</c:v>
                </c:pt>
                <c:pt idx="4">
                  <c:v>0.383683360258481</c:v>
                </c:pt>
                <c:pt idx="5">
                  <c:v>0.455081537565521</c:v>
                </c:pt>
                <c:pt idx="6">
                  <c:v>0.482702349869452</c:v>
                </c:pt>
                <c:pt idx="7">
                  <c:v>0.497968480669786</c:v>
                </c:pt>
                <c:pt idx="8">
                  <c:v>0.514205842081241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Travail!$A$703</c:f>
              <c:strCache>
                <c:ptCount val="1"/>
                <c:pt idx="0">
                  <c:v>Taux pivot NC, EBE /PIB</c:v>
                </c:pt>
              </c:strCache>
            </c:strRef>
          </c:tx>
          <c:spPr>
            <a:ln w="38100" cmpd="sng">
              <a:solidFill>
                <a:srgbClr val="0000FF"/>
              </a:solidFill>
            </a:ln>
          </c:spPr>
          <c:marker>
            <c:symbol val="none"/>
          </c:marker>
          <c:cat>
            <c:numRef>
              <c:f>Travail!$B$701:$U$701</c:f>
              <c:numCache>
                <c:formatCode>General</c:formatCode>
                <c:ptCount val="20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  <c:pt idx="9">
                  <c:v>2007.0</c:v>
                </c:pt>
                <c:pt idx="10">
                  <c:v>2008.0</c:v>
                </c:pt>
                <c:pt idx="11">
                  <c:v>2009.0</c:v>
                </c:pt>
                <c:pt idx="12">
                  <c:v>2010.0</c:v>
                </c:pt>
                <c:pt idx="13">
                  <c:v>2011.0</c:v>
                </c:pt>
                <c:pt idx="14">
                  <c:v>2012.0</c:v>
                </c:pt>
                <c:pt idx="15">
                  <c:v>2013.0</c:v>
                </c:pt>
                <c:pt idx="16">
                  <c:v>2014.0</c:v>
                </c:pt>
                <c:pt idx="17">
                  <c:v>2015.0</c:v>
                </c:pt>
                <c:pt idx="18">
                  <c:v>2016.0</c:v>
                </c:pt>
                <c:pt idx="19">
                  <c:v>2017.0</c:v>
                </c:pt>
              </c:numCache>
            </c:numRef>
          </c:cat>
          <c:val>
            <c:numRef>
              <c:f>Travail!$B$703:$U$703</c:f>
              <c:numCache>
                <c:formatCode>General</c:formatCode>
                <c:ptCount val="20"/>
                <c:pt idx="4" formatCode="0.0%">
                  <c:v>0.38751182331205</c:v>
                </c:pt>
                <c:pt idx="5" formatCode="0.0%">
                  <c:v>0.375217081969613</c:v>
                </c:pt>
                <c:pt idx="6" formatCode="0.0%">
                  <c:v>0.460868318678046</c:v>
                </c:pt>
                <c:pt idx="7" formatCode="0.0%">
                  <c:v>0.478456084596149</c:v>
                </c:pt>
                <c:pt idx="8" formatCode="0.0%">
                  <c:v>0.486694213645007</c:v>
                </c:pt>
                <c:pt idx="9" formatCode="0.0%">
                  <c:v>0.501455729166667</c:v>
                </c:pt>
                <c:pt idx="10" formatCode="0.0%">
                  <c:v>0.327226450999048</c:v>
                </c:pt>
                <c:pt idx="11" formatCode="0.0%">
                  <c:v>0.521343735522985</c:v>
                </c:pt>
                <c:pt idx="12" formatCode="0.0%">
                  <c:v>0.418740130950644</c:v>
                </c:pt>
                <c:pt idx="13" formatCode="0.0%">
                  <c:v>0.388340814832745</c:v>
                </c:pt>
                <c:pt idx="14" formatCode="0.0%">
                  <c:v>0.350578409595883</c:v>
                </c:pt>
                <c:pt idx="15" formatCode="0.0%">
                  <c:v>0.330093234176042</c:v>
                </c:pt>
                <c:pt idx="16" formatCode="0.0%">
                  <c:v>0.346798092107079</c:v>
                </c:pt>
                <c:pt idx="17" formatCode="0.0%">
                  <c:v>0.314904290010767</c:v>
                </c:pt>
                <c:pt idx="18" formatCode="0.0%">
                  <c:v>0.32</c:v>
                </c:pt>
                <c:pt idx="19" formatCode="0.00%">
                  <c:v>0.325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Travail!$A$740</c:f>
              <c:strCache>
                <c:ptCount val="1"/>
                <c:pt idx="0">
                  <c:v>Fr : EBE / PIB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cat>
            <c:numRef>
              <c:f>Travail!$B$701:$U$701</c:f>
              <c:numCache>
                <c:formatCode>General</c:formatCode>
                <c:ptCount val="20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  <c:pt idx="9">
                  <c:v>2007.0</c:v>
                </c:pt>
                <c:pt idx="10">
                  <c:v>2008.0</c:v>
                </c:pt>
                <c:pt idx="11">
                  <c:v>2009.0</c:v>
                </c:pt>
                <c:pt idx="12">
                  <c:v>2010.0</c:v>
                </c:pt>
                <c:pt idx="13">
                  <c:v>2011.0</c:v>
                </c:pt>
                <c:pt idx="14">
                  <c:v>2012.0</c:v>
                </c:pt>
                <c:pt idx="15">
                  <c:v>2013.0</c:v>
                </c:pt>
                <c:pt idx="16">
                  <c:v>2014.0</c:v>
                </c:pt>
                <c:pt idx="17">
                  <c:v>2015.0</c:v>
                </c:pt>
                <c:pt idx="18">
                  <c:v>2016.0</c:v>
                </c:pt>
                <c:pt idx="19">
                  <c:v>2017.0</c:v>
                </c:pt>
              </c:numCache>
            </c:numRef>
          </c:cat>
          <c:val>
            <c:numRef>
              <c:f>Travail!$B$740:$U$740</c:f>
              <c:numCache>
                <c:formatCode>0.0%</c:formatCode>
                <c:ptCount val="20"/>
                <c:pt idx="0">
                  <c:v>0.358980320487783</c:v>
                </c:pt>
                <c:pt idx="1">
                  <c:v>0.355090412190163</c:v>
                </c:pt>
                <c:pt idx="2">
                  <c:v>0.359926535722</c:v>
                </c:pt>
                <c:pt idx="3">
                  <c:v>0.362204954151389</c:v>
                </c:pt>
                <c:pt idx="4">
                  <c:v>0.358322522514716</c:v>
                </c:pt>
                <c:pt idx="5">
                  <c:v>0.3575747554228</c:v>
                </c:pt>
                <c:pt idx="6">
                  <c:v>0.359030052484143</c:v>
                </c:pt>
                <c:pt idx="7">
                  <c:v>0.356148366606129</c:v>
                </c:pt>
                <c:pt idx="8">
                  <c:v>0.358461377250975</c:v>
                </c:pt>
                <c:pt idx="9">
                  <c:v>0.364845030562491</c:v>
                </c:pt>
                <c:pt idx="10">
                  <c:v>0.365022965726592</c:v>
                </c:pt>
                <c:pt idx="11">
                  <c:v>0.349933953647647</c:v>
                </c:pt>
                <c:pt idx="12">
                  <c:v>0.354501264210167</c:v>
                </c:pt>
                <c:pt idx="13">
                  <c:v>0.350233383059355</c:v>
                </c:pt>
                <c:pt idx="14">
                  <c:v>0.344048120467922</c:v>
                </c:pt>
                <c:pt idx="15">
                  <c:v>0.341203406055654</c:v>
                </c:pt>
                <c:pt idx="16">
                  <c:v>0.343325933631308</c:v>
                </c:pt>
                <c:pt idx="17">
                  <c:v>0.350638496283228</c:v>
                </c:pt>
                <c:pt idx="18">
                  <c:v>0.348772690982618</c:v>
                </c:pt>
                <c:pt idx="19">
                  <c:v>0.353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Travail!$A$741</c:f>
              <c:strCache>
                <c:ptCount val="1"/>
                <c:pt idx="0">
                  <c:v>Fr :  / VAB SNF</c:v>
                </c:pt>
              </c:strCache>
            </c:strRef>
          </c:tx>
          <c:spPr>
            <a:ln w="38100" cmpd="sng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numRef>
              <c:f>Travail!$B$701:$U$701</c:f>
              <c:numCache>
                <c:formatCode>General</c:formatCode>
                <c:ptCount val="20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  <c:pt idx="9">
                  <c:v>2007.0</c:v>
                </c:pt>
                <c:pt idx="10">
                  <c:v>2008.0</c:v>
                </c:pt>
                <c:pt idx="11">
                  <c:v>2009.0</c:v>
                </c:pt>
                <c:pt idx="12">
                  <c:v>2010.0</c:v>
                </c:pt>
                <c:pt idx="13">
                  <c:v>2011.0</c:v>
                </c:pt>
                <c:pt idx="14">
                  <c:v>2012.0</c:v>
                </c:pt>
                <c:pt idx="15">
                  <c:v>2013.0</c:v>
                </c:pt>
                <c:pt idx="16">
                  <c:v>2014.0</c:v>
                </c:pt>
                <c:pt idx="17">
                  <c:v>2015.0</c:v>
                </c:pt>
                <c:pt idx="18">
                  <c:v>2016.0</c:v>
                </c:pt>
                <c:pt idx="19">
                  <c:v>2017.0</c:v>
                </c:pt>
              </c:numCache>
            </c:numRef>
          </c:cat>
          <c:val>
            <c:numRef>
              <c:f>Travail!$B$741:$U$741</c:f>
              <c:numCache>
                <c:formatCode>0.0%</c:formatCode>
                <c:ptCount val="20"/>
                <c:pt idx="0">
                  <c:v>0.335899966222705</c:v>
                </c:pt>
                <c:pt idx="1">
                  <c:v>0.327368210606695</c:v>
                </c:pt>
                <c:pt idx="2">
                  <c:v>0.326796992931937</c:v>
                </c:pt>
                <c:pt idx="3">
                  <c:v>0.327737969830021</c:v>
                </c:pt>
                <c:pt idx="4">
                  <c:v>0.321769315844634</c:v>
                </c:pt>
                <c:pt idx="5">
                  <c:v>0.324494952528156</c:v>
                </c:pt>
                <c:pt idx="6">
                  <c:v>0.325059709295764</c:v>
                </c:pt>
                <c:pt idx="7">
                  <c:v>0.323805058113433</c:v>
                </c:pt>
                <c:pt idx="8">
                  <c:v>0.326527173710068</c:v>
                </c:pt>
                <c:pt idx="9">
                  <c:v>0.334618561274766</c:v>
                </c:pt>
                <c:pt idx="10">
                  <c:v>0.331109891555175</c:v>
                </c:pt>
                <c:pt idx="11">
                  <c:v>0.309461658736702</c:v>
                </c:pt>
                <c:pt idx="12">
                  <c:v>0.31583930106199</c:v>
                </c:pt>
                <c:pt idx="13">
                  <c:v>0.312025097988186</c:v>
                </c:pt>
                <c:pt idx="14">
                  <c:v>0.302484196229097</c:v>
                </c:pt>
                <c:pt idx="15">
                  <c:v>0.29940033164285</c:v>
                </c:pt>
                <c:pt idx="16">
                  <c:v>0.303649608613548</c:v>
                </c:pt>
                <c:pt idx="17">
                  <c:v>0.319276170777274</c:v>
                </c:pt>
                <c:pt idx="18">
                  <c:v>0.319356890564479</c:v>
                </c:pt>
                <c:pt idx="19">
                  <c:v>0.323227664561843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Travail!$A$742</c:f>
              <c:strCache>
                <c:ptCount val="1"/>
                <c:pt idx="0">
                  <c:v>Fr : / VAB ENF</c:v>
                </c:pt>
              </c:strCache>
            </c:strRef>
          </c:tx>
          <c:spPr>
            <a:ln w="50800" cmpd="sng"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numRef>
              <c:f>Travail!$B$701:$U$701</c:f>
              <c:numCache>
                <c:formatCode>General</c:formatCode>
                <c:ptCount val="20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  <c:pt idx="9">
                  <c:v>2007.0</c:v>
                </c:pt>
                <c:pt idx="10">
                  <c:v>2008.0</c:v>
                </c:pt>
                <c:pt idx="11">
                  <c:v>2009.0</c:v>
                </c:pt>
                <c:pt idx="12">
                  <c:v>2010.0</c:v>
                </c:pt>
                <c:pt idx="13">
                  <c:v>2011.0</c:v>
                </c:pt>
                <c:pt idx="14">
                  <c:v>2012.0</c:v>
                </c:pt>
                <c:pt idx="15">
                  <c:v>2013.0</c:v>
                </c:pt>
                <c:pt idx="16">
                  <c:v>2014.0</c:v>
                </c:pt>
                <c:pt idx="17">
                  <c:v>2015.0</c:v>
                </c:pt>
                <c:pt idx="18">
                  <c:v>2016.0</c:v>
                </c:pt>
                <c:pt idx="19">
                  <c:v>2017.0</c:v>
                </c:pt>
              </c:numCache>
            </c:numRef>
          </c:cat>
          <c:val>
            <c:numRef>
              <c:f>Travail!$B$742:$U$742</c:f>
              <c:numCache>
                <c:formatCode>0.0%</c:formatCode>
                <c:ptCount val="20"/>
                <c:pt idx="0">
                  <c:v>0.402166212780387</c:v>
                </c:pt>
                <c:pt idx="1">
                  <c:v>0.396139348013342</c:v>
                </c:pt>
                <c:pt idx="2">
                  <c:v>0.395665099869926</c:v>
                </c:pt>
                <c:pt idx="3">
                  <c:v>0.397643846266999</c:v>
                </c:pt>
                <c:pt idx="4">
                  <c:v>0.392669845802873</c:v>
                </c:pt>
                <c:pt idx="5">
                  <c:v>0.393818659687789</c:v>
                </c:pt>
                <c:pt idx="6">
                  <c:v>0.394006906638733</c:v>
                </c:pt>
                <c:pt idx="7">
                  <c:v>0.390895231783471</c:v>
                </c:pt>
                <c:pt idx="8">
                  <c:v>0.393593756711879</c:v>
                </c:pt>
                <c:pt idx="9">
                  <c:v>0.399578750666348</c:v>
                </c:pt>
                <c:pt idx="10">
                  <c:v>0.395475877509978</c:v>
                </c:pt>
                <c:pt idx="11">
                  <c:v>0.373241204507347</c:v>
                </c:pt>
                <c:pt idx="12">
                  <c:v>0.378948225228528</c:v>
                </c:pt>
                <c:pt idx="13">
                  <c:v>0.373595135714318</c:v>
                </c:pt>
                <c:pt idx="14">
                  <c:v>0.364650611148849</c:v>
                </c:pt>
                <c:pt idx="15">
                  <c:v>0.359174897286675</c:v>
                </c:pt>
                <c:pt idx="16">
                  <c:v>0.363115692617576</c:v>
                </c:pt>
                <c:pt idx="17">
                  <c:v>0.377008454011183</c:v>
                </c:pt>
                <c:pt idx="18">
                  <c:v>0.376993601000217</c:v>
                </c:pt>
                <c:pt idx="19">
                  <c:v>0.381562962335571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Travail!$A$708</c:f>
              <c:strCache>
                <c:ptCount val="1"/>
                <c:pt idx="0">
                  <c:v>Moy NC</c:v>
                </c:pt>
              </c:strCache>
            </c:strRef>
          </c:tx>
          <c:spPr>
            <a:ln>
              <a:solidFill>
                <a:srgbClr val="000090"/>
              </a:solidFill>
              <a:prstDash val="dash"/>
            </a:ln>
          </c:spPr>
          <c:marker>
            <c:symbol val="none"/>
          </c:marker>
          <c:dPt>
            <c:idx val="18"/>
            <c:bubble3D val="0"/>
            <c:spPr>
              <a:ln>
                <a:noFill/>
                <a:prstDash val="dash"/>
              </a:ln>
            </c:spPr>
          </c:dPt>
          <c:cat>
            <c:numRef>
              <c:f>Travail!$B$701:$U$701</c:f>
              <c:numCache>
                <c:formatCode>General</c:formatCode>
                <c:ptCount val="20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  <c:pt idx="9">
                  <c:v>2007.0</c:v>
                </c:pt>
                <c:pt idx="10">
                  <c:v>2008.0</c:v>
                </c:pt>
                <c:pt idx="11">
                  <c:v>2009.0</c:v>
                </c:pt>
                <c:pt idx="12">
                  <c:v>2010.0</c:v>
                </c:pt>
                <c:pt idx="13">
                  <c:v>2011.0</c:v>
                </c:pt>
                <c:pt idx="14">
                  <c:v>2012.0</c:v>
                </c:pt>
                <c:pt idx="15">
                  <c:v>2013.0</c:v>
                </c:pt>
                <c:pt idx="16">
                  <c:v>2014.0</c:v>
                </c:pt>
                <c:pt idx="17">
                  <c:v>2015.0</c:v>
                </c:pt>
                <c:pt idx="18">
                  <c:v>2016.0</c:v>
                </c:pt>
                <c:pt idx="19">
                  <c:v>2017.0</c:v>
                </c:pt>
              </c:numCache>
            </c:numRef>
          </c:cat>
          <c:val>
            <c:numRef>
              <c:f>Travail!$B$708:$U$708</c:f>
              <c:numCache>
                <c:formatCode>0.0%</c:formatCode>
                <c:ptCount val="20"/>
                <c:pt idx="0">
                  <c:v>0.40630202925448</c:v>
                </c:pt>
                <c:pt idx="1">
                  <c:v>0.40630202925448</c:v>
                </c:pt>
                <c:pt idx="2">
                  <c:v>0.40630202925448</c:v>
                </c:pt>
                <c:pt idx="3">
                  <c:v>0.40630202925448</c:v>
                </c:pt>
                <c:pt idx="4">
                  <c:v>0.40630202925448</c:v>
                </c:pt>
                <c:pt idx="5">
                  <c:v>0.40630202925448</c:v>
                </c:pt>
                <c:pt idx="6">
                  <c:v>0.40630202925448</c:v>
                </c:pt>
                <c:pt idx="7">
                  <c:v>0.40630202925448</c:v>
                </c:pt>
                <c:pt idx="8">
                  <c:v>0.40630202925448</c:v>
                </c:pt>
                <c:pt idx="9">
                  <c:v>0.40630202925448</c:v>
                </c:pt>
                <c:pt idx="10">
                  <c:v>0.40630202925448</c:v>
                </c:pt>
                <c:pt idx="11">
                  <c:v>0.40630202925448</c:v>
                </c:pt>
                <c:pt idx="12">
                  <c:v>0.40630202925448</c:v>
                </c:pt>
                <c:pt idx="13">
                  <c:v>0.40630202925448</c:v>
                </c:pt>
                <c:pt idx="14">
                  <c:v>0.40630202925448</c:v>
                </c:pt>
                <c:pt idx="15">
                  <c:v>0.40630202925448</c:v>
                </c:pt>
                <c:pt idx="16">
                  <c:v>0.40630202925448</c:v>
                </c:pt>
                <c:pt idx="17">
                  <c:v>0.40630202925448</c:v>
                </c:pt>
                <c:pt idx="18">
                  <c:v>0.0</c:v>
                </c:pt>
                <c:pt idx="19">
                  <c:v>0.0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Travail!$A$736</c:f>
              <c:strCache>
                <c:ptCount val="1"/>
                <c:pt idx="0">
                  <c:v>Approche Nouvelle-Calédonie et tendance sur 4 ans</c:v>
                </c:pt>
              </c:strCache>
            </c:strRef>
          </c:tx>
          <c:spPr>
            <a:ln>
              <a:noFill/>
            </a:ln>
          </c:spPr>
          <c:trendline>
            <c:spPr>
              <a:ln w="76200" cmpd="sng">
                <a:solidFill>
                  <a:srgbClr val="0000FF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Travail!$B$701:$U$701</c:f>
              <c:numCache>
                <c:formatCode>General</c:formatCode>
                <c:ptCount val="20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  <c:pt idx="9">
                  <c:v>2007.0</c:v>
                </c:pt>
                <c:pt idx="10">
                  <c:v>2008.0</c:v>
                </c:pt>
                <c:pt idx="11">
                  <c:v>2009.0</c:v>
                </c:pt>
                <c:pt idx="12">
                  <c:v>2010.0</c:v>
                </c:pt>
                <c:pt idx="13">
                  <c:v>2011.0</c:v>
                </c:pt>
                <c:pt idx="14">
                  <c:v>2012.0</c:v>
                </c:pt>
                <c:pt idx="15">
                  <c:v>2013.0</c:v>
                </c:pt>
                <c:pt idx="16">
                  <c:v>2014.0</c:v>
                </c:pt>
                <c:pt idx="17">
                  <c:v>2015.0</c:v>
                </c:pt>
                <c:pt idx="18">
                  <c:v>2016.0</c:v>
                </c:pt>
                <c:pt idx="19">
                  <c:v>2017.0</c:v>
                </c:pt>
              </c:numCache>
            </c:numRef>
          </c:cat>
          <c:val>
            <c:numRef>
              <c:f>Travail!$B$736:$U$736</c:f>
              <c:numCache>
                <c:formatCode>0.00%</c:formatCode>
                <c:ptCount val="20"/>
                <c:pt idx="0">
                  <c:v>0.357998375964271</c:v>
                </c:pt>
                <c:pt idx="1">
                  <c:v>0.395176426426426</c:v>
                </c:pt>
                <c:pt idx="2">
                  <c:v>0.439406779661017</c:v>
                </c:pt>
                <c:pt idx="3">
                  <c:v>0.398324118866621</c:v>
                </c:pt>
                <c:pt idx="4" formatCode="0.0%">
                  <c:v>0.38751182331205</c:v>
                </c:pt>
                <c:pt idx="5" formatCode="0.0%">
                  <c:v>0.375217081969613</c:v>
                </c:pt>
                <c:pt idx="6" formatCode="0.0%">
                  <c:v>0.460868318678046</c:v>
                </c:pt>
                <c:pt idx="7" formatCode="0.0%">
                  <c:v>0.478456084596149</c:v>
                </c:pt>
                <c:pt idx="8" formatCode="0.0%">
                  <c:v>0.486694213645007</c:v>
                </c:pt>
                <c:pt idx="9" formatCode="0.0%">
                  <c:v>0.501455729166667</c:v>
                </c:pt>
                <c:pt idx="10" formatCode="0.0%">
                  <c:v>0.327226450999048</c:v>
                </c:pt>
                <c:pt idx="11" formatCode="0.0%">
                  <c:v>0.521343735522985</c:v>
                </c:pt>
                <c:pt idx="12" formatCode="0.0%">
                  <c:v>0.418740130950644</c:v>
                </c:pt>
                <c:pt idx="13" formatCode="0.0%">
                  <c:v>0.388340814832745</c:v>
                </c:pt>
                <c:pt idx="14" formatCode="0.0%">
                  <c:v>0.350578409595883</c:v>
                </c:pt>
                <c:pt idx="15" formatCode="0.0%">
                  <c:v>0.330093234176042</c:v>
                </c:pt>
                <c:pt idx="16" formatCode="0.0%">
                  <c:v>0.346798092107079</c:v>
                </c:pt>
                <c:pt idx="17" formatCode="0.0%">
                  <c:v>0.314904290010767</c:v>
                </c:pt>
                <c:pt idx="18" formatCode="0%">
                  <c:v>0.32</c:v>
                </c:pt>
                <c:pt idx="19">
                  <c:v>0.325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1170280"/>
        <c:axId val="-2042854552"/>
      </c:lineChart>
      <c:catAx>
        <c:axId val="-2041170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042854552"/>
        <c:crosses val="autoZero"/>
        <c:auto val="1"/>
        <c:lblAlgn val="ctr"/>
        <c:lblOffset val="100"/>
        <c:noMultiLvlLbl val="0"/>
      </c:catAx>
      <c:valAx>
        <c:axId val="-2042854552"/>
        <c:scaling>
          <c:orientation val="minMax"/>
          <c:min val="0.3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041170280"/>
        <c:crosses val="autoZero"/>
        <c:crossBetween val="between"/>
        <c:majorUnit val="0.02"/>
      </c:valAx>
    </c:plotArea>
    <c:legend>
      <c:legendPos val="r"/>
      <c:legendEntry>
        <c:idx val="2"/>
        <c:txPr>
          <a:bodyPr/>
          <a:lstStyle/>
          <a:p>
            <a:pPr>
              <a:defRPr sz="1800" b="1"/>
            </a:pPr>
            <a:endParaRPr lang="fr-FR"/>
          </a:p>
        </c:txPr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ayout>
        <c:manualLayout>
          <c:xMode val="edge"/>
          <c:yMode val="edge"/>
          <c:x val="0.0"/>
          <c:y val="4.51413889586823E-5"/>
          <c:w val="0.999619510648417"/>
          <c:h val="0.999954858611041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/>
              <a:t>La baisse de l'EB de </a:t>
            </a:r>
            <a:r>
              <a:rPr lang="fr-FR" sz="2000" dirty="0" smtClean="0"/>
              <a:t>2002 </a:t>
            </a:r>
            <a:r>
              <a:rPr lang="fr-FR" sz="2000" dirty="0"/>
              <a:t>à </a:t>
            </a:r>
            <a:r>
              <a:rPr lang="fr-FR" sz="2000" dirty="0" smtClean="0"/>
              <a:t>2015 </a:t>
            </a:r>
            <a:endParaRPr lang="fr-FR" sz="2000" dirty="0"/>
          </a:p>
          <a:p>
            <a:pPr>
              <a:defRPr sz="2000"/>
            </a:pPr>
            <a:r>
              <a:rPr lang="fr-FR" sz="2000" dirty="0"/>
              <a:t>est compensée par les IDE, % du PIB</a:t>
            </a:r>
          </a:p>
        </c:rich>
      </c:tx>
      <c:layout>
        <c:manualLayout>
          <c:xMode val="edge"/>
          <c:yMode val="edge"/>
          <c:x val="0.162422650397177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0090820601067"/>
          <c:y val="0.204885710420958"/>
          <c:w val="0.88745306878031"/>
          <c:h val="0.688689101111018"/>
        </c:manualLayout>
      </c:layout>
      <c:lineChart>
        <c:grouping val="standard"/>
        <c:varyColors val="0"/>
        <c:ser>
          <c:idx val="4"/>
          <c:order val="0"/>
          <c:tx>
            <c:strRef>
              <c:f>[1]Feuil1!$A$506</c:f>
              <c:strCache>
                <c:ptCount val="1"/>
                <c:pt idx="0">
                  <c:v>EB</c:v>
                </c:pt>
              </c:strCache>
            </c:strRef>
          </c:tx>
          <c:spPr>
            <a:ln w="12700" cmpd="sng">
              <a:noFill/>
            </a:ln>
          </c:spPr>
          <c:marker>
            <c:symbol val="none"/>
          </c:marker>
          <c:trendline>
            <c:spPr>
              <a:ln w="76200" cmpd="sng">
                <a:solidFill>
                  <a:srgbClr val="008000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[1]Feuil1!$B$510:$O$510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[1]Feuil1!$B$506:$O$506</c:f>
              <c:numCache>
                <c:formatCode>0.0%</c:formatCode>
                <c:ptCount val="14"/>
                <c:pt idx="0">
                  <c:v>0.293901653820525</c:v>
                </c:pt>
                <c:pt idx="1">
                  <c:v>0.282836175508668</c:v>
                </c:pt>
                <c:pt idx="2">
                  <c:v>0.360430652895553</c:v>
                </c:pt>
                <c:pt idx="3">
                  <c:v>0.359172996360855</c:v>
                </c:pt>
                <c:pt idx="4">
                  <c:v>0.377191726082818</c:v>
                </c:pt>
                <c:pt idx="5">
                  <c:v>0.362748697916667</c:v>
                </c:pt>
                <c:pt idx="6">
                  <c:v>0.189539214353677</c:v>
                </c:pt>
                <c:pt idx="7">
                  <c:v>0.38606043922843</c:v>
                </c:pt>
                <c:pt idx="8">
                  <c:v>0.293536818153238</c:v>
                </c:pt>
                <c:pt idx="9">
                  <c:v>0.256652503144433</c:v>
                </c:pt>
                <c:pt idx="10">
                  <c:v>0.194365935876105</c:v>
                </c:pt>
                <c:pt idx="11">
                  <c:v>0.180842672842127</c:v>
                </c:pt>
                <c:pt idx="12">
                  <c:v>0.198556832280948</c:v>
                </c:pt>
                <c:pt idx="13">
                  <c:v>0.170430476810801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[1]Feuil1!$A$503</c:f>
              <c:strCache>
                <c:ptCount val="1"/>
                <c:pt idx="0">
                  <c:v>IDE vers le Cailou</c:v>
                </c:pt>
              </c:strCache>
            </c:strRef>
          </c:tx>
          <c:spPr>
            <a:ln w="12700" cmpd="sng">
              <a:noFill/>
              <a:prstDash val="sysDash"/>
            </a:ln>
          </c:spPr>
          <c:marker>
            <c:symbol val="none"/>
          </c:marker>
          <c:trendline>
            <c:spPr>
              <a:ln w="76200" cmpd="sng">
                <a:solidFill>
                  <a:srgbClr val="008000"/>
                </a:solidFill>
                <a:prstDash val="sysDash"/>
              </a:ln>
            </c:spPr>
            <c:trendlineType val="movingAvg"/>
            <c:period val="4"/>
            <c:dispRSqr val="0"/>
            <c:dispEq val="0"/>
          </c:trendline>
          <c:cat>
            <c:numRef>
              <c:f>[1]Feuil1!$B$510:$O$510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[1]Feuil1!$B$503:$O$503</c:f>
              <c:numCache>
                <c:formatCode>0.0%</c:formatCode>
                <c:ptCount val="14"/>
                <c:pt idx="0">
                  <c:v>0.0307627118644068</c:v>
                </c:pt>
                <c:pt idx="1">
                  <c:v>0.0444744455159113</c:v>
                </c:pt>
                <c:pt idx="2">
                  <c:v>0.00746242263483643</c:v>
                </c:pt>
                <c:pt idx="3">
                  <c:v>-0.00598262032085561</c:v>
                </c:pt>
                <c:pt idx="4">
                  <c:v>0.103045379164782</c:v>
                </c:pt>
                <c:pt idx="5">
                  <c:v>0.0473958333333333</c:v>
                </c:pt>
                <c:pt idx="6">
                  <c:v>0.185211363327443</c:v>
                </c:pt>
                <c:pt idx="7">
                  <c:v>0.136360889736342</c:v>
                </c:pt>
                <c:pt idx="8">
                  <c:v>0.153835567846266</c:v>
                </c:pt>
                <c:pt idx="9">
                  <c:v>0.170065075921909</c:v>
                </c:pt>
                <c:pt idx="10">
                  <c:v>0.287693372204617</c:v>
                </c:pt>
                <c:pt idx="11">
                  <c:v>0.220503019927295</c:v>
                </c:pt>
                <c:pt idx="12">
                  <c:v>0.17351561615724</c:v>
                </c:pt>
                <c:pt idx="13">
                  <c:v>0.138108590125649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79093128"/>
        <c:axId val="-2079180184"/>
      </c:lineChart>
      <c:catAx>
        <c:axId val="-20790931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9050" cmpd="sng">
            <a:solidFill>
              <a:schemeClr val="tx1"/>
            </a:solidFill>
          </a:ln>
        </c:spPr>
        <c:txPr>
          <a:bodyPr rot="-5400000" vert="horz"/>
          <a:lstStyle/>
          <a:p>
            <a:pPr>
              <a:defRPr sz="2000" b="1"/>
            </a:pPr>
            <a:endParaRPr lang="fr-FR"/>
          </a:p>
        </c:txPr>
        <c:crossAx val="-2079180184"/>
        <c:crosses val="autoZero"/>
        <c:auto val="1"/>
        <c:lblAlgn val="ctr"/>
        <c:lblOffset val="100"/>
        <c:tickLblSkip val="2"/>
        <c:noMultiLvlLbl val="0"/>
      </c:catAx>
      <c:valAx>
        <c:axId val="-2079180184"/>
        <c:scaling>
          <c:orientation val="minMax"/>
          <c:max val="0.5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-2079093128"/>
        <c:crosses val="autoZero"/>
        <c:crossBetween val="between"/>
        <c:majorUnit val="0.0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i="0" u="none" dirty="0" smtClean="0"/>
              <a:t>Pa</a:t>
            </a:r>
            <a:r>
              <a:rPr lang="fr-FR" sz="2000" i="0" dirty="0" smtClean="0"/>
              <a:t>r</a:t>
            </a:r>
            <a:r>
              <a:rPr lang="fr-FR" sz="2000" dirty="0" smtClean="0"/>
              <a:t>tage du revenu né du PIB </a:t>
            </a:r>
            <a:r>
              <a:rPr lang="fr-FR" sz="2000" dirty="0"/>
              <a:t>en </a:t>
            </a:r>
            <a:r>
              <a:rPr lang="fr-FR" sz="2000" dirty="0" smtClean="0"/>
              <a:t>NC</a:t>
            </a:r>
            <a:r>
              <a:rPr lang="mr-IN" sz="2000" dirty="0" smtClean="0"/>
              <a:t>…</a:t>
            </a:r>
            <a:endParaRPr lang="fr-FR" sz="2000" dirty="0"/>
          </a:p>
        </c:rich>
      </c:tx>
      <c:layout>
        <c:manualLayout>
          <c:xMode val="edge"/>
          <c:yMode val="edge"/>
          <c:x val="0.178876745168184"/>
          <c:y val="0.00029313892070592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960043418697176"/>
          <c:y val="0.0677527885895373"/>
          <c:w val="0.820399849133031"/>
          <c:h val="0.836656479184422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Feuil1!$A$245</c:f>
              <c:strCache>
                <c:ptCount val="1"/>
                <c:pt idx="0">
                  <c:v>Rémunérations des salariés</c:v>
                </c:pt>
              </c:strCache>
            </c:strRef>
          </c:tx>
          <c:spPr>
            <a:solidFill>
              <a:srgbClr val="FF0000"/>
            </a:solidFill>
            <a:ln w="76200" cmpd="sng">
              <a:solidFill>
                <a:srgbClr val="FF0000"/>
              </a:solidFill>
            </a:ln>
          </c:spPr>
          <c:invertIfNegative val="0"/>
          <c:dLbls>
            <c:dLbl>
              <c:idx val="0"/>
              <c:layout>
                <c:manualLayout>
                  <c:x val="0.00242361278224829"/>
                  <c:y val="-0.04021612662153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00484722556449663"/>
                  <c:y val="-0.05936681389961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0.0"/>
                  <c:y val="-0.06702687770256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Feuil1!$B$239:$O$239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Feuil1!$B$245:$O$245</c:f>
              <c:numCache>
                <c:formatCode>0%</c:formatCode>
                <c:ptCount val="14"/>
                <c:pt idx="0">
                  <c:v>0.466477702957828</c:v>
                </c:pt>
                <c:pt idx="1">
                  <c:v>0.467637691491133</c:v>
                </c:pt>
                <c:pt idx="2">
                  <c:v>0.377500400488208</c:v>
                </c:pt>
                <c:pt idx="3">
                  <c:v>0.378534407184258</c:v>
                </c:pt>
                <c:pt idx="4">
                  <c:v>0.349737814401708</c:v>
                </c:pt>
                <c:pt idx="5">
                  <c:v>0.307331029547093</c:v>
                </c:pt>
                <c:pt idx="6">
                  <c:v>0.581511594897269</c:v>
                </c:pt>
                <c:pt idx="7">
                  <c:v>0.363123584960046</c:v>
                </c:pt>
                <c:pt idx="8">
                  <c:v>0.40547122053403</c:v>
                </c:pt>
                <c:pt idx="9">
                  <c:v>0.477964691963526</c:v>
                </c:pt>
                <c:pt idx="10">
                  <c:v>0.53869486738658</c:v>
                </c:pt>
                <c:pt idx="11">
                  <c:v>0.557943226661738</c:v>
                </c:pt>
                <c:pt idx="12">
                  <c:v>0.540595961504427</c:v>
                </c:pt>
                <c:pt idx="13">
                  <c:v>0.573076159174766</c:v>
                </c:pt>
              </c:numCache>
            </c:numRef>
          </c:val>
        </c:ser>
        <c:ser>
          <c:idx val="1"/>
          <c:order val="1"/>
          <c:tx>
            <c:strRef>
              <c:f>Feuil1!$A$246</c:f>
              <c:strCache>
                <c:ptCount val="1"/>
                <c:pt idx="0">
                  <c:v> Impôts nets sur les produits 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 w="76200" cmpd="sng">
              <a:solidFill>
                <a:schemeClr val="tx2">
                  <a:lumMod val="40000"/>
                  <a:lumOff val="60000"/>
                </a:schemeClr>
              </a:solidFill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0218125150402349"/>
                  <c:y val="-0.0038301072972893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Feuil1!$B$239:$O$239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Feuil1!$B$246:$O$246</c:f>
              <c:numCache>
                <c:formatCode>0%</c:formatCode>
                <c:ptCount val="14"/>
                <c:pt idx="0">
                  <c:v>0.117243976878633</c:v>
                </c:pt>
                <c:pt idx="1">
                  <c:v>0.120176781330753</c:v>
                </c:pt>
                <c:pt idx="2">
                  <c:v>0.119898955675791</c:v>
                </c:pt>
                <c:pt idx="3">
                  <c:v>0.11519856397148</c:v>
                </c:pt>
                <c:pt idx="4">
                  <c:v>0.110785034895361</c:v>
                </c:pt>
                <c:pt idx="5">
                  <c:v>0.112056952555482</c:v>
                </c:pt>
                <c:pt idx="6">
                  <c:v>0.105014853886422</c:v>
                </c:pt>
                <c:pt idx="7">
                  <c:v>0.109153920772323</c:v>
                </c:pt>
                <c:pt idx="8">
                  <c:v>0.120573642265833</c:v>
                </c:pt>
                <c:pt idx="9">
                  <c:v>0.113187244709715</c:v>
                </c:pt>
                <c:pt idx="10">
                  <c:v>0.112410626250106</c:v>
                </c:pt>
                <c:pt idx="11">
                  <c:v>0.11196353916222</c:v>
                </c:pt>
                <c:pt idx="12">
                  <c:v>0.112605946388494</c:v>
                </c:pt>
                <c:pt idx="13">
                  <c:v>0.112019550814467</c:v>
                </c:pt>
              </c:numCache>
            </c:numRef>
          </c:val>
        </c:ser>
        <c:ser>
          <c:idx val="2"/>
          <c:order val="2"/>
          <c:tx>
            <c:strRef>
              <c:f>Feuil1!$A$247</c:f>
              <c:strCache>
                <c:ptCount val="1"/>
                <c:pt idx="0">
                  <c:v>EBE (et revenu mixte)</c:v>
                </c:pt>
              </c:strCache>
            </c:strRef>
          </c:tx>
          <c:spPr>
            <a:solidFill>
              <a:srgbClr val="0000FF"/>
            </a:solidFill>
            <a:ln w="76200" cmpd="sng">
              <a:solidFill>
                <a:srgbClr val="0000FF"/>
              </a:solidFill>
            </a:ln>
          </c:spPr>
          <c:invertIfNegative val="0"/>
          <c:dLbls>
            <c:dLbl>
              <c:idx val="0"/>
              <c:layout>
                <c:manualLayout>
                  <c:x val="-0.00242361278224831"/>
                  <c:y val="0.1129881652700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00484722556449663"/>
                  <c:y val="0.0995827897295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Feuil1!$B$239:$O$239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Feuil1!$B$247:$O$247</c:f>
              <c:numCache>
                <c:formatCode>0%</c:formatCode>
                <c:ptCount val="14"/>
                <c:pt idx="0">
                  <c:v>0.416278320163539</c:v>
                </c:pt>
                <c:pt idx="1">
                  <c:v>0.412185527178113</c:v>
                </c:pt>
                <c:pt idx="2">
                  <c:v>0.502600643836001</c:v>
                </c:pt>
                <c:pt idx="3">
                  <c:v>0.506267028844261</c:v>
                </c:pt>
                <c:pt idx="4">
                  <c:v>0.539477150702931</c:v>
                </c:pt>
                <c:pt idx="5">
                  <c:v>0.580612017897426</c:v>
                </c:pt>
                <c:pt idx="6">
                  <c:v>0.313473551216309</c:v>
                </c:pt>
                <c:pt idx="7">
                  <c:v>0.527722494267631</c:v>
                </c:pt>
                <c:pt idx="8">
                  <c:v>0.473955137200137</c:v>
                </c:pt>
                <c:pt idx="9">
                  <c:v>0.408848063326759</c:v>
                </c:pt>
                <c:pt idx="10">
                  <c:v>0.348894506363314</c:v>
                </c:pt>
                <c:pt idx="11">
                  <c:v>0.330093234176042</c:v>
                </c:pt>
                <c:pt idx="12">
                  <c:v>0.346798092107079</c:v>
                </c:pt>
                <c:pt idx="13">
                  <c:v>0.314904290010767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03371736"/>
        <c:axId val="-2045842264"/>
      </c:barChart>
      <c:lineChart>
        <c:grouping val="standard"/>
        <c:varyColors val="0"/>
        <c:ser>
          <c:idx val="3"/>
          <c:order val="3"/>
          <c:tx>
            <c:strRef>
              <c:f>Feuil1!$A$223</c:f>
              <c:strCache>
                <c:ptCount val="1"/>
                <c:pt idx="0">
                  <c:v>Approche Rémunérations des salariés / PIB, %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cat>
            <c:numRef>
              <c:f>Feuil1!$B$239:$O$239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Feuil1!$B$223:$O$223</c:f>
              <c:numCache>
                <c:formatCode>0%</c:formatCode>
                <c:ptCount val="14"/>
                <c:pt idx="0">
                  <c:v>0.466477702957828</c:v>
                </c:pt>
                <c:pt idx="1">
                  <c:v>0.467637691491133</c:v>
                </c:pt>
                <c:pt idx="2">
                  <c:v>0.377500400488208</c:v>
                </c:pt>
                <c:pt idx="3">
                  <c:v>0.378534407184258</c:v>
                </c:pt>
                <c:pt idx="4">
                  <c:v>0.349737814401708</c:v>
                </c:pt>
                <c:pt idx="5">
                  <c:v>0.307331029547093</c:v>
                </c:pt>
                <c:pt idx="6">
                  <c:v>0.581511594897269</c:v>
                </c:pt>
                <c:pt idx="7">
                  <c:v>0.363123584960046</c:v>
                </c:pt>
                <c:pt idx="8">
                  <c:v>0.40547122053403</c:v>
                </c:pt>
                <c:pt idx="9">
                  <c:v>0.477964691963526</c:v>
                </c:pt>
                <c:pt idx="10">
                  <c:v>0.53869486738658</c:v>
                </c:pt>
                <c:pt idx="11">
                  <c:v>0.557943226661738</c:v>
                </c:pt>
                <c:pt idx="12">
                  <c:v>0.540595961504427</c:v>
                </c:pt>
                <c:pt idx="13">
                  <c:v>0.573076159174766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Feuil1!$A$248</c:f>
              <c:strCache>
                <c:ptCount val="1"/>
                <c:pt idx="0">
                  <c:v>Moy RS</c:v>
                </c:pt>
              </c:strCache>
            </c:strRef>
          </c:tx>
          <c:spPr>
            <a:ln w="57150" cmpd="sng"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numRef>
              <c:f>Feuil1!$B$239:$O$239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Feuil1!$B$248:$O$248</c:f>
              <c:numCache>
                <c:formatCode>0.0%</c:formatCode>
                <c:ptCount val="14"/>
                <c:pt idx="0">
                  <c:v>0.456114310939472</c:v>
                </c:pt>
                <c:pt idx="1">
                  <c:v>0.457963607915434</c:v>
                </c:pt>
                <c:pt idx="2">
                  <c:v>0.457963607915434</c:v>
                </c:pt>
                <c:pt idx="3">
                  <c:v>0.457963607915434</c:v>
                </c:pt>
                <c:pt idx="4">
                  <c:v>0.457963607915434</c:v>
                </c:pt>
                <c:pt idx="5">
                  <c:v>0.457963607915434</c:v>
                </c:pt>
                <c:pt idx="6">
                  <c:v>0.457963607915434</c:v>
                </c:pt>
                <c:pt idx="7">
                  <c:v>0.457963607915434</c:v>
                </c:pt>
                <c:pt idx="8">
                  <c:v>0.457963607915434</c:v>
                </c:pt>
                <c:pt idx="9">
                  <c:v>0.457963607915434</c:v>
                </c:pt>
                <c:pt idx="10">
                  <c:v>0.457963607915434</c:v>
                </c:pt>
                <c:pt idx="11">
                  <c:v>0.457963607915434</c:v>
                </c:pt>
                <c:pt idx="12">
                  <c:v>0.457963607915434</c:v>
                </c:pt>
                <c:pt idx="13">
                  <c:v>0.457963607915434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03371736"/>
        <c:axId val="-2045842264"/>
      </c:lineChart>
      <c:catAx>
        <c:axId val="2103371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9050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-2045842264"/>
        <c:crosses val="autoZero"/>
        <c:auto val="1"/>
        <c:lblAlgn val="ctr"/>
        <c:lblOffset val="100"/>
        <c:noMultiLvlLbl val="0"/>
      </c:catAx>
      <c:valAx>
        <c:axId val="-2045842264"/>
        <c:scaling>
          <c:orientation val="minMax"/>
          <c:max val="1.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103371736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mr-IN" sz="2000" dirty="0" smtClean="0"/>
              <a:t>…</a:t>
            </a:r>
            <a:r>
              <a:rPr lang="fr-FR" sz="2000" dirty="0" smtClean="0"/>
              <a:t> et en </a:t>
            </a:r>
            <a:r>
              <a:rPr lang="fr-FR" sz="2000" dirty="0"/>
              <a:t>France</a:t>
            </a:r>
          </a:p>
        </c:rich>
      </c:tx>
      <c:layout>
        <c:manualLayout>
          <c:xMode val="edge"/>
          <c:yMode val="edge"/>
          <c:x val="0.248019610037133"/>
          <c:y val="0.0017132944532205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170507919738325"/>
          <c:y val="0.0658377349408927"/>
          <c:w val="0.955361664146888"/>
          <c:h val="0.838227727926066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Feuil1!$A$251</c:f>
              <c:strCache>
                <c:ptCount val="1"/>
                <c:pt idx="0">
                  <c:v>Rémunérations des salariés</c:v>
                </c:pt>
              </c:strCache>
            </c:strRef>
          </c:tx>
          <c:spPr>
            <a:solidFill>
              <a:srgbClr val="FF0000"/>
            </a:solidFill>
            <a:ln w="76200" cmpd="sng">
              <a:solidFill>
                <a:srgbClr val="FF0000"/>
              </a:solidFill>
            </a:ln>
          </c:spPr>
          <c:invertIfNegative val="0"/>
          <c:cat>
            <c:numRef>
              <c:f>Feuil1!$B$239:$O$239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Feuil1!$B$251:$O$251</c:f>
              <c:numCache>
                <c:formatCode>0%</c:formatCode>
                <c:ptCount val="14"/>
                <c:pt idx="0">
                  <c:v>0.514046849887413</c:v>
                </c:pt>
                <c:pt idx="1">
                  <c:v>0.509225492582359</c:v>
                </c:pt>
                <c:pt idx="2">
                  <c:v>0.509691483823956</c:v>
                </c:pt>
                <c:pt idx="3">
                  <c:v>0.508298158505635</c:v>
                </c:pt>
                <c:pt idx="4">
                  <c:v>0.503646662311011</c:v>
                </c:pt>
                <c:pt idx="5">
                  <c:v>0.506146404403778</c:v>
                </c:pt>
                <c:pt idx="6">
                  <c:v>0.522436399515933</c:v>
                </c:pt>
                <c:pt idx="7">
                  <c:v>0.520501310074725</c:v>
                </c:pt>
                <c:pt idx="8">
                  <c:v>0.51907798970994</c:v>
                </c:pt>
                <c:pt idx="9">
                  <c:v>0.523427486033305</c:v>
                </c:pt>
                <c:pt idx="10">
                  <c:v>0.52367216692831</c:v>
                </c:pt>
                <c:pt idx="11">
                  <c:v>0.524630372288171</c:v>
                </c:pt>
                <c:pt idx="12">
                  <c:v>0.519471606783374</c:v>
                </c:pt>
                <c:pt idx="13" formatCode="0.0%">
                  <c:v>0.520297651097452</c:v>
                </c:pt>
              </c:numCache>
            </c:numRef>
          </c:val>
        </c:ser>
        <c:ser>
          <c:idx val="1"/>
          <c:order val="1"/>
          <c:tx>
            <c:strRef>
              <c:f>Feuil1!$A$252</c:f>
              <c:strCache>
                <c:ptCount val="1"/>
                <c:pt idx="0">
                  <c:v> Impôts nets sur les produits 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 w="76200" cmpd="sng">
              <a:solidFill>
                <a:schemeClr val="tx2">
                  <a:lumMod val="40000"/>
                  <a:lumOff val="60000"/>
                </a:schemeClr>
              </a:solidFill>
            </a:ln>
          </c:spPr>
          <c:invertIfNegative val="0"/>
          <c:cat>
            <c:numRef>
              <c:f>Feuil1!$B$239:$O$239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Feuil1!$B$252:$O$252</c:f>
              <c:numCache>
                <c:formatCode>0%</c:formatCode>
                <c:ptCount val="14"/>
                <c:pt idx="0">
                  <c:v>0.128378394471413</c:v>
                </c:pt>
                <c:pt idx="1">
                  <c:v>0.131744401726578</c:v>
                </c:pt>
                <c:pt idx="2">
                  <c:v>0.134160100371427</c:v>
                </c:pt>
                <c:pt idx="3">
                  <c:v>0.133240517041639</c:v>
                </c:pt>
                <c:pt idx="4">
                  <c:v>0.13150824785462</c:v>
                </c:pt>
                <c:pt idx="5">
                  <c:v>0.128830686557676</c:v>
                </c:pt>
                <c:pt idx="6">
                  <c:v>0.127629626082395</c:v>
                </c:pt>
                <c:pt idx="7">
                  <c:v>0.124997432987907</c:v>
                </c:pt>
                <c:pt idx="8">
                  <c:v>0.130688627570856</c:v>
                </c:pt>
                <c:pt idx="9">
                  <c:v>0.132524393498773</c:v>
                </c:pt>
                <c:pt idx="10">
                  <c:v>0.135124505410711</c:v>
                </c:pt>
                <c:pt idx="11">
                  <c:v>0.132043618144978</c:v>
                </c:pt>
                <c:pt idx="12">
                  <c:v>0.129889897892194</c:v>
                </c:pt>
                <c:pt idx="13" formatCode="0.0%">
                  <c:v>0.130929836307644</c:v>
                </c:pt>
              </c:numCache>
            </c:numRef>
          </c:val>
        </c:ser>
        <c:ser>
          <c:idx val="2"/>
          <c:order val="2"/>
          <c:tx>
            <c:strRef>
              <c:f>Feuil1!$A$253</c:f>
              <c:strCache>
                <c:ptCount val="1"/>
                <c:pt idx="0">
                  <c:v>EBE (et revenu mixte)</c:v>
                </c:pt>
              </c:strCache>
            </c:strRef>
          </c:tx>
          <c:spPr>
            <a:solidFill>
              <a:srgbClr val="0000FF"/>
            </a:solidFill>
            <a:ln w="76200" cmpd="sng">
              <a:solidFill>
                <a:srgbClr val="0000FF"/>
              </a:solidFill>
            </a:ln>
          </c:spPr>
          <c:invertIfNegative val="0"/>
          <c:cat>
            <c:numRef>
              <c:f>Feuil1!$B$239:$O$239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Feuil1!$B$253:$O$253</c:f>
              <c:numCache>
                <c:formatCode>0%</c:formatCode>
                <c:ptCount val="14"/>
                <c:pt idx="0">
                  <c:v>0.357574755641174</c:v>
                </c:pt>
                <c:pt idx="1">
                  <c:v>0.359030047237496</c:v>
                </c:pt>
                <c:pt idx="2">
                  <c:v>0.35614835937052</c:v>
                </c:pt>
                <c:pt idx="3">
                  <c:v>0.358461378411503</c:v>
                </c:pt>
                <c:pt idx="4">
                  <c:v>0.364845038438181</c:v>
                </c:pt>
                <c:pt idx="5">
                  <c:v>0.365022959142517</c:v>
                </c:pt>
                <c:pt idx="6">
                  <c:v>0.349933974401672</c:v>
                </c:pt>
                <c:pt idx="7">
                  <c:v>0.354501256937368</c:v>
                </c:pt>
                <c:pt idx="8">
                  <c:v>0.350233382719204</c:v>
                </c:pt>
                <c:pt idx="9">
                  <c:v>0.344048120467922</c:v>
                </c:pt>
                <c:pt idx="10">
                  <c:v>0.341203327660978</c:v>
                </c:pt>
                <c:pt idx="11">
                  <c:v>0.343326009566851</c:v>
                </c:pt>
                <c:pt idx="12">
                  <c:v>0.350638495324433</c:v>
                </c:pt>
                <c:pt idx="13" formatCode="0.0%">
                  <c:v>0.348772512594903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58194808"/>
        <c:axId val="-2143966856"/>
      </c:barChart>
      <c:lineChart>
        <c:grouping val="standard"/>
        <c:varyColors val="0"/>
        <c:ser>
          <c:idx val="3"/>
          <c:order val="3"/>
          <c:tx>
            <c:strRef>
              <c:f>Feuil1!$A$254</c:f>
              <c:strCache>
                <c:ptCount val="1"/>
                <c:pt idx="0">
                  <c:v>Moy RS</c:v>
                </c:pt>
              </c:strCache>
            </c:strRef>
          </c:tx>
          <c:spPr>
            <a:ln w="57150" cmpd="sng"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numRef>
              <c:f>Feuil1!$B$239:$O$239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Feuil1!$B$254:$O$254</c:f>
              <c:numCache>
                <c:formatCode>0.0%</c:formatCode>
                <c:ptCount val="14"/>
                <c:pt idx="0">
                  <c:v>0.514903898097792</c:v>
                </c:pt>
                <c:pt idx="1">
                  <c:v>0.514903898097792</c:v>
                </c:pt>
                <c:pt idx="2">
                  <c:v>0.514903898097792</c:v>
                </c:pt>
                <c:pt idx="3">
                  <c:v>0.514903898097792</c:v>
                </c:pt>
                <c:pt idx="4">
                  <c:v>0.514903898097792</c:v>
                </c:pt>
                <c:pt idx="5">
                  <c:v>0.514903898097792</c:v>
                </c:pt>
                <c:pt idx="6">
                  <c:v>0.514903898097792</c:v>
                </c:pt>
                <c:pt idx="7">
                  <c:v>0.514903898097792</c:v>
                </c:pt>
                <c:pt idx="8">
                  <c:v>0.514903898097792</c:v>
                </c:pt>
                <c:pt idx="9">
                  <c:v>0.514903898097792</c:v>
                </c:pt>
                <c:pt idx="10">
                  <c:v>0.514903898097792</c:v>
                </c:pt>
                <c:pt idx="11">
                  <c:v>0.514903898097792</c:v>
                </c:pt>
                <c:pt idx="12">
                  <c:v>0.514903898097792</c:v>
                </c:pt>
                <c:pt idx="13">
                  <c:v>0.514903898097792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8194808"/>
        <c:axId val="-2143966856"/>
      </c:lineChart>
      <c:catAx>
        <c:axId val="-2058194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9050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-2143966856"/>
        <c:crosses val="autoZero"/>
        <c:auto val="1"/>
        <c:lblAlgn val="ctr"/>
        <c:lblOffset val="100"/>
        <c:tickLblSkip val="1"/>
        <c:noMultiLvlLbl val="0"/>
      </c:catAx>
      <c:valAx>
        <c:axId val="-2143966856"/>
        <c:scaling>
          <c:orientation val="minMax"/>
          <c:max val="1.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fr-FR"/>
          </a:p>
        </c:txPr>
        <c:crossAx val="-205819480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fr-FR" sz="2400" dirty="0" smtClean="0"/>
              <a:t>Moins d’incertitude pour</a:t>
            </a:r>
            <a:r>
              <a:rPr lang="fr-FR" sz="2400" baseline="0" dirty="0" smtClean="0"/>
              <a:t> </a:t>
            </a:r>
            <a:r>
              <a:rPr lang="fr-FR" sz="2400" dirty="0" smtClean="0"/>
              <a:t>EBE </a:t>
            </a:r>
            <a:r>
              <a:rPr lang="fr-FR" sz="2400" dirty="0"/>
              <a:t>/ </a:t>
            </a:r>
            <a:r>
              <a:rPr lang="fr-FR" sz="2400" dirty="0" smtClean="0"/>
              <a:t>VAB en 2015, </a:t>
            </a:r>
          </a:p>
          <a:p>
            <a:pPr>
              <a:defRPr sz="2400"/>
            </a:pPr>
            <a:r>
              <a:rPr lang="fr-FR" sz="2400" dirty="0" smtClean="0"/>
              <a:t>Quartile </a:t>
            </a:r>
            <a:r>
              <a:rPr lang="fr-FR" sz="2400" dirty="0"/>
              <a:t>3 : 25% des entreprises </a:t>
            </a:r>
            <a:endParaRPr lang="fr-FR" sz="2400" dirty="0" smtClean="0"/>
          </a:p>
          <a:p>
            <a:pPr>
              <a:defRPr sz="2400"/>
            </a:pPr>
            <a:r>
              <a:rPr lang="fr-FR" sz="2400" dirty="0" smtClean="0"/>
              <a:t>ont </a:t>
            </a:r>
            <a:r>
              <a:rPr lang="fr-FR" sz="2400" dirty="0"/>
              <a:t>un taux EBE / VAB supérieure à :</a:t>
            </a:r>
          </a:p>
        </c:rich>
      </c:tx>
      <c:layout>
        <c:manualLayout>
          <c:xMode val="edge"/>
          <c:yMode val="edge"/>
          <c:x val="0.143660270118496"/>
          <c:y val="0.00159949988487762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932248468941382"/>
          <c:y val="0.210669122610683"/>
          <c:w val="0.869993875765529"/>
          <c:h val="0.715235794298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Feuil1!$A$546</c:f>
              <c:strCache>
                <c:ptCount val="1"/>
                <c:pt idx="0">
                  <c:v>Construction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cat>
            <c:strRef>
              <c:f>Feuil1!$B$545:$D$545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Feuil1!$B$546:$D$546</c:f>
              <c:numCache>
                <c:formatCode>0%</c:formatCode>
                <c:ptCount val="3"/>
                <c:pt idx="0">
                  <c:v>0.339</c:v>
                </c:pt>
                <c:pt idx="1">
                  <c:v>0.211</c:v>
                </c:pt>
                <c:pt idx="2">
                  <c:v>0.128</c:v>
                </c:pt>
              </c:numCache>
            </c:numRef>
          </c:val>
        </c:ser>
        <c:ser>
          <c:idx val="1"/>
          <c:order val="1"/>
          <c:tx>
            <c:strRef>
              <c:f>Feuil1!$A$547</c:f>
              <c:strCache>
                <c:ptCount val="1"/>
                <c:pt idx="0">
                  <c:v>Génie civil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cat>
            <c:strRef>
              <c:f>Feuil1!$B$545:$D$545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Feuil1!$B$547:$D$547</c:f>
              <c:numCache>
                <c:formatCode>0%</c:formatCode>
                <c:ptCount val="3"/>
                <c:pt idx="0">
                  <c:v>0.32</c:v>
                </c:pt>
                <c:pt idx="1">
                  <c:v>0.225</c:v>
                </c:pt>
                <c:pt idx="2">
                  <c:v>0.095</c:v>
                </c:pt>
              </c:numCache>
            </c:numRef>
          </c:val>
        </c:ser>
        <c:ser>
          <c:idx val="2"/>
          <c:order val="2"/>
          <c:tx>
            <c:strRef>
              <c:f>Feuil1!$A$548</c:f>
              <c:strCache>
                <c:ptCount val="1"/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Feuil1!$B$545:$D$545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Feuil1!$B$548:$D$548</c:f>
              <c:numCache>
                <c:formatCode>General</c:formatCode>
                <c:ptCount val="3"/>
              </c:numCache>
            </c:numRef>
          </c:val>
        </c:ser>
        <c:ser>
          <c:idx val="3"/>
          <c:order val="3"/>
          <c:tx>
            <c:strRef>
              <c:f>Feuil1!$A$549</c:f>
              <c:strCache>
                <c:ptCount val="1"/>
                <c:pt idx="0">
                  <c:v>Commerce de détail 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Feuil1!$B$545:$D$545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Feuil1!$B$549:$D$549</c:f>
              <c:numCache>
                <c:formatCode>0%</c:formatCode>
                <c:ptCount val="3"/>
                <c:pt idx="0">
                  <c:v>0.337</c:v>
                </c:pt>
                <c:pt idx="1">
                  <c:v>0.358</c:v>
                </c:pt>
                <c:pt idx="2">
                  <c:v>-0.021</c:v>
                </c:pt>
              </c:numCache>
            </c:numRef>
          </c:val>
        </c:ser>
        <c:ser>
          <c:idx val="4"/>
          <c:order val="4"/>
          <c:tx>
            <c:strRef>
              <c:f>Feuil1!$A$550</c:f>
              <c:strCache>
                <c:ptCount val="1"/>
                <c:pt idx="0">
                  <c:v>Commerce de gros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cat>
            <c:strRef>
              <c:f>Feuil1!$B$545:$D$545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Feuil1!$B$550:$D$550</c:f>
              <c:numCache>
                <c:formatCode>0%</c:formatCode>
                <c:ptCount val="3"/>
                <c:pt idx="0">
                  <c:v>0.4</c:v>
                </c:pt>
                <c:pt idx="1">
                  <c:v>0.361</c:v>
                </c:pt>
                <c:pt idx="2">
                  <c:v>0.039</c:v>
                </c:pt>
              </c:numCache>
            </c:numRef>
          </c:val>
        </c:ser>
        <c:ser>
          <c:idx val="5"/>
          <c:order val="5"/>
          <c:tx>
            <c:strRef>
              <c:f>Feuil1!$A$551</c:f>
              <c:strCache>
                <c:ptCount val="1"/>
                <c:pt idx="0">
                  <c:v>Commerce automobile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Feuil1!$B$545:$D$545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Feuil1!$B$551:$D$551</c:f>
              <c:numCache>
                <c:formatCode>0%</c:formatCode>
                <c:ptCount val="3"/>
                <c:pt idx="0">
                  <c:v>0.328</c:v>
                </c:pt>
                <c:pt idx="1">
                  <c:v>0.252</c:v>
                </c:pt>
                <c:pt idx="2">
                  <c:v>0.0759999999999999</c:v>
                </c:pt>
              </c:numCache>
            </c:numRef>
          </c:val>
        </c:ser>
        <c:ser>
          <c:idx val="6"/>
          <c:order val="6"/>
          <c:tx>
            <c:strRef>
              <c:f>Feuil1!$A$552</c:f>
              <c:strCache>
                <c:ptCount val="1"/>
              </c:strCache>
            </c:strRef>
          </c:tx>
          <c:spPr>
            <a:solidFill>
              <a:schemeClr val="bg1">
                <a:lumMod val="65000"/>
              </a:schemeClr>
            </a:solidFill>
            <a:ln w="38100" cmpd="sng">
              <a:solidFill>
                <a:schemeClr val="tx1"/>
              </a:solidFill>
            </a:ln>
          </c:spPr>
          <c:invertIfNegative val="0"/>
          <c:cat>
            <c:strRef>
              <c:f>Feuil1!$B$545:$D$545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Feuil1!$B$552:$D$552</c:f>
              <c:numCache>
                <c:formatCode>General</c:formatCode>
                <c:ptCount val="3"/>
              </c:numCache>
            </c:numRef>
          </c:val>
        </c:ser>
        <c:ser>
          <c:idx val="7"/>
          <c:order val="7"/>
          <c:tx>
            <c:strRef>
              <c:f>Feuil1!$A$553</c:f>
              <c:strCache>
                <c:ptCount val="1"/>
                <c:pt idx="0">
                  <c:v>Biens de consommation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cat>
            <c:strRef>
              <c:f>Feuil1!$B$545:$D$545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Feuil1!$B$553:$D$553</c:f>
              <c:numCache>
                <c:formatCode>0%</c:formatCode>
                <c:ptCount val="3"/>
                <c:pt idx="0">
                  <c:v>0.228</c:v>
                </c:pt>
                <c:pt idx="1">
                  <c:v>0.284</c:v>
                </c:pt>
                <c:pt idx="2">
                  <c:v>-0.056</c:v>
                </c:pt>
              </c:numCache>
            </c:numRef>
          </c:val>
        </c:ser>
        <c:ser>
          <c:idx val="8"/>
          <c:order val="8"/>
          <c:tx>
            <c:strRef>
              <c:f>Feuil1!$A$554</c:f>
              <c:strCache>
                <c:ptCount val="1"/>
              </c:strCache>
            </c:strRef>
          </c:tx>
          <c:invertIfNegative val="0"/>
          <c:cat>
            <c:strRef>
              <c:f>Feuil1!$B$545:$D$545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Feuil1!$B$554:$D$554</c:f>
              <c:numCache>
                <c:formatCode>General</c:formatCode>
                <c:ptCount val="3"/>
              </c:numCache>
            </c:numRef>
          </c:val>
        </c:ser>
        <c:ser>
          <c:idx val="9"/>
          <c:order val="9"/>
          <c:tx>
            <c:strRef>
              <c:f>Feuil1!$A$555</c:f>
              <c:strCache>
                <c:ptCount val="1"/>
                <c:pt idx="0">
                  <c:v>Moyenne</c:v>
                </c:pt>
              </c:strCache>
            </c:strRef>
          </c:tx>
          <c:spPr>
            <a:solidFill>
              <a:schemeClr val="bg1"/>
            </a:solidFill>
            <a:ln w="28575" cmpd="sng">
              <a:solidFill>
                <a:schemeClr val="tx1"/>
              </a:solidFill>
            </a:ln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Feuil1!$B$545:$D$545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Feuil1!$B$555:$D$555</c:f>
              <c:numCache>
                <c:formatCode>0%</c:formatCode>
                <c:ptCount val="3"/>
                <c:pt idx="0">
                  <c:v>0.325333333333333</c:v>
                </c:pt>
                <c:pt idx="1">
                  <c:v>0.281833333333333</c:v>
                </c:pt>
                <c:pt idx="2">
                  <c:v>0.0435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6754328"/>
        <c:axId val="-2058162792"/>
      </c:barChart>
      <c:catAx>
        <c:axId val="-2046754328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2000" b="1"/>
            </a:pPr>
            <a:endParaRPr lang="fr-FR"/>
          </a:p>
        </c:txPr>
        <c:crossAx val="-2058162792"/>
        <c:crosses val="autoZero"/>
        <c:auto val="1"/>
        <c:lblAlgn val="ctr"/>
        <c:lblOffset val="100"/>
        <c:noMultiLvlLbl val="0"/>
      </c:catAx>
      <c:valAx>
        <c:axId val="-2058162792"/>
        <c:scaling>
          <c:orientation val="minMax"/>
          <c:max val="0.4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046754328"/>
        <c:crosses val="autoZero"/>
        <c:crossBetween val="between"/>
        <c:majorUnit val="0.0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/>
              <a:t>Quartile 3 : 25% des commerçants </a:t>
            </a:r>
          </a:p>
          <a:p>
            <a:pPr>
              <a:defRPr/>
            </a:pPr>
            <a:r>
              <a:rPr lang="fr-FR"/>
              <a:t>ont une marge supérieure à :</a:t>
            </a:r>
          </a:p>
        </c:rich>
      </c:tx>
      <c:layout>
        <c:manualLayout>
          <c:xMode val="edge"/>
          <c:yMode val="edge"/>
          <c:x val="0.392584864391951"/>
          <c:y val="0.00925925925925926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932248468941382"/>
          <c:y val="0.251851487314086"/>
          <c:w val="0.869993875765529"/>
          <c:h val="0.6029946777486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Feuil1!$A$546</c:f>
              <c:strCache>
                <c:ptCount val="1"/>
                <c:pt idx="0">
                  <c:v>Construction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Feuil1!$B$545:$D$545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Feuil1!$B$546:$D$546</c:f>
              <c:numCache>
                <c:formatCode>0%</c:formatCode>
                <c:ptCount val="3"/>
                <c:pt idx="0">
                  <c:v>0.339</c:v>
                </c:pt>
                <c:pt idx="1">
                  <c:v>0.211</c:v>
                </c:pt>
                <c:pt idx="2">
                  <c:v>0.128</c:v>
                </c:pt>
              </c:numCache>
            </c:numRef>
          </c:val>
        </c:ser>
        <c:ser>
          <c:idx val="1"/>
          <c:order val="1"/>
          <c:tx>
            <c:strRef>
              <c:f>Feuil1!$A$547</c:f>
              <c:strCache>
                <c:ptCount val="1"/>
                <c:pt idx="0">
                  <c:v>Génie civil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2"/>
              <c:layout>
                <c:manualLayout>
                  <c:x val="0.0"/>
                  <c:y val="0.0260400262467191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/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Feuil1!$B$545:$D$545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Feuil1!$B$547:$D$547</c:f>
              <c:numCache>
                <c:formatCode>0%</c:formatCode>
                <c:ptCount val="3"/>
                <c:pt idx="0">
                  <c:v>0.32</c:v>
                </c:pt>
                <c:pt idx="1">
                  <c:v>0.225</c:v>
                </c:pt>
                <c:pt idx="2">
                  <c:v>0.095</c:v>
                </c:pt>
              </c:numCache>
            </c:numRef>
          </c:val>
        </c:ser>
        <c:ser>
          <c:idx val="2"/>
          <c:order val="2"/>
          <c:tx>
            <c:strRef>
              <c:f>Feuil1!$A$548</c:f>
              <c:strCache>
                <c:ptCount val="1"/>
              </c:strCache>
            </c:strRef>
          </c:tx>
          <c:spPr>
            <a:solidFill>
              <a:srgbClr val="FFFF00"/>
            </a:solidFill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Feuil1!$B$545:$D$545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Feuil1!$B$548:$D$548</c:f>
              <c:numCache>
                <c:formatCode>General</c:formatCode>
                <c:ptCount val="3"/>
              </c:numCache>
            </c:numRef>
          </c:val>
        </c:ser>
        <c:ser>
          <c:idx val="3"/>
          <c:order val="3"/>
          <c:tx>
            <c:strRef>
              <c:f>Feuil1!$A$549</c:f>
              <c:strCache>
                <c:ptCount val="1"/>
                <c:pt idx="0">
                  <c:v>Commerce de détail 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Feuil1!$B$545:$D$545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Feuil1!$B$549:$D$549</c:f>
              <c:numCache>
                <c:formatCode>0%</c:formatCode>
                <c:ptCount val="3"/>
                <c:pt idx="0">
                  <c:v>0.337</c:v>
                </c:pt>
                <c:pt idx="1">
                  <c:v>0.358</c:v>
                </c:pt>
                <c:pt idx="2">
                  <c:v>-0.021</c:v>
                </c:pt>
              </c:numCache>
            </c:numRef>
          </c:val>
        </c:ser>
        <c:ser>
          <c:idx val="4"/>
          <c:order val="4"/>
          <c:tx>
            <c:strRef>
              <c:f>Feuil1!$A$550</c:f>
              <c:strCache>
                <c:ptCount val="1"/>
                <c:pt idx="0">
                  <c:v>Commerce de gros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cat>
            <c:strRef>
              <c:f>Feuil1!$B$545:$D$545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Feuil1!$B$550:$D$550</c:f>
              <c:numCache>
                <c:formatCode>0%</c:formatCode>
                <c:ptCount val="3"/>
                <c:pt idx="0">
                  <c:v>0.4</c:v>
                </c:pt>
                <c:pt idx="1">
                  <c:v>0.361</c:v>
                </c:pt>
                <c:pt idx="2">
                  <c:v>0.039</c:v>
                </c:pt>
              </c:numCache>
            </c:numRef>
          </c:val>
        </c:ser>
        <c:ser>
          <c:idx val="5"/>
          <c:order val="5"/>
          <c:tx>
            <c:strRef>
              <c:f>Feuil1!$A$551</c:f>
              <c:strCache>
                <c:ptCount val="1"/>
                <c:pt idx="0">
                  <c:v>Commerce automobile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Feuil1!$B$545:$D$545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Feuil1!$B$551:$D$551</c:f>
              <c:numCache>
                <c:formatCode>0%</c:formatCode>
                <c:ptCount val="3"/>
                <c:pt idx="0">
                  <c:v>0.328</c:v>
                </c:pt>
                <c:pt idx="1">
                  <c:v>0.252</c:v>
                </c:pt>
                <c:pt idx="2">
                  <c:v>0.0759999999999999</c:v>
                </c:pt>
              </c:numCache>
            </c:numRef>
          </c:val>
        </c:ser>
        <c:ser>
          <c:idx val="6"/>
          <c:order val="6"/>
          <c:tx>
            <c:strRef>
              <c:f>Feuil1!$A$552</c:f>
              <c:strCache>
                <c:ptCount val="1"/>
              </c:strCache>
            </c:strRef>
          </c:tx>
          <c:spPr>
            <a:solidFill>
              <a:schemeClr val="bg1">
                <a:lumMod val="65000"/>
              </a:schemeClr>
            </a:solidFill>
            <a:ln w="38100" cmpd="sng">
              <a:solidFill>
                <a:schemeClr val="tx1"/>
              </a:solidFill>
            </a:ln>
          </c:spPr>
          <c:invertIfNegative val="0"/>
          <c:cat>
            <c:strRef>
              <c:f>Feuil1!$B$545:$D$545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Feuil1!$B$552:$D$552</c:f>
              <c:numCache>
                <c:formatCode>General</c:formatCode>
                <c:ptCount val="3"/>
              </c:numCache>
            </c:numRef>
          </c:val>
        </c:ser>
        <c:ser>
          <c:idx val="7"/>
          <c:order val="7"/>
          <c:tx>
            <c:strRef>
              <c:f>Feuil1!$A$553</c:f>
              <c:strCache>
                <c:ptCount val="1"/>
                <c:pt idx="0">
                  <c:v>Biens de consommation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cat>
            <c:strRef>
              <c:f>Feuil1!$B$545:$D$545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Feuil1!$B$553:$D$553</c:f>
              <c:numCache>
                <c:formatCode>0%</c:formatCode>
                <c:ptCount val="3"/>
                <c:pt idx="0">
                  <c:v>0.228</c:v>
                </c:pt>
                <c:pt idx="1">
                  <c:v>0.284</c:v>
                </c:pt>
                <c:pt idx="2">
                  <c:v>-0.056</c:v>
                </c:pt>
              </c:numCache>
            </c:numRef>
          </c:val>
        </c:ser>
        <c:ser>
          <c:idx val="8"/>
          <c:order val="8"/>
          <c:tx>
            <c:strRef>
              <c:f>Feuil1!$A$554</c:f>
              <c:strCache>
                <c:ptCount val="1"/>
              </c:strCache>
            </c:strRef>
          </c:tx>
          <c:invertIfNegative val="0"/>
          <c:cat>
            <c:strRef>
              <c:f>Feuil1!$B$545:$D$545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Feuil1!$B$554:$D$554</c:f>
              <c:numCache>
                <c:formatCode>General</c:formatCode>
                <c:ptCount val="3"/>
              </c:numCache>
            </c:numRef>
          </c:val>
        </c:ser>
        <c:ser>
          <c:idx val="9"/>
          <c:order val="9"/>
          <c:tx>
            <c:strRef>
              <c:f>Feuil1!$A$555</c:f>
              <c:strCache>
                <c:ptCount val="1"/>
                <c:pt idx="0">
                  <c:v>Moyenne</c:v>
                </c:pt>
              </c:strCache>
            </c:strRef>
          </c:tx>
          <c:spPr>
            <a:solidFill>
              <a:schemeClr val="bg1"/>
            </a:solidFill>
            <a:ln w="28575" cmpd="sng">
              <a:solidFill>
                <a:schemeClr val="tx1"/>
              </a:solidFill>
            </a:ln>
          </c:spPr>
          <c:invertIfNegative val="0"/>
          <c:cat>
            <c:strRef>
              <c:f>Feuil1!$B$545:$D$545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Feuil1!$B$555:$D$555</c:f>
              <c:numCache>
                <c:formatCode>0%</c:formatCode>
                <c:ptCount val="3"/>
                <c:pt idx="0">
                  <c:v>0.325333333333333</c:v>
                </c:pt>
                <c:pt idx="1">
                  <c:v>0.281833333333333</c:v>
                </c:pt>
                <c:pt idx="2">
                  <c:v>0.0435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055352984"/>
        <c:axId val="-2044417608"/>
      </c:barChart>
      <c:catAx>
        <c:axId val="-2055352984"/>
        <c:scaling>
          <c:orientation val="minMax"/>
        </c:scaling>
        <c:delete val="0"/>
        <c:axPos val="b"/>
        <c:majorTickMark val="out"/>
        <c:minorTickMark val="none"/>
        <c:tickLblPos val="low"/>
        <c:crossAx val="-2044417608"/>
        <c:crosses val="autoZero"/>
        <c:auto val="1"/>
        <c:lblAlgn val="ctr"/>
        <c:lblOffset val="100"/>
        <c:noMultiLvlLbl val="0"/>
      </c:catAx>
      <c:valAx>
        <c:axId val="-2044417608"/>
        <c:scaling>
          <c:orientation val="minMax"/>
          <c:max val="0.4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055352984"/>
        <c:crosses val="autoZero"/>
        <c:crossBetween val="between"/>
        <c:majorUnit val="0.05"/>
      </c:valAx>
    </c:plotArea>
    <c:legend>
      <c:legendPos val="r"/>
      <c:legendEntry>
        <c:idx val="2"/>
        <c:delete val="1"/>
      </c:legendEntry>
      <c:legendEntry>
        <c:idx val="6"/>
        <c:delete val="1"/>
      </c:legendEntry>
      <c:legendEntry>
        <c:idx val="8"/>
        <c:delete val="1"/>
      </c:legendEntry>
      <c:legendEntry>
        <c:idx val="9"/>
        <c:txPr>
          <a:bodyPr/>
          <a:lstStyle/>
          <a:p>
            <a:pPr>
              <a:defRPr sz="1800" b="1"/>
            </a:pPr>
            <a:endParaRPr lang="fr-FR"/>
          </a:p>
        </c:txPr>
      </c:legendEntry>
      <c:layout>
        <c:manualLayout>
          <c:xMode val="edge"/>
          <c:yMode val="edge"/>
          <c:x val="0.00316455696202532"/>
          <c:y val="0.0"/>
          <c:w val="0.99181401375461"/>
          <c:h val="1.0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 smtClean="0"/>
              <a:t>Les différents</a:t>
            </a:r>
            <a:r>
              <a:rPr lang="fr-FR" sz="1800" baseline="0" dirty="0" smtClean="0"/>
              <a:t> taux de marge EBE / VAB </a:t>
            </a:r>
          </a:p>
          <a:p>
            <a:pPr>
              <a:defRPr sz="1800"/>
            </a:pPr>
            <a:r>
              <a:rPr lang="fr-FR" sz="1800" baseline="0" dirty="0" smtClean="0"/>
              <a:t>et la</a:t>
            </a:r>
            <a:r>
              <a:rPr lang="fr-FR" sz="1800" dirty="0" smtClean="0"/>
              <a:t> </a:t>
            </a:r>
            <a:r>
              <a:rPr lang="fr-FR" sz="1800" i="1" dirty="0"/>
              <a:t>constante de </a:t>
            </a:r>
            <a:r>
              <a:rPr lang="fr-FR" sz="1800" i="1" dirty="0" err="1"/>
              <a:t>Bowley</a:t>
            </a:r>
            <a:r>
              <a:rPr lang="fr-FR" sz="1800" i="1" dirty="0"/>
              <a:t> </a:t>
            </a:r>
            <a:r>
              <a:rPr lang="fr-FR" sz="1800" dirty="0"/>
              <a:t>en France </a:t>
            </a:r>
            <a:r>
              <a:rPr lang="fr-FR" sz="1800" dirty="0" smtClean="0"/>
              <a:t>depuis </a:t>
            </a:r>
            <a:endParaRPr lang="fr-FR" sz="1800" dirty="0"/>
          </a:p>
          <a:p>
            <a:pPr>
              <a:defRPr sz="1800"/>
            </a:pPr>
            <a:r>
              <a:rPr lang="fr-FR" sz="1800" dirty="0"/>
              <a:t>plus de 70 ans pour les Sociétés non financières (SNF)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avec </a:t>
            </a:r>
            <a:r>
              <a:rPr lang="fr-FR" sz="1800" dirty="0"/>
              <a:t>les deux crises de 76-86 et 08-14</a:t>
            </a:r>
          </a:p>
        </c:rich>
      </c:tx>
      <c:layout>
        <c:manualLayout>
          <c:xMode val="edge"/>
          <c:yMode val="edge"/>
          <c:x val="0.197377391144884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8738080816821"/>
          <c:y val="0.0419462447001817"/>
          <c:w val="0.896338410755424"/>
          <c:h val="0.890701241671714"/>
        </c:manualLayout>
      </c:layout>
      <c:lineChart>
        <c:grouping val="standard"/>
        <c:varyColors val="0"/>
        <c:ser>
          <c:idx val="2"/>
          <c:order val="0"/>
          <c:tx>
            <c:strRef>
              <c:f>'3 taux de marge'!$B$65</c:f>
              <c:strCache>
                <c:ptCount val="1"/>
                <c:pt idx="0">
                  <c:v>EBE / VAB ENF</c:v>
                </c:pt>
              </c:strCache>
            </c:strRef>
          </c:tx>
          <c:spPr>
            <a:ln w="57150" cmpd="sng"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numRef>
              <c:f>'3 taux de marge'!$C$62:$BU$62</c:f>
              <c:numCache>
                <c:formatCode>General</c:formatCode>
                <c:ptCount val="71"/>
                <c:pt idx="0">
                  <c:v>1946.0</c:v>
                </c:pt>
                <c:pt idx="1">
                  <c:v>1947.0</c:v>
                </c:pt>
                <c:pt idx="2">
                  <c:v>1948.0</c:v>
                </c:pt>
                <c:pt idx="3">
                  <c:v>1949.0</c:v>
                </c:pt>
                <c:pt idx="4">
                  <c:v>1950.0</c:v>
                </c:pt>
                <c:pt idx="5">
                  <c:v>1951.0</c:v>
                </c:pt>
                <c:pt idx="6">
                  <c:v>1952.0</c:v>
                </c:pt>
                <c:pt idx="7">
                  <c:v>1953.0</c:v>
                </c:pt>
                <c:pt idx="8">
                  <c:v>1954.0</c:v>
                </c:pt>
                <c:pt idx="9">
                  <c:v>1955.0</c:v>
                </c:pt>
                <c:pt idx="10">
                  <c:v>1956.0</c:v>
                </c:pt>
                <c:pt idx="11">
                  <c:v>1957.0</c:v>
                </c:pt>
                <c:pt idx="12">
                  <c:v>1958.0</c:v>
                </c:pt>
                <c:pt idx="13">
                  <c:v>1959.0</c:v>
                </c:pt>
                <c:pt idx="14">
                  <c:v>1960.0</c:v>
                </c:pt>
                <c:pt idx="15">
                  <c:v>1961.0</c:v>
                </c:pt>
                <c:pt idx="16">
                  <c:v>1962.0</c:v>
                </c:pt>
                <c:pt idx="17">
                  <c:v>1963.0</c:v>
                </c:pt>
                <c:pt idx="18">
                  <c:v>1964.0</c:v>
                </c:pt>
                <c:pt idx="19">
                  <c:v>1965.0</c:v>
                </c:pt>
                <c:pt idx="20">
                  <c:v>1966.0</c:v>
                </c:pt>
                <c:pt idx="21">
                  <c:v>1967.0</c:v>
                </c:pt>
                <c:pt idx="22">
                  <c:v>1968.0</c:v>
                </c:pt>
                <c:pt idx="23">
                  <c:v>1969.0</c:v>
                </c:pt>
                <c:pt idx="24">
                  <c:v>1970.0</c:v>
                </c:pt>
                <c:pt idx="25">
                  <c:v>1971.0</c:v>
                </c:pt>
                <c:pt idx="26">
                  <c:v>1972.0</c:v>
                </c:pt>
                <c:pt idx="27">
                  <c:v>1973.0</c:v>
                </c:pt>
                <c:pt idx="28">
                  <c:v>1974.0</c:v>
                </c:pt>
                <c:pt idx="29">
                  <c:v>1975.0</c:v>
                </c:pt>
                <c:pt idx="30">
                  <c:v>1976.0</c:v>
                </c:pt>
                <c:pt idx="31">
                  <c:v>1977.0</c:v>
                </c:pt>
                <c:pt idx="32">
                  <c:v>1978.0</c:v>
                </c:pt>
                <c:pt idx="33">
                  <c:v>1979.0</c:v>
                </c:pt>
                <c:pt idx="34">
                  <c:v>1980.0</c:v>
                </c:pt>
                <c:pt idx="35">
                  <c:v>1981.0</c:v>
                </c:pt>
                <c:pt idx="36">
                  <c:v>1982.0</c:v>
                </c:pt>
                <c:pt idx="37">
                  <c:v>1983.0</c:v>
                </c:pt>
                <c:pt idx="38">
                  <c:v>1984.0</c:v>
                </c:pt>
                <c:pt idx="39">
                  <c:v>1985.0</c:v>
                </c:pt>
                <c:pt idx="40">
                  <c:v>1986.0</c:v>
                </c:pt>
                <c:pt idx="41">
                  <c:v>1987.0</c:v>
                </c:pt>
                <c:pt idx="42">
                  <c:v>1988.0</c:v>
                </c:pt>
                <c:pt idx="43">
                  <c:v>1989.0</c:v>
                </c:pt>
                <c:pt idx="44">
                  <c:v>1990.0</c:v>
                </c:pt>
                <c:pt idx="45">
                  <c:v>1991.0</c:v>
                </c:pt>
                <c:pt idx="46">
                  <c:v>1992.0</c:v>
                </c:pt>
                <c:pt idx="47">
                  <c:v>1993.0</c:v>
                </c:pt>
                <c:pt idx="48">
                  <c:v>1994.0</c:v>
                </c:pt>
                <c:pt idx="49">
                  <c:v>1995.0</c:v>
                </c:pt>
                <c:pt idx="50">
                  <c:v>1996.0</c:v>
                </c:pt>
                <c:pt idx="51">
                  <c:v>1997.0</c:v>
                </c:pt>
                <c:pt idx="52">
                  <c:v>1998.0</c:v>
                </c:pt>
                <c:pt idx="53">
                  <c:v>1999.0</c:v>
                </c:pt>
                <c:pt idx="54">
                  <c:v>2000.0</c:v>
                </c:pt>
                <c:pt idx="55">
                  <c:v>2001.0</c:v>
                </c:pt>
                <c:pt idx="56">
                  <c:v>2002.0</c:v>
                </c:pt>
                <c:pt idx="57">
                  <c:v>2003.0</c:v>
                </c:pt>
                <c:pt idx="58">
                  <c:v>2004.0</c:v>
                </c:pt>
                <c:pt idx="59">
                  <c:v>2005.0</c:v>
                </c:pt>
                <c:pt idx="60">
                  <c:v>2006.0</c:v>
                </c:pt>
                <c:pt idx="61">
                  <c:v>2007.0</c:v>
                </c:pt>
                <c:pt idx="62">
                  <c:v>2008.0</c:v>
                </c:pt>
                <c:pt idx="63">
                  <c:v>2009.0</c:v>
                </c:pt>
                <c:pt idx="64">
                  <c:v>2010.0</c:v>
                </c:pt>
                <c:pt idx="65">
                  <c:v>2011.0</c:v>
                </c:pt>
                <c:pt idx="66">
                  <c:v>2012.0</c:v>
                </c:pt>
                <c:pt idx="67">
                  <c:v>2013.0</c:v>
                </c:pt>
                <c:pt idx="68">
                  <c:v>2014.0</c:v>
                </c:pt>
                <c:pt idx="69">
                  <c:v>2015.0</c:v>
                </c:pt>
                <c:pt idx="70">
                  <c:v>2016.0</c:v>
                </c:pt>
              </c:numCache>
            </c:numRef>
          </c:cat>
          <c:val>
            <c:numRef>
              <c:f>'3 taux de marge'!$C$65:$BU$65</c:f>
              <c:numCache>
                <c:formatCode>General</c:formatCode>
                <c:ptCount val="71"/>
                <c:pt idx="3" formatCode="0.0%">
                  <c:v>0.540540255020653</c:v>
                </c:pt>
                <c:pt idx="4" formatCode="0.0%">
                  <c:v>0.561831991631419</c:v>
                </c:pt>
                <c:pt idx="5" formatCode="0.0%">
                  <c:v>0.553194580654535</c:v>
                </c:pt>
                <c:pt idx="6" formatCode="0.0%">
                  <c:v>0.53565195476168</c:v>
                </c:pt>
                <c:pt idx="7" formatCode="0.0%">
                  <c:v>0.528852422717823</c:v>
                </c:pt>
                <c:pt idx="8" formatCode="0.0%">
                  <c:v>0.518436299606576</c:v>
                </c:pt>
                <c:pt idx="9" formatCode="0.0%">
                  <c:v>0.513402969372309</c:v>
                </c:pt>
                <c:pt idx="10" formatCode="0.0%">
                  <c:v>0.502569619324711</c:v>
                </c:pt>
                <c:pt idx="11" formatCode="0.0%">
                  <c:v>0.501347205201081</c:v>
                </c:pt>
                <c:pt idx="12" formatCode="0.0%">
                  <c:v>0.503401565776175</c:v>
                </c:pt>
                <c:pt idx="13" formatCode="0.0%">
                  <c:v>0.493035352508605</c:v>
                </c:pt>
                <c:pt idx="14" formatCode="0.0%">
                  <c:v>0.501074609495982</c:v>
                </c:pt>
                <c:pt idx="15" formatCode="0.0%">
                  <c:v>0.482911628123509</c:v>
                </c:pt>
                <c:pt idx="16" formatCode="0.0%">
                  <c:v>0.477843244046146</c:v>
                </c:pt>
                <c:pt idx="17" formatCode="0.0%">
                  <c:v>0.460909458215098</c:v>
                </c:pt>
                <c:pt idx="18" formatCode="0.0%">
                  <c:v>0.451885358646923</c:v>
                </c:pt>
                <c:pt idx="19" formatCode="0.0%">
                  <c:v>0.449624418039736</c:v>
                </c:pt>
                <c:pt idx="20" formatCode="0.0%">
                  <c:v>0.450387398150017</c:v>
                </c:pt>
                <c:pt idx="21" formatCode="0.0%">
                  <c:v>0.451589001603147</c:v>
                </c:pt>
                <c:pt idx="22" formatCode="0.0%">
                  <c:v>0.437585409725709</c:v>
                </c:pt>
                <c:pt idx="23" formatCode="0.0%">
                  <c:v>0.442625308958731</c:v>
                </c:pt>
                <c:pt idx="24" formatCode="0.0%">
                  <c:v>0.439655817341831</c:v>
                </c:pt>
                <c:pt idx="25" formatCode="0.0%">
                  <c:v>0.435915966257146</c:v>
                </c:pt>
                <c:pt idx="26" formatCode="0.0%">
                  <c:v>0.434220770495431</c:v>
                </c:pt>
                <c:pt idx="27" formatCode="0.0%">
                  <c:v>0.426464808210205</c:v>
                </c:pt>
                <c:pt idx="28" formatCode="0.0%">
                  <c:v>0.413291782520899</c:v>
                </c:pt>
                <c:pt idx="29" formatCode="0.0%">
                  <c:v>0.383453263236831</c:v>
                </c:pt>
                <c:pt idx="30" formatCode="0.0%">
                  <c:v>0.373716999825165</c:v>
                </c:pt>
                <c:pt idx="31" formatCode="0.0%">
                  <c:v>0.376338067442085</c:v>
                </c:pt>
                <c:pt idx="32" formatCode="0.0%">
                  <c:v>0.37174376234826</c:v>
                </c:pt>
                <c:pt idx="33" formatCode="0.0%">
                  <c:v>0.367337217678476</c:v>
                </c:pt>
                <c:pt idx="34" formatCode="0.0%">
                  <c:v>0.360049063741859</c:v>
                </c:pt>
                <c:pt idx="35" formatCode="0.0%">
                  <c:v>0.350867963892292</c:v>
                </c:pt>
                <c:pt idx="36" formatCode="0.0%">
                  <c:v>0.351998173767384</c:v>
                </c:pt>
                <c:pt idx="37" formatCode="0.0%">
                  <c:v>0.357153853621825</c:v>
                </c:pt>
                <c:pt idx="38" formatCode="0.0%">
                  <c:v>0.364083190648608</c:v>
                </c:pt>
                <c:pt idx="39" formatCode="0.0%">
                  <c:v>0.37241335264035</c:v>
                </c:pt>
                <c:pt idx="40" formatCode="0.0%">
                  <c:v>0.397622530207536</c:v>
                </c:pt>
                <c:pt idx="41" formatCode="0.0%">
                  <c:v>0.395752558914127</c:v>
                </c:pt>
                <c:pt idx="42" formatCode="0.0%">
                  <c:v>0.405824777001182</c:v>
                </c:pt>
                <c:pt idx="43" formatCode="0.0%">
                  <c:v>0.41086254530422</c:v>
                </c:pt>
                <c:pt idx="44" formatCode="0.0%">
                  <c:v>0.40415449428368</c:v>
                </c:pt>
                <c:pt idx="45" formatCode="0.0%">
                  <c:v>0.398479672803217</c:v>
                </c:pt>
                <c:pt idx="46" formatCode="0.0%">
                  <c:v>0.397358636773548</c:v>
                </c:pt>
                <c:pt idx="47" formatCode="0.0%">
                  <c:v>0.388628084833287</c:v>
                </c:pt>
                <c:pt idx="48" formatCode="0.0%">
                  <c:v>0.390412773969883</c:v>
                </c:pt>
                <c:pt idx="49" formatCode="0.0%">
                  <c:v>0.394323908394345</c:v>
                </c:pt>
                <c:pt idx="50" formatCode="0.0%">
                  <c:v>0.389211534391227</c:v>
                </c:pt>
                <c:pt idx="51" formatCode="0.0%">
                  <c:v>0.392845087814763</c:v>
                </c:pt>
                <c:pt idx="52" formatCode="0.0%">
                  <c:v>0.402166212780387</c:v>
                </c:pt>
                <c:pt idx="53" formatCode="0.0%">
                  <c:v>0.396139348013342</c:v>
                </c:pt>
                <c:pt idx="54" formatCode="0.0%">
                  <c:v>0.395665099869926</c:v>
                </c:pt>
                <c:pt idx="55" formatCode="0.0%">
                  <c:v>0.397643846266999</c:v>
                </c:pt>
                <c:pt idx="56" formatCode="0.0%">
                  <c:v>0.392669845802873</c:v>
                </c:pt>
                <c:pt idx="57" formatCode="0.0%">
                  <c:v>0.393818659687789</c:v>
                </c:pt>
                <c:pt idx="58" formatCode="0.0%">
                  <c:v>0.394006906638733</c:v>
                </c:pt>
                <c:pt idx="59" formatCode="0.0%">
                  <c:v>0.390895231783471</c:v>
                </c:pt>
                <c:pt idx="60" formatCode="0.0%">
                  <c:v>0.393593756711879</c:v>
                </c:pt>
                <c:pt idx="61" formatCode="0.0%">
                  <c:v>0.399578750666348</c:v>
                </c:pt>
                <c:pt idx="62" formatCode="0.0%">
                  <c:v>0.395475877509978</c:v>
                </c:pt>
                <c:pt idx="63" formatCode="0.0%">
                  <c:v>0.373241204507347</c:v>
                </c:pt>
                <c:pt idx="64" formatCode="0.0%">
                  <c:v>0.378948225228528</c:v>
                </c:pt>
                <c:pt idx="65" formatCode="0.0%">
                  <c:v>0.373595135714318</c:v>
                </c:pt>
                <c:pt idx="66" formatCode="0.0%">
                  <c:v>0.364650611148849</c:v>
                </c:pt>
                <c:pt idx="67" formatCode="0.0%">
                  <c:v>0.359174897286675</c:v>
                </c:pt>
                <c:pt idx="68" formatCode="0.0%">
                  <c:v>0.363115692617576</c:v>
                </c:pt>
                <c:pt idx="69" formatCode="0.0%">
                  <c:v>0.377008454011183</c:v>
                </c:pt>
                <c:pt idx="70" formatCode="0.0%">
                  <c:v>0.376993601000217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'3 taux de marge'!$B$63</c:f>
              <c:strCache>
                <c:ptCount val="1"/>
                <c:pt idx="0">
                  <c:v>EBE / PIB</c:v>
                </c:pt>
              </c:strCache>
            </c:strRef>
          </c:tx>
          <c:spPr>
            <a:ln w="57150" cmpd="sng">
              <a:solidFill>
                <a:schemeClr val="tx1"/>
              </a:solidFill>
            </a:ln>
          </c:spPr>
          <c:marker>
            <c:symbol val="none"/>
          </c:marker>
          <c:cat>
            <c:numRef>
              <c:f>'3 taux de marge'!$C$62:$BU$62</c:f>
              <c:numCache>
                <c:formatCode>General</c:formatCode>
                <c:ptCount val="71"/>
                <c:pt idx="0">
                  <c:v>1946.0</c:v>
                </c:pt>
                <c:pt idx="1">
                  <c:v>1947.0</c:v>
                </c:pt>
                <c:pt idx="2">
                  <c:v>1948.0</c:v>
                </c:pt>
                <c:pt idx="3">
                  <c:v>1949.0</c:v>
                </c:pt>
                <c:pt idx="4">
                  <c:v>1950.0</c:v>
                </c:pt>
                <c:pt idx="5">
                  <c:v>1951.0</c:v>
                </c:pt>
                <c:pt idx="6">
                  <c:v>1952.0</c:v>
                </c:pt>
                <c:pt idx="7">
                  <c:v>1953.0</c:v>
                </c:pt>
                <c:pt idx="8">
                  <c:v>1954.0</c:v>
                </c:pt>
                <c:pt idx="9">
                  <c:v>1955.0</c:v>
                </c:pt>
                <c:pt idx="10">
                  <c:v>1956.0</c:v>
                </c:pt>
                <c:pt idx="11">
                  <c:v>1957.0</c:v>
                </c:pt>
                <c:pt idx="12">
                  <c:v>1958.0</c:v>
                </c:pt>
                <c:pt idx="13">
                  <c:v>1959.0</c:v>
                </c:pt>
                <c:pt idx="14">
                  <c:v>1960.0</c:v>
                </c:pt>
                <c:pt idx="15">
                  <c:v>1961.0</c:v>
                </c:pt>
                <c:pt idx="16">
                  <c:v>1962.0</c:v>
                </c:pt>
                <c:pt idx="17">
                  <c:v>1963.0</c:v>
                </c:pt>
                <c:pt idx="18">
                  <c:v>1964.0</c:v>
                </c:pt>
                <c:pt idx="19">
                  <c:v>1965.0</c:v>
                </c:pt>
                <c:pt idx="20">
                  <c:v>1966.0</c:v>
                </c:pt>
                <c:pt idx="21">
                  <c:v>1967.0</c:v>
                </c:pt>
                <c:pt idx="22">
                  <c:v>1968.0</c:v>
                </c:pt>
                <c:pt idx="23">
                  <c:v>1969.0</c:v>
                </c:pt>
                <c:pt idx="24">
                  <c:v>1970.0</c:v>
                </c:pt>
                <c:pt idx="25">
                  <c:v>1971.0</c:v>
                </c:pt>
                <c:pt idx="26">
                  <c:v>1972.0</c:v>
                </c:pt>
                <c:pt idx="27">
                  <c:v>1973.0</c:v>
                </c:pt>
                <c:pt idx="28">
                  <c:v>1974.0</c:v>
                </c:pt>
                <c:pt idx="29">
                  <c:v>1975.0</c:v>
                </c:pt>
                <c:pt idx="30">
                  <c:v>1976.0</c:v>
                </c:pt>
                <c:pt idx="31">
                  <c:v>1977.0</c:v>
                </c:pt>
                <c:pt idx="32">
                  <c:v>1978.0</c:v>
                </c:pt>
                <c:pt idx="33">
                  <c:v>1979.0</c:v>
                </c:pt>
                <c:pt idx="34">
                  <c:v>1980.0</c:v>
                </c:pt>
                <c:pt idx="35">
                  <c:v>1981.0</c:v>
                </c:pt>
                <c:pt idx="36">
                  <c:v>1982.0</c:v>
                </c:pt>
                <c:pt idx="37">
                  <c:v>1983.0</c:v>
                </c:pt>
                <c:pt idx="38">
                  <c:v>1984.0</c:v>
                </c:pt>
                <c:pt idx="39">
                  <c:v>1985.0</c:v>
                </c:pt>
                <c:pt idx="40">
                  <c:v>1986.0</c:v>
                </c:pt>
                <c:pt idx="41">
                  <c:v>1987.0</c:v>
                </c:pt>
                <c:pt idx="42">
                  <c:v>1988.0</c:v>
                </c:pt>
                <c:pt idx="43">
                  <c:v>1989.0</c:v>
                </c:pt>
                <c:pt idx="44">
                  <c:v>1990.0</c:v>
                </c:pt>
                <c:pt idx="45">
                  <c:v>1991.0</c:v>
                </c:pt>
                <c:pt idx="46">
                  <c:v>1992.0</c:v>
                </c:pt>
                <c:pt idx="47">
                  <c:v>1993.0</c:v>
                </c:pt>
                <c:pt idx="48">
                  <c:v>1994.0</c:v>
                </c:pt>
                <c:pt idx="49">
                  <c:v>1995.0</c:v>
                </c:pt>
                <c:pt idx="50">
                  <c:v>1996.0</c:v>
                </c:pt>
                <c:pt idx="51">
                  <c:v>1997.0</c:v>
                </c:pt>
                <c:pt idx="52">
                  <c:v>1998.0</c:v>
                </c:pt>
                <c:pt idx="53">
                  <c:v>1999.0</c:v>
                </c:pt>
                <c:pt idx="54">
                  <c:v>2000.0</c:v>
                </c:pt>
                <c:pt idx="55">
                  <c:v>2001.0</c:v>
                </c:pt>
                <c:pt idx="56">
                  <c:v>2002.0</c:v>
                </c:pt>
                <c:pt idx="57">
                  <c:v>2003.0</c:v>
                </c:pt>
                <c:pt idx="58">
                  <c:v>2004.0</c:v>
                </c:pt>
                <c:pt idx="59">
                  <c:v>2005.0</c:v>
                </c:pt>
                <c:pt idx="60">
                  <c:v>2006.0</c:v>
                </c:pt>
                <c:pt idx="61">
                  <c:v>2007.0</c:v>
                </c:pt>
                <c:pt idx="62">
                  <c:v>2008.0</c:v>
                </c:pt>
                <c:pt idx="63">
                  <c:v>2009.0</c:v>
                </c:pt>
                <c:pt idx="64">
                  <c:v>2010.0</c:v>
                </c:pt>
                <c:pt idx="65">
                  <c:v>2011.0</c:v>
                </c:pt>
                <c:pt idx="66">
                  <c:v>2012.0</c:v>
                </c:pt>
                <c:pt idx="67">
                  <c:v>2013.0</c:v>
                </c:pt>
                <c:pt idx="68">
                  <c:v>2014.0</c:v>
                </c:pt>
                <c:pt idx="69">
                  <c:v>2015.0</c:v>
                </c:pt>
                <c:pt idx="70">
                  <c:v>2016.0</c:v>
                </c:pt>
              </c:numCache>
            </c:numRef>
          </c:cat>
          <c:val>
            <c:numRef>
              <c:f>'3 taux de marge'!$C$63:$BU$63</c:f>
              <c:numCache>
                <c:formatCode>General</c:formatCode>
                <c:ptCount val="71"/>
                <c:pt idx="3" formatCode="0.0%">
                  <c:v>0.435618113179171</c:v>
                </c:pt>
                <c:pt idx="4" formatCode="0.0%">
                  <c:v>0.448086812757542</c:v>
                </c:pt>
                <c:pt idx="5" formatCode="0.0%">
                  <c:v>0.439016954302575</c:v>
                </c:pt>
                <c:pt idx="6" formatCode="0.0%">
                  <c:v>0.421814628701743</c:v>
                </c:pt>
                <c:pt idx="7" formatCode="0.0%">
                  <c:v>0.420159988221456</c:v>
                </c:pt>
                <c:pt idx="8" formatCode="0.0%">
                  <c:v>0.414514895992535</c:v>
                </c:pt>
                <c:pt idx="9" formatCode="0.0%">
                  <c:v>0.415368532043353</c:v>
                </c:pt>
                <c:pt idx="10" formatCode="0.0%">
                  <c:v>0.407492845203286</c:v>
                </c:pt>
                <c:pt idx="11" formatCode="0.0%">
                  <c:v>0.408576705337001</c:v>
                </c:pt>
                <c:pt idx="12" formatCode="0.0%">
                  <c:v>0.410656542957383</c:v>
                </c:pt>
                <c:pt idx="13" formatCode="0.0%">
                  <c:v>0.399246302448762</c:v>
                </c:pt>
                <c:pt idx="14" formatCode="0.0%">
                  <c:v>0.409498488948787</c:v>
                </c:pt>
                <c:pt idx="15" formatCode="0.0%">
                  <c:v>0.396734050439785</c:v>
                </c:pt>
                <c:pt idx="16" formatCode="0.0%">
                  <c:v>0.392704188625601</c:v>
                </c:pt>
                <c:pt idx="17" formatCode="0.0%">
                  <c:v>0.380111995374899</c:v>
                </c:pt>
                <c:pt idx="18" formatCode="0.0%">
                  <c:v>0.374260187692873</c:v>
                </c:pt>
                <c:pt idx="19" formatCode="0.0%">
                  <c:v>0.376871585305954</c:v>
                </c:pt>
                <c:pt idx="20" formatCode="0.0%">
                  <c:v>0.379315876499113</c:v>
                </c:pt>
                <c:pt idx="21" formatCode="0.0%">
                  <c:v>0.383348308276835</c:v>
                </c:pt>
                <c:pt idx="22" formatCode="0.0%">
                  <c:v>0.377601555348361</c:v>
                </c:pt>
                <c:pt idx="23" formatCode="0.0%">
                  <c:v>0.378597350698703</c:v>
                </c:pt>
                <c:pt idx="24" formatCode="0.0%">
                  <c:v>0.377555747067004</c:v>
                </c:pt>
                <c:pt idx="25" formatCode="0.0%">
                  <c:v>0.373676528386689</c:v>
                </c:pt>
                <c:pt idx="26" formatCode="0.0%">
                  <c:v>0.37211711546808</c:v>
                </c:pt>
                <c:pt idx="27" formatCode="0.0%">
                  <c:v>0.371407041362531</c:v>
                </c:pt>
                <c:pt idx="28" formatCode="0.0%">
                  <c:v>0.368024540072143</c:v>
                </c:pt>
                <c:pt idx="29" formatCode="0.0%">
                  <c:v>0.338981720069108</c:v>
                </c:pt>
                <c:pt idx="30" formatCode="0.0%">
                  <c:v>0.329435119130461</c:v>
                </c:pt>
                <c:pt idx="31" formatCode="0.0%">
                  <c:v>0.331764313811431</c:v>
                </c:pt>
                <c:pt idx="32" formatCode="0.0%">
                  <c:v>0.326632140767626</c:v>
                </c:pt>
                <c:pt idx="33" formatCode="0.0%">
                  <c:v>0.323816331412874</c:v>
                </c:pt>
                <c:pt idx="34" formatCode="0.0%">
                  <c:v>0.321696083960529</c:v>
                </c:pt>
                <c:pt idx="35" formatCode="0.0%">
                  <c:v>0.319124772420284</c:v>
                </c:pt>
                <c:pt idx="36" formatCode="0.0%">
                  <c:v>0.317684431001284</c:v>
                </c:pt>
                <c:pt idx="37" formatCode="0.0%">
                  <c:v>0.324465155130173</c:v>
                </c:pt>
                <c:pt idx="38" formatCode="0.0%">
                  <c:v>0.330946885375148</c:v>
                </c:pt>
                <c:pt idx="39" formatCode="0.0%">
                  <c:v>0.337061751702527</c:v>
                </c:pt>
                <c:pt idx="40" formatCode="0.0%">
                  <c:v>0.353419286382905</c:v>
                </c:pt>
                <c:pt idx="41" formatCode="0.0%">
                  <c:v>0.355180638253049</c:v>
                </c:pt>
                <c:pt idx="42" formatCode="0.0%">
                  <c:v>0.364276460422988</c:v>
                </c:pt>
                <c:pt idx="43" formatCode="0.0%">
                  <c:v>0.372190722072522</c:v>
                </c:pt>
                <c:pt idx="44" formatCode="0.0%">
                  <c:v>0.367730730621172</c:v>
                </c:pt>
                <c:pt idx="45" formatCode="0.0%">
                  <c:v>0.364805333527292</c:v>
                </c:pt>
                <c:pt idx="46" formatCode="0.0%">
                  <c:v>0.36678761090176</c:v>
                </c:pt>
                <c:pt idx="47" formatCode="0.0%">
                  <c:v>0.362633758936839</c:v>
                </c:pt>
                <c:pt idx="48" formatCode="0.0%">
                  <c:v>0.361246966893175</c:v>
                </c:pt>
                <c:pt idx="49" formatCode="0.0%">
                  <c:v>0.357095230789852</c:v>
                </c:pt>
                <c:pt idx="50" formatCode="0.0%">
                  <c:v>0.352063586137089</c:v>
                </c:pt>
                <c:pt idx="51" formatCode="0.0%">
                  <c:v>0.354444481471546</c:v>
                </c:pt>
                <c:pt idx="52" formatCode="0.0%">
                  <c:v>0.358980320487783</c:v>
                </c:pt>
                <c:pt idx="53" formatCode="0.0%">
                  <c:v>0.355090412190163</c:v>
                </c:pt>
                <c:pt idx="54" formatCode="0.0%">
                  <c:v>0.359926535722</c:v>
                </c:pt>
                <c:pt idx="55" formatCode="0.0%">
                  <c:v>0.362204954151389</c:v>
                </c:pt>
                <c:pt idx="56" formatCode="0.0%">
                  <c:v>0.358322522514716</c:v>
                </c:pt>
                <c:pt idx="57" formatCode="0.0%">
                  <c:v>0.3575747554228</c:v>
                </c:pt>
                <c:pt idx="58" formatCode="0.0%">
                  <c:v>0.359030052484143</c:v>
                </c:pt>
                <c:pt idx="59" formatCode="0.0%">
                  <c:v>0.356148366606129</c:v>
                </c:pt>
                <c:pt idx="60" formatCode="0.0%">
                  <c:v>0.358461377250975</c:v>
                </c:pt>
                <c:pt idx="61" formatCode="0.0%">
                  <c:v>0.364845030562491</c:v>
                </c:pt>
                <c:pt idx="62" formatCode="0.0%">
                  <c:v>0.365022965726592</c:v>
                </c:pt>
                <c:pt idx="63" formatCode="0.0%">
                  <c:v>0.349933953647647</c:v>
                </c:pt>
                <c:pt idx="64" formatCode="0.0%">
                  <c:v>0.354501264210167</c:v>
                </c:pt>
                <c:pt idx="65" formatCode="0.0%">
                  <c:v>0.350233383059355</c:v>
                </c:pt>
                <c:pt idx="66" formatCode="0.0%">
                  <c:v>0.344048120467922</c:v>
                </c:pt>
                <c:pt idx="67" formatCode="0.0%">
                  <c:v>0.341203406055654</c:v>
                </c:pt>
                <c:pt idx="68" formatCode="0.0%">
                  <c:v>0.343325933631308</c:v>
                </c:pt>
                <c:pt idx="69" formatCode="0.0%">
                  <c:v>0.350638496283228</c:v>
                </c:pt>
                <c:pt idx="70" formatCode="0.0%">
                  <c:v>0.348772690982618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'3 taux de marge'!$B$64</c:f>
              <c:strCache>
                <c:ptCount val="1"/>
                <c:pt idx="0">
                  <c:v>EBE / VAB SNF</c:v>
                </c:pt>
              </c:strCache>
            </c:strRef>
          </c:tx>
          <c:spPr>
            <a:ln w="38100" cmpd="sng">
              <a:solidFill>
                <a:schemeClr val="tx1"/>
              </a:solidFill>
              <a:prstDash val="sysDash"/>
            </a:ln>
          </c:spPr>
          <c:marker>
            <c:symbol val="none"/>
          </c:marker>
          <c:dLbls>
            <c:dLbl>
              <c:idx val="54"/>
              <c:layout>
                <c:manualLayout>
                  <c:x val="-0.00754598906577726"/>
                  <c:y val="0.00384615384615385"/>
                </c:manualLayout>
              </c:layout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/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'3 taux de marge'!$C$62:$BU$62</c:f>
              <c:numCache>
                <c:formatCode>General</c:formatCode>
                <c:ptCount val="71"/>
                <c:pt idx="0">
                  <c:v>1946.0</c:v>
                </c:pt>
                <c:pt idx="1">
                  <c:v>1947.0</c:v>
                </c:pt>
                <c:pt idx="2">
                  <c:v>1948.0</c:v>
                </c:pt>
                <c:pt idx="3">
                  <c:v>1949.0</c:v>
                </c:pt>
                <c:pt idx="4">
                  <c:v>1950.0</c:v>
                </c:pt>
                <c:pt idx="5">
                  <c:v>1951.0</c:v>
                </c:pt>
                <c:pt idx="6">
                  <c:v>1952.0</c:v>
                </c:pt>
                <c:pt idx="7">
                  <c:v>1953.0</c:v>
                </c:pt>
                <c:pt idx="8">
                  <c:v>1954.0</c:v>
                </c:pt>
                <c:pt idx="9">
                  <c:v>1955.0</c:v>
                </c:pt>
                <c:pt idx="10">
                  <c:v>1956.0</c:v>
                </c:pt>
                <c:pt idx="11">
                  <c:v>1957.0</c:v>
                </c:pt>
                <c:pt idx="12">
                  <c:v>1958.0</c:v>
                </c:pt>
                <c:pt idx="13">
                  <c:v>1959.0</c:v>
                </c:pt>
                <c:pt idx="14">
                  <c:v>1960.0</c:v>
                </c:pt>
                <c:pt idx="15">
                  <c:v>1961.0</c:v>
                </c:pt>
                <c:pt idx="16">
                  <c:v>1962.0</c:v>
                </c:pt>
                <c:pt idx="17">
                  <c:v>1963.0</c:v>
                </c:pt>
                <c:pt idx="18">
                  <c:v>1964.0</c:v>
                </c:pt>
                <c:pt idx="19">
                  <c:v>1965.0</c:v>
                </c:pt>
                <c:pt idx="20">
                  <c:v>1966.0</c:v>
                </c:pt>
                <c:pt idx="21">
                  <c:v>1967.0</c:v>
                </c:pt>
                <c:pt idx="22">
                  <c:v>1968.0</c:v>
                </c:pt>
                <c:pt idx="23">
                  <c:v>1969.0</c:v>
                </c:pt>
                <c:pt idx="24">
                  <c:v>1970.0</c:v>
                </c:pt>
                <c:pt idx="25">
                  <c:v>1971.0</c:v>
                </c:pt>
                <c:pt idx="26">
                  <c:v>1972.0</c:v>
                </c:pt>
                <c:pt idx="27">
                  <c:v>1973.0</c:v>
                </c:pt>
                <c:pt idx="28">
                  <c:v>1974.0</c:v>
                </c:pt>
                <c:pt idx="29">
                  <c:v>1975.0</c:v>
                </c:pt>
                <c:pt idx="30">
                  <c:v>1976.0</c:v>
                </c:pt>
                <c:pt idx="31">
                  <c:v>1977.0</c:v>
                </c:pt>
                <c:pt idx="32">
                  <c:v>1978.0</c:v>
                </c:pt>
                <c:pt idx="33">
                  <c:v>1979.0</c:v>
                </c:pt>
                <c:pt idx="34">
                  <c:v>1980.0</c:v>
                </c:pt>
                <c:pt idx="35">
                  <c:v>1981.0</c:v>
                </c:pt>
                <c:pt idx="36">
                  <c:v>1982.0</c:v>
                </c:pt>
                <c:pt idx="37">
                  <c:v>1983.0</c:v>
                </c:pt>
                <c:pt idx="38">
                  <c:v>1984.0</c:v>
                </c:pt>
                <c:pt idx="39">
                  <c:v>1985.0</c:v>
                </c:pt>
                <c:pt idx="40">
                  <c:v>1986.0</c:v>
                </c:pt>
                <c:pt idx="41">
                  <c:v>1987.0</c:v>
                </c:pt>
                <c:pt idx="42">
                  <c:v>1988.0</c:v>
                </c:pt>
                <c:pt idx="43">
                  <c:v>1989.0</c:v>
                </c:pt>
                <c:pt idx="44">
                  <c:v>1990.0</c:v>
                </c:pt>
                <c:pt idx="45">
                  <c:v>1991.0</c:v>
                </c:pt>
                <c:pt idx="46">
                  <c:v>1992.0</c:v>
                </c:pt>
                <c:pt idx="47">
                  <c:v>1993.0</c:v>
                </c:pt>
                <c:pt idx="48">
                  <c:v>1994.0</c:v>
                </c:pt>
                <c:pt idx="49">
                  <c:v>1995.0</c:v>
                </c:pt>
                <c:pt idx="50">
                  <c:v>1996.0</c:v>
                </c:pt>
                <c:pt idx="51">
                  <c:v>1997.0</c:v>
                </c:pt>
                <c:pt idx="52">
                  <c:v>1998.0</c:v>
                </c:pt>
                <c:pt idx="53">
                  <c:v>1999.0</c:v>
                </c:pt>
                <c:pt idx="54">
                  <c:v>2000.0</c:v>
                </c:pt>
                <c:pt idx="55">
                  <c:v>2001.0</c:v>
                </c:pt>
                <c:pt idx="56">
                  <c:v>2002.0</c:v>
                </c:pt>
                <c:pt idx="57">
                  <c:v>2003.0</c:v>
                </c:pt>
                <c:pt idx="58">
                  <c:v>2004.0</c:v>
                </c:pt>
                <c:pt idx="59">
                  <c:v>2005.0</c:v>
                </c:pt>
                <c:pt idx="60">
                  <c:v>2006.0</c:v>
                </c:pt>
                <c:pt idx="61">
                  <c:v>2007.0</c:v>
                </c:pt>
                <c:pt idx="62">
                  <c:v>2008.0</c:v>
                </c:pt>
                <c:pt idx="63">
                  <c:v>2009.0</c:v>
                </c:pt>
                <c:pt idx="64">
                  <c:v>2010.0</c:v>
                </c:pt>
                <c:pt idx="65">
                  <c:v>2011.0</c:v>
                </c:pt>
                <c:pt idx="66">
                  <c:v>2012.0</c:v>
                </c:pt>
                <c:pt idx="67">
                  <c:v>2013.0</c:v>
                </c:pt>
                <c:pt idx="68">
                  <c:v>2014.0</c:v>
                </c:pt>
                <c:pt idx="69">
                  <c:v>2015.0</c:v>
                </c:pt>
                <c:pt idx="70">
                  <c:v>2016.0</c:v>
                </c:pt>
              </c:numCache>
            </c:numRef>
          </c:cat>
          <c:val>
            <c:numRef>
              <c:f>'3 taux de marge'!$C$64:$BU$64</c:f>
              <c:numCache>
                <c:formatCode>General</c:formatCode>
                <c:ptCount val="71"/>
                <c:pt idx="3" formatCode="0.0%">
                  <c:v>0.303595839524517</c:v>
                </c:pt>
                <c:pt idx="4" formatCode="0.0%">
                  <c:v>0.339120175290747</c:v>
                </c:pt>
                <c:pt idx="5" formatCode="0.0%">
                  <c:v>0.333380406455009</c:v>
                </c:pt>
                <c:pt idx="6" formatCode="0.0%">
                  <c:v>0.30469773535467</c:v>
                </c:pt>
                <c:pt idx="7" formatCode="0.0%">
                  <c:v>0.307985806810166</c:v>
                </c:pt>
                <c:pt idx="8" formatCode="0.0%">
                  <c:v>0.298104118570044</c:v>
                </c:pt>
                <c:pt idx="9" formatCode="0.0%">
                  <c:v>0.302240086713034</c:v>
                </c:pt>
                <c:pt idx="10" formatCode="0.0%">
                  <c:v>0.298655836457432</c:v>
                </c:pt>
                <c:pt idx="11" formatCode="0.0%">
                  <c:v>0.298181869792923</c:v>
                </c:pt>
                <c:pt idx="12" formatCode="0.0%">
                  <c:v>0.300863366823363</c:v>
                </c:pt>
                <c:pt idx="13" formatCode="0.0%">
                  <c:v>0.306892407669111</c:v>
                </c:pt>
                <c:pt idx="14" formatCode="0.0%">
                  <c:v>0.317805112529889</c:v>
                </c:pt>
                <c:pt idx="15" formatCode="0.0%">
                  <c:v>0.307464915968266</c:v>
                </c:pt>
                <c:pt idx="16" formatCode="0.0%">
                  <c:v>0.291481729190734</c:v>
                </c:pt>
                <c:pt idx="17" formatCode="0.0%">
                  <c:v>0.282566373574653</c:v>
                </c:pt>
                <c:pt idx="18" formatCode="0.0%">
                  <c:v>0.285309522307061</c:v>
                </c:pt>
                <c:pt idx="19" formatCode="0.0%">
                  <c:v>0.288239078274779</c:v>
                </c:pt>
                <c:pt idx="20" formatCode="0.0%">
                  <c:v>0.291520821002847</c:v>
                </c:pt>
                <c:pt idx="21" formatCode="0.0%">
                  <c:v>0.293991076248062</c:v>
                </c:pt>
                <c:pt idx="22" formatCode="0.0%">
                  <c:v>0.285121384613295</c:v>
                </c:pt>
                <c:pt idx="23" formatCode="0.0%">
                  <c:v>0.303598242152184</c:v>
                </c:pt>
                <c:pt idx="24" formatCode="0.0%">
                  <c:v>0.306399501725259</c:v>
                </c:pt>
                <c:pt idx="25" formatCode="0.0%">
                  <c:v>0.310366256556496</c:v>
                </c:pt>
                <c:pt idx="26" formatCode="0.0%">
                  <c:v>0.303183643923891</c:v>
                </c:pt>
                <c:pt idx="27" formatCode="0.0%">
                  <c:v>0.303875834561692</c:v>
                </c:pt>
                <c:pt idx="28" formatCode="0.0%">
                  <c:v>0.295763273931725</c:v>
                </c:pt>
                <c:pt idx="29" formatCode="0.0%">
                  <c:v>0.266379027300416</c:v>
                </c:pt>
                <c:pt idx="30" formatCode="0.0%">
                  <c:v>0.261910801482112</c:v>
                </c:pt>
                <c:pt idx="31" formatCode="0.0%">
                  <c:v>0.271522132943082</c:v>
                </c:pt>
                <c:pt idx="32" formatCode="0.0%">
                  <c:v>0.261615172626685</c:v>
                </c:pt>
                <c:pt idx="33" formatCode="0.0%">
                  <c:v>0.25994243159082</c:v>
                </c:pt>
                <c:pt idx="34" formatCode="0.0%">
                  <c:v>0.252969935755161</c:v>
                </c:pt>
                <c:pt idx="35" formatCode="0.0%">
                  <c:v>0.2489632879224</c:v>
                </c:pt>
                <c:pt idx="36" formatCode="0.0%">
                  <c:v>0.249127231962705</c:v>
                </c:pt>
                <c:pt idx="37" formatCode="0.0%">
                  <c:v>0.256078651931792</c:v>
                </c:pt>
                <c:pt idx="38" formatCode="0.0%">
                  <c:v>0.272276661093955</c:v>
                </c:pt>
                <c:pt idx="39" formatCode="0.0%">
                  <c:v>0.283633843802341</c:v>
                </c:pt>
                <c:pt idx="40" formatCode="0.0%">
                  <c:v>0.317654217485866</c:v>
                </c:pt>
                <c:pt idx="41" formatCode="0.0%">
                  <c:v>0.319788447194255</c:v>
                </c:pt>
                <c:pt idx="42" formatCode="0.0%">
                  <c:v>0.337082573177062</c:v>
                </c:pt>
                <c:pt idx="43" formatCode="0.0%">
                  <c:v>0.338701029762003</c:v>
                </c:pt>
                <c:pt idx="44" formatCode="0.0%">
                  <c:v>0.331649577521484</c:v>
                </c:pt>
                <c:pt idx="45" formatCode="0.0%">
                  <c:v>0.328667803942185</c:v>
                </c:pt>
                <c:pt idx="46" formatCode="0.0%">
                  <c:v>0.327774007554016</c:v>
                </c:pt>
                <c:pt idx="47" formatCode="0.0%">
                  <c:v>0.319548601711231</c:v>
                </c:pt>
                <c:pt idx="48" formatCode="0.0%">
                  <c:v>0.320858595412099</c:v>
                </c:pt>
                <c:pt idx="49" formatCode="0.0%">
                  <c:v>0.3271762851191</c:v>
                </c:pt>
                <c:pt idx="50" formatCode="0.0%">
                  <c:v>0.317853015521432</c:v>
                </c:pt>
                <c:pt idx="51" formatCode="0.0%">
                  <c:v>0.324567827806366</c:v>
                </c:pt>
                <c:pt idx="52" formatCode="0.0%">
                  <c:v>0.335899966222705</c:v>
                </c:pt>
                <c:pt idx="53" formatCode="0.0%">
                  <c:v>0.327368210606695</c:v>
                </c:pt>
                <c:pt idx="54" formatCode="0.0%">
                  <c:v>0.326796992931937</c:v>
                </c:pt>
                <c:pt idx="55" formatCode="0.0%">
                  <c:v>0.327737969830021</c:v>
                </c:pt>
                <c:pt idx="56" formatCode="0.0%">
                  <c:v>0.321769315844634</c:v>
                </c:pt>
                <c:pt idx="57" formatCode="0.0%">
                  <c:v>0.324494952528156</c:v>
                </c:pt>
                <c:pt idx="58" formatCode="0.0%">
                  <c:v>0.325059709295764</c:v>
                </c:pt>
                <c:pt idx="59" formatCode="0.0%">
                  <c:v>0.323805058113433</c:v>
                </c:pt>
                <c:pt idx="60" formatCode="0.0%">
                  <c:v>0.326527173710068</c:v>
                </c:pt>
                <c:pt idx="61" formatCode="0.0%">
                  <c:v>0.334618561274766</c:v>
                </c:pt>
                <c:pt idx="62" formatCode="0.0%">
                  <c:v>0.331109891555175</c:v>
                </c:pt>
                <c:pt idx="63" formatCode="0.0%">
                  <c:v>0.309461658736702</c:v>
                </c:pt>
                <c:pt idx="64" formatCode="0.0%">
                  <c:v>0.31583930106199</c:v>
                </c:pt>
                <c:pt idx="65" formatCode="0.0%">
                  <c:v>0.312025097988186</c:v>
                </c:pt>
                <c:pt idx="66" formatCode="0.0%">
                  <c:v>0.302484196229097</c:v>
                </c:pt>
                <c:pt idx="67" formatCode="0.0%">
                  <c:v>0.29940033164285</c:v>
                </c:pt>
                <c:pt idx="68" formatCode="0.0%">
                  <c:v>0.303649608613548</c:v>
                </c:pt>
                <c:pt idx="69" formatCode="0.0%">
                  <c:v>0.319276170777274</c:v>
                </c:pt>
                <c:pt idx="70" formatCode="0.0%">
                  <c:v>0.319356890564479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'3 taux de marge'!$B$74</c:f>
              <c:strCache>
                <c:ptCount val="1"/>
                <c:pt idx="0">
                  <c:v>EBE / PIB</c:v>
                </c:pt>
              </c:strCache>
            </c:strRef>
          </c:tx>
          <c:spPr>
            <a:ln w="28575" cmpd="sng">
              <a:solidFill>
                <a:schemeClr val="tx1"/>
              </a:solidFill>
            </a:ln>
          </c:spPr>
          <c:marker>
            <c:symbol val="none"/>
          </c:marker>
          <c:cat>
            <c:numRef>
              <c:f>'3 taux de marge'!$C$62:$BU$62</c:f>
              <c:numCache>
                <c:formatCode>General</c:formatCode>
                <c:ptCount val="71"/>
                <c:pt idx="0">
                  <c:v>1946.0</c:v>
                </c:pt>
                <c:pt idx="1">
                  <c:v>1947.0</c:v>
                </c:pt>
                <c:pt idx="2">
                  <c:v>1948.0</c:v>
                </c:pt>
                <c:pt idx="3">
                  <c:v>1949.0</c:v>
                </c:pt>
                <c:pt idx="4">
                  <c:v>1950.0</c:v>
                </c:pt>
                <c:pt idx="5">
                  <c:v>1951.0</c:v>
                </c:pt>
                <c:pt idx="6">
                  <c:v>1952.0</c:v>
                </c:pt>
                <c:pt idx="7">
                  <c:v>1953.0</c:v>
                </c:pt>
                <c:pt idx="8">
                  <c:v>1954.0</c:v>
                </c:pt>
                <c:pt idx="9">
                  <c:v>1955.0</c:v>
                </c:pt>
                <c:pt idx="10">
                  <c:v>1956.0</c:v>
                </c:pt>
                <c:pt idx="11">
                  <c:v>1957.0</c:v>
                </c:pt>
                <c:pt idx="12">
                  <c:v>1958.0</c:v>
                </c:pt>
                <c:pt idx="13">
                  <c:v>1959.0</c:v>
                </c:pt>
                <c:pt idx="14">
                  <c:v>1960.0</c:v>
                </c:pt>
                <c:pt idx="15">
                  <c:v>1961.0</c:v>
                </c:pt>
                <c:pt idx="16">
                  <c:v>1962.0</c:v>
                </c:pt>
                <c:pt idx="17">
                  <c:v>1963.0</c:v>
                </c:pt>
                <c:pt idx="18">
                  <c:v>1964.0</c:v>
                </c:pt>
                <c:pt idx="19">
                  <c:v>1965.0</c:v>
                </c:pt>
                <c:pt idx="20">
                  <c:v>1966.0</c:v>
                </c:pt>
                <c:pt idx="21">
                  <c:v>1967.0</c:v>
                </c:pt>
                <c:pt idx="22">
                  <c:v>1968.0</c:v>
                </c:pt>
                <c:pt idx="23">
                  <c:v>1969.0</c:v>
                </c:pt>
                <c:pt idx="24">
                  <c:v>1970.0</c:v>
                </c:pt>
                <c:pt idx="25">
                  <c:v>1971.0</c:v>
                </c:pt>
                <c:pt idx="26">
                  <c:v>1972.0</c:v>
                </c:pt>
                <c:pt idx="27">
                  <c:v>1973.0</c:v>
                </c:pt>
                <c:pt idx="28">
                  <c:v>1974.0</c:v>
                </c:pt>
                <c:pt idx="29">
                  <c:v>1975.0</c:v>
                </c:pt>
                <c:pt idx="30">
                  <c:v>1976.0</c:v>
                </c:pt>
                <c:pt idx="31">
                  <c:v>1977.0</c:v>
                </c:pt>
                <c:pt idx="32">
                  <c:v>1978.0</c:v>
                </c:pt>
                <c:pt idx="33">
                  <c:v>1979.0</c:v>
                </c:pt>
                <c:pt idx="34">
                  <c:v>1980.0</c:v>
                </c:pt>
                <c:pt idx="35">
                  <c:v>1981.0</c:v>
                </c:pt>
                <c:pt idx="36">
                  <c:v>1982.0</c:v>
                </c:pt>
                <c:pt idx="37">
                  <c:v>1983.0</c:v>
                </c:pt>
                <c:pt idx="38">
                  <c:v>1984.0</c:v>
                </c:pt>
                <c:pt idx="39">
                  <c:v>1985.0</c:v>
                </c:pt>
                <c:pt idx="40">
                  <c:v>1986.0</c:v>
                </c:pt>
                <c:pt idx="41">
                  <c:v>1987.0</c:v>
                </c:pt>
                <c:pt idx="42">
                  <c:v>1988.0</c:v>
                </c:pt>
                <c:pt idx="43">
                  <c:v>1989.0</c:v>
                </c:pt>
                <c:pt idx="44">
                  <c:v>1990.0</c:v>
                </c:pt>
                <c:pt idx="45">
                  <c:v>1991.0</c:v>
                </c:pt>
                <c:pt idx="46">
                  <c:v>1992.0</c:v>
                </c:pt>
                <c:pt idx="47">
                  <c:v>1993.0</c:v>
                </c:pt>
                <c:pt idx="48">
                  <c:v>1994.0</c:v>
                </c:pt>
                <c:pt idx="49">
                  <c:v>1995.0</c:v>
                </c:pt>
                <c:pt idx="50">
                  <c:v>1996.0</c:v>
                </c:pt>
                <c:pt idx="51">
                  <c:v>1997.0</c:v>
                </c:pt>
                <c:pt idx="52">
                  <c:v>1998.0</c:v>
                </c:pt>
                <c:pt idx="53">
                  <c:v>1999.0</c:v>
                </c:pt>
                <c:pt idx="54">
                  <c:v>2000.0</c:v>
                </c:pt>
                <c:pt idx="55">
                  <c:v>2001.0</c:v>
                </c:pt>
                <c:pt idx="56">
                  <c:v>2002.0</c:v>
                </c:pt>
                <c:pt idx="57">
                  <c:v>2003.0</c:v>
                </c:pt>
                <c:pt idx="58">
                  <c:v>2004.0</c:v>
                </c:pt>
                <c:pt idx="59">
                  <c:v>2005.0</c:v>
                </c:pt>
                <c:pt idx="60">
                  <c:v>2006.0</c:v>
                </c:pt>
                <c:pt idx="61">
                  <c:v>2007.0</c:v>
                </c:pt>
                <c:pt idx="62">
                  <c:v>2008.0</c:v>
                </c:pt>
                <c:pt idx="63">
                  <c:v>2009.0</c:v>
                </c:pt>
                <c:pt idx="64">
                  <c:v>2010.0</c:v>
                </c:pt>
                <c:pt idx="65">
                  <c:v>2011.0</c:v>
                </c:pt>
                <c:pt idx="66">
                  <c:v>2012.0</c:v>
                </c:pt>
                <c:pt idx="67">
                  <c:v>2013.0</c:v>
                </c:pt>
                <c:pt idx="68">
                  <c:v>2014.0</c:v>
                </c:pt>
                <c:pt idx="69">
                  <c:v>2015.0</c:v>
                </c:pt>
                <c:pt idx="70">
                  <c:v>2016.0</c:v>
                </c:pt>
              </c:numCache>
            </c:numRef>
          </c:cat>
          <c:val>
            <c:numRef>
              <c:f>'3 taux de marge'!$C$74:$BU$74</c:f>
              <c:numCache>
                <c:formatCode>General</c:formatCode>
                <c:ptCount val="71"/>
                <c:pt idx="3" formatCode="0.0%">
                  <c:v>0.367707719608248</c:v>
                </c:pt>
                <c:pt idx="4" formatCode="0.0%">
                  <c:v>0.367707719608248</c:v>
                </c:pt>
                <c:pt idx="5" formatCode="0.0%">
                  <c:v>0.367707719608248</c:v>
                </c:pt>
                <c:pt idx="6" formatCode="0.0%">
                  <c:v>0.367707719608248</c:v>
                </c:pt>
                <c:pt idx="7" formatCode="0.0%">
                  <c:v>0.367707719608248</c:v>
                </c:pt>
                <c:pt idx="8" formatCode="0.0%">
                  <c:v>0.367707719608248</c:v>
                </c:pt>
                <c:pt idx="9" formatCode="0.0%">
                  <c:v>0.367707719608248</c:v>
                </c:pt>
                <c:pt idx="10" formatCode="0.0%">
                  <c:v>0.367707719608248</c:v>
                </c:pt>
                <c:pt idx="11" formatCode="0.0%">
                  <c:v>0.367707719608248</c:v>
                </c:pt>
                <c:pt idx="12" formatCode="0.0%">
                  <c:v>0.367707719608248</c:v>
                </c:pt>
                <c:pt idx="13" formatCode="0.0%">
                  <c:v>0.367707719608248</c:v>
                </c:pt>
                <c:pt idx="14" formatCode="0.0%">
                  <c:v>0.367707719608248</c:v>
                </c:pt>
                <c:pt idx="15" formatCode="0.0%">
                  <c:v>0.367707719608248</c:v>
                </c:pt>
                <c:pt idx="16" formatCode="0.0%">
                  <c:v>0.367707719608248</c:v>
                </c:pt>
                <c:pt idx="17" formatCode="0.0%">
                  <c:v>0.367707719608248</c:v>
                </c:pt>
                <c:pt idx="18" formatCode="0.0%">
                  <c:v>0.367707719608248</c:v>
                </c:pt>
                <c:pt idx="19" formatCode="0.0%">
                  <c:v>0.367707719608248</c:v>
                </c:pt>
                <c:pt idx="20" formatCode="0.0%">
                  <c:v>0.367707719608248</c:v>
                </c:pt>
                <c:pt idx="21" formatCode="0.0%">
                  <c:v>0.367707719608248</c:v>
                </c:pt>
                <c:pt idx="22" formatCode="0.0%">
                  <c:v>0.367707719608248</c:v>
                </c:pt>
                <c:pt idx="23" formatCode="0.0%">
                  <c:v>0.367707719608248</c:v>
                </c:pt>
                <c:pt idx="24" formatCode="0.0%">
                  <c:v>0.367707719608248</c:v>
                </c:pt>
                <c:pt idx="25" formatCode="0.0%">
                  <c:v>0.367707719608248</c:v>
                </c:pt>
                <c:pt idx="26" formatCode="0.0%">
                  <c:v>0.367707719608248</c:v>
                </c:pt>
                <c:pt idx="27" formatCode="0.0%">
                  <c:v>0.367707719608248</c:v>
                </c:pt>
                <c:pt idx="28" formatCode="0.0%">
                  <c:v>0.367707719608248</c:v>
                </c:pt>
                <c:pt idx="29" formatCode="0.0%">
                  <c:v>0.367707719608248</c:v>
                </c:pt>
                <c:pt idx="30" formatCode="0.0%">
                  <c:v>0.367707719608248</c:v>
                </c:pt>
                <c:pt idx="31" formatCode="0.0%">
                  <c:v>0.367707719608248</c:v>
                </c:pt>
                <c:pt idx="32" formatCode="0.0%">
                  <c:v>0.367707719608248</c:v>
                </c:pt>
                <c:pt idx="33" formatCode="0.0%">
                  <c:v>0.367707719608248</c:v>
                </c:pt>
                <c:pt idx="34" formatCode="0.0%">
                  <c:v>0.367707719608248</c:v>
                </c:pt>
                <c:pt idx="35" formatCode="0.0%">
                  <c:v>0.367707719608248</c:v>
                </c:pt>
                <c:pt idx="36" formatCode="0.0%">
                  <c:v>0.367707719608248</c:v>
                </c:pt>
                <c:pt idx="37" formatCode="0.0%">
                  <c:v>0.367707719608248</c:v>
                </c:pt>
                <c:pt idx="38" formatCode="0.0%">
                  <c:v>0.367707719608248</c:v>
                </c:pt>
                <c:pt idx="39" formatCode="0.0%">
                  <c:v>0.367707719608248</c:v>
                </c:pt>
                <c:pt idx="40" formatCode="0.0%">
                  <c:v>0.367707719608248</c:v>
                </c:pt>
                <c:pt idx="41" formatCode="0.0%">
                  <c:v>0.367707719608248</c:v>
                </c:pt>
                <c:pt idx="42" formatCode="0.0%">
                  <c:v>0.367707719608248</c:v>
                </c:pt>
                <c:pt idx="43" formatCode="0.0%">
                  <c:v>0.367707719608248</c:v>
                </c:pt>
                <c:pt idx="44" formatCode="0.0%">
                  <c:v>0.367707719608248</c:v>
                </c:pt>
                <c:pt idx="45" formatCode="0.0%">
                  <c:v>0.367707719608248</c:v>
                </c:pt>
                <c:pt idx="46" formatCode="0.0%">
                  <c:v>0.367707719608248</c:v>
                </c:pt>
                <c:pt idx="47" formatCode="0.0%">
                  <c:v>0.367707719608248</c:v>
                </c:pt>
                <c:pt idx="48" formatCode="0.0%">
                  <c:v>0.367707719608248</c:v>
                </c:pt>
                <c:pt idx="49" formatCode="0.0%">
                  <c:v>0.367707719608248</c:v>
                </c:pt>
                <c:pt idx="50" formatCode="0.0%">
                  <c:v>0.367707719608248</c:v>
                </c:pt>
                <c:pt idx="51" formatCode="0.0%">
                  <c:v>0.367707719608248</c:v>
                </c:pt>
                <c:pt idx="52" formatCode="0.0%">
                  <c:v>0.367707719608248</c:v>
                </c:pt>
                <c:pt idx="53" formatCode="0.0%">
                  <c:v>0.367707719608248</c:v>
                </c:pt>
                <c:pt idx="54" formatCode="0.0%">
                  <c:v>0.367707719608248</c:v>
                </c:pt>
                <c:pt idx="55" formatCode="0.0%">
                  <c:v>0.367707719608248</c:v>
                </c:pt>
                <c:pt idx="56" formatCode="0.0%">
                  <c:v>0.367707719608248</c:v>
                </c:pt>
                <c:pt idx="57" formatCode="0.0%">
                  <c:v>0.367707719608248</c:v>
                </c:pt>
                <c:pt idx="58" formatCode="0.0%">
                  <c:v>0.367707719608248</c:v>
                </c:pt>
                <c:pt idx="59" formatCode="0.0%">
                  <c:v>0.367707719608248</c:v>
                </c:pt>
                <c:pt idx="60" formatCode="0.0%">
                  <c:v>0.367707719608248</c:v>
                </c:pt>
                <c:pt idx="61" formatCode="0.0%">
                  <c:v>0.367707719608248</c:v>
                </c:pt>
                <c:pt idx="62" formatCode="0.0%">
                  <c:v>0.367707719608248</c:v>
                </c:pt>
                <c:pt idx="63" formatCode="0.0%">
                  <c:v>0.367707719608248</c:v>
                </c:pt>
                <c:pt idx="64" formatCode="0.0%">
                  <c:v>0.367707719608248</c:v>
                </c:pt>
                <c:pt idx="65" formatCode="0.0%">
                  <c:v>0.367707719608248</c:v>
                </c:pt>
                <c:pt idx="66" formatCode="0.0%">
                  <c:v>0.367707719608248</c:v>
                </c:pt>
                <c:pt idx="67" formatCode="0.0%">
                  <c:v>0.367707719608248</c:v>
                </c:pt>
                <c:pt idx="68" formatCode="0.0%">
                  <c:v>0.367707719608248</c:v>
                </c:pt>
                <c:pt idx="69" formatCode="0.0%">
                  <c:v>0.367707719608248</c:v>
                </c:pt>
                <c:pt idx="70" formatCode="0.0%">
                  <c:v>0.367707719608248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'3 taux de marge'!$B$75</c:f>
              <c:strCache>
                <c:ptCount val="1"/>
                <c:pt idx="0">
                  <c:v>EBE / VAB SNF</c:v>
                </c:pt>
              </c:strCache>
            </c:strRef>
          </c:tx>
          <c:spPr>
            <a:ln w="28575" cmpd="sng">
              <a:solidFill>
                <a:schemeClr val="tx1"/>
              </a:solidFill>
              <a:prstDash val="sysDash"/>
            </a:ln>
          </c:spPr>
          <c:marker>
            <c:symbol val="none"/>
          </c:marker>
          <c:dLbls>
            <c:dLbl>
              <c:idx val="3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'3 taux de marge'!$C$62:$BU$62</c:f>
              <c:numCache>
                <c:formatCode>General</c:formatCode>
                <c:ptCount val="71"/>
                <c:pt idx="0">
                  <c:v>1946.0</c:v>
                </c:pt>
                <c:pt idx="1">
                  <c:v>1947.0</c:v>
                </c:pt>
                <c:pt idx="2">
                  <c:v>1948.0</c:v>
                </c:pt>
                <c:pt idx="3">
                  <c:v>1949.0</c:v>
                </c:pt>
                <c:pt idx="4">
                  <c:v>1950.0</c:v>
                </c:pt>
                <c:pt idx="5">
                  <c:v>1951.0</c:v>
                </c:pt>
                <c:pt idx="6">
                  <c:v>1952.0</c:v>
                </c:pt>
                <c:pt idx="7">
                  <c:v>1953.0</c:v>
                </c:pt>
                <c:pt idx="8">
                  <c:v>1954.0</c:v>
                </c:pt>
                <c:pt idx="9">
                  <c:v>1955.0</c:v>
                </c:pt>
                <c:pt idx="10">
                  <c:v>1956.0</c:v>
                </c:pt>
                <c:pt idx="11">
                  <c:v>1957.0</c:v>
                </c:pt>
                <c:pt idx="12">
                  <c:v>1958.0</c:v>
                </c:pt>
                <c:pt idx="13">
                  <c:v>1959.0</c:v>
                </c:pt>
                <c:pt idx="14">
                  <c:v>1960.0</c:v>
                </c:pt>
                <c:pt idx="15">
                  <c:v>1961.0</c:v>
                </c:pt>
                <c:pt idx="16">
                  <c:v>1962.0</c:v>
                </c:pt>
                <c:pt idx="17">
                  <c:v>1963.0</c:v>
                </c:pt>
                <c:pt idx="18">
                  <c:v>1964.0</c:v>
                </c:pt>
                <c:pt idx="19">
                  <c:v>1965.0</c:v>
                </c:pt>
                <c:pt idx="20">
                  <c:v>1966.0</c:v>
                </c:pt>
                <c:pt idx="21">
                  <c:v>1967.0</c:v>
                </c:pt>
                <c:pt idx="22">
                  <c:v>1968.0</c:v>
                </c:pt>
                <c:pt idx="23">
                  <c:v>1969.0</c:v>
                </c:pt>
                <c:pt idx="24">
                  <c:v>1970.0</c:v>
                </c:pt>
                <c:pt idx="25">
                  <c:v>1971.0</c:v>
                </c:pt>
                <c:pt idx="26">
                  <c:v>1972.0</c:v>
                </c:pt>
                <c:pt idx="27">
                  <c:v>1973.0</c:v>
                </c:pt>
                <c:pt idx="28">
                  <c:v>1974.0</c:v>
                </c:pt>
                <c:pt idx="29">
                  <c:v>1975.0</c:v>
                </c:pt>
                <c:pt idx="30">
                  <c:v>1976.0</c:v>
                </c:pt>
                <c:pt idx="31">
                  <c:v>1977.0</c:v>
                </c:pt>
                <c:pt idx="32">
                  <c:v>1978.0</c:v>
                </c:pt>
                <c:pt idx="33">
                  <c:v>1979.0</c:v>
                </c:pt>
                <c:pt idx="34">
                  <c:v>1980.0</c:v>
                </c:pt>
                <c:pt idx="35">
                  <c:v>1981.0</c:v>
                </c:pt>
                <c:pt idx="36">
                  <c:v>1982.0</c:v>
                </c:pt>
                <c:pt idx="37">
                  <c:v>1983.0</c:v>
                </c:pt>
                <c:pt idx="38">
                  <c:v>1984.0</c:v>
                </c:pt>
                <c:pt idx="39">
                  <c:v>1985.0</c:v>
                </c:pt>
                <c:pt idx="40">
                  <c:v>1986.0</c:v>
                </c:pt>
                <c:pt idx="41">
                  <c:v>1987.0</c:v>
                </c:pt>
                <c:pt idx="42">
                  <c:v>1988.0</c:v>
                </c:pt>
                <c:pt idx="43">
                  <c:v>1989.0</c:v>
                </c:pt>
                <c:pt idx="44">
                  <c:v>1990.0</c:v>
                </c:pt>
                <c:pt idx="45">
                  <c:v>1991.0</c:v>
                </c:pt>
                <c:pt idx="46">
                  <c:v>1992.0</c:v>
                </c:pt>
                <c:pt idx="47">
                  <c:v>1993.0</c:v>
                </c:pt>
                <c:pt idx="48">
                  <c:v>1994.0</c:v>
                </c:pt>
                <c:pt idx="49">
                  <c:v>1995.0</c:v>
                </c:pt>
                <c:pt idx="50">
                  <c:v>1996.0</c:v>
                </c:pt>
                <c:pt idx="51">
                  <c:v>1997.0</c:v>
                </c:pt>
                <c:pt idx="52">
                  <c:v>1998.0</c:v>
                </c:pt>
                <c:pt idx="53">
                  <c:v>1999.0</c:v>
                </c:pt>
                <c:pt idx="54">
                  <c:v>2000.0</c:v>
                </c:pt>
                <c:pt idx="55">
                  <c:v>2001.0</c:v>
                </c:pt>
                <c:pt idx="56">
                  <c:v>2002.0</c:v>
                </c:pt>
                <c:pt idx="57">
                  <c:v>2003.0</c:v>
                </c:pt>
                <c:pt idx="58">
                  <c:v>2004.0</c:v>
                </c:pt>
                <c:pt idx="59">
                  <c:v>2005.0</c:v>
                </c:pt>
                <c:pt idx="60">
                  <c:v>2006.0</c:v>
                </c:pt>
                <c:pt idx="61">
                  <c:v>2007.0</c:v>
                </c:pt>
                <c:pt idx="62">
                  <c:v>2008.0</c:v>
                </c:pt>
                <c:pt idx="63">
                  <c:v>2009.0</c:v>
                </c:pt>
                <c:pt idx="64">
                  <c:v>2010.0</c:v>
                </c:pt>
                <c:pt idx="65">
                  <c:v>2011.0</c:v>
                </c:pt>
                <c:pt idx="66">
                  <c:v>2012.0</c:v>
                </c:pt>
                <c:pt idx="67">
                  <c:v>2013.0</c:v>
                </c:pt>
                <c:pt idx="68">
                  <c:v>2014.0</c:v>
                </c:pt>
                <c:pt idx="69">
                  <c:v>2015.0</c:v>
                </c:pt>
                <c:pt idx="70">
                  <c:v>2016.0</c:v>
                </c:pt>
              </c:numCache>
            </c:numRef>
          </c:cat>
          <c:val>
            <c:numRef>
              <c:f>'3 taux de marge'!$C$75:$BU$75</c:f>
              <c:numCache>
                <c:formatCode>General</c:formatCode>
                <c:ptCount val="71"/>
                <c:pt idx="3" formatCode="0.0%">
                  <c:v>0.305041568149528</c:v>
                </c:pt>
                <c:pt idx="4" formatCode="0.0%">
                  <c:v>0.305041568149528</c:v>
                </c:pt>
                <c:pt idx="5" formatCode="0.0%">
                  <c:v>0.305041568149528</c:v>
                </c:pt>
                <c:pt idx="6" formatCode="0.0%">
                  <c:v>0.305041568149528</c:v>
                </c:pt>
                <c:pt idx="7" formatCode="0.0%">
                  <c:v>0.305041568149528</c:v>
                </c:pt>
                <c:pt idx="8" formatCode="0.0%">
                  <c:v>0.305041568149528</c:v>
                </c:pt>
                <c:pt idx="9" formatCode="0.0%">
                  <c:v>0.305041568149528</c:v>
                </c:pt>
                <c:pt idx="10" formatCode="0.0%">
                  <c:v>0.305041568149528</c:v>
                </c:pt>
                <c:pt idx="11" formatCode="0.0%">
                  <c:v>0.305041568149528</c:v>
                </c:pt>
                <c:pt idx="12" formatCode="0.0%">
                  <c:v>0.305041568149528</c:v>
                </c:pt>
                <c:pt idx="13" formatCode="0.0%">
                  <c:v>0.305041568149528</c:v>
                </c:pt>
                <c:pt idx="14" formatCode="0.0%">
                  <c:v>0.305041568149528</c:v>
                </c:pt>
                <c:pt idx="15" formatCode="0.0%">
                  <c:v>0.305041568149528</c:v>
                </c:pt>
                <c:pt idx="16" formatCode="0.0%">
                  <c:v>0.305041568149528</c:v>
                </c:pt>
                <c:pt idx="17" formatCode="0.0%">
                  <c:v>0.305041568149528</c:v>
                </c:pt>
                <c:pt idx="18" formatCode="0.0%">
                  <c:v>0.305041568149528</c:v>
                </c:pt>
                <c:pt idx="19" formatCode="0.0%">
                  <c:v>0.305041568149528</c:v>
                </c:pt>
                <c:pt idx="20" formatCode="0.0%">
                  <c:v>0.305041568149528</c:v>
                </c:pt>
                <c:pt idx="21" formatCode="0.0%">
                  <c:v>0.305041568149528</c:v>
                </c:pt>
                <c:pt idx="22" formatCode="0.0%">
                  <c:v>0.305041568149528</c:v>
                </c:pt>
                <c:pt idx="23" formatCode="0.0%">
                  <c:v>0.305041568149528</c:v>
                </c:pt>
                <c:pt idx="24" formatCode="0.0%">
                  <c:v>0.305041568149528</c:v>
                </c:pt>
                <c:pt idx="25" formatCode="0.0%">
                  <c:v>0.305041568149528</c:v>
                </c:pt>
                <c:pt idx="26" formatCode="0.0%">
                  <c:v>0.305041568149528</c:v>
                </c:pt>
                <c:pt idx="27" formatCode="0.0%">
                  <c:v>0.305041568149528</c:v>
                </c:pt>
                <c:pt idx="28" formatCode="0.0%">
                  <c:v>0.305041568149528</c:v>
                </c:pt>
                <c:pt idx="29" formatCode="0.0%">
                  <c:v>0.305041568149528</c:v>
                </c:pt>
                <c:pt idx="30" formatCode="0.0%">
                  <c:v>0.305041568149528</c:v>
                </c:pt>
                <c:pt idx="31" formatCode="0.0%">
                  <c:v>0.305041568149528</c:v>
                </c:pt>
                <c:pt idx="32" formatCode="0.0%">
                  <c:v>0.305041568149528</c:v>
                </c:pt>
                <c:pt idx="33" formatCode="0.0%">
                  <c:v>0.305041568149528</c:v>
                </c:pt>
                <c:pt idx="34" formatCode="0.0%">
                  <c:v>0.305041568149528</c:v>
                </c:pt>
                <c:pt idx="35" formatCode="0.0%">
                  <c:v>0.305041568149528</c:v>
                </c:pt>
                <c:pt idx="36" formatCode="0.0%">
                  <c:v>0.305041568149528</c:v>
                </c:pt>
                <c:pt idx="37" formatCode="0.0%">
                  <c:v>0.305041568149528</c:v>
                </c:pt>
                <c:pt idx="38" formatCode="0.0%">
                  <c:v>0.305041568149528</c:v>
                </c:pt>
                <c:pt idx="39" formatCode="0.0%">
                  <c:v>0.305041568149528</c:v>
                </c:pt>
                <c:pt idx="40" formatCode="0.0%">
                  <c:v>0.305041568149528</c:v>
                </c:pt>
                <c:pt idx="41" formatCode="0.0%">
                  <c:v>0.305041568149528</c:v>
                </c:pt>
                <c:pt idx="42" formatCode="0.0%">
                  <c:v>0.305041568149528</c:v>
                </c:pt>
                <c:pt idx="43" formatCode="0.0%">
                  <c:v>0.305041568149528</c:v>
                </c:pt>
                <c:pt idx="44" formatCode="0.0%">
                  <c:v>0.305041568149528</c:v>
                </c:pt>
                <c:pt idx="45" formatCode="0.0%">
                  <c:v>0.305041568149528</c:v>
                </c:pt>
                <c:pt idx="46" formatCode="0.0%">
                  <c:v>0.305041568149528</c:v>
                </c:pt>
                <c:pt idx="47" formatCode="0.0%">
                  <c:v>0.305041568149528</c:v>
                </c:pt>
                <c:pt idx="48" formatCode="0.0%">
                  <c:v>0.305041568149528</c:v>
                </c:pt>
                <c:pt idx="49" formatCode="0.0%">
                  <c:v>0.305041568149528</c:v>
                </c:pt>
                <c:pt idx="50" formatCode="0.0%">
                  <c:v>0.305041568149528</c:v>
                </c:pt>
                <c:pt idx="51" formatCode="0.0%">
                  <c:v>0.305041568149528</c:v>
                </c:pt>
                <c:pt idx="52" formatCode="0.0%">
                  <c:v>0.305041568149528</c:v>
                </c:pt>
                <c:pt idx="53" formatCode="0.0%">
                  <c:v>0.305041568149528</c:v>
                </c:pt>
                <c:pt idx="54" formatCode="0.0%">
                  <c:v>0.305041568149528</c:v>
                </c:pt>
                <c:pt idx="55" formatCode="0.0%">
                  <c:v>0.305041568149528</c:v>
                </c:pt>
                <c:pt idx="56" formatCode="0.0%">
                  <c:v>0.305041568149528</c:v>
                </c:pt>
                <c:pt idx="57" formatCode="0.0%">
                  <c:v>0.305041568149528</c:v>
                </c:pt>
                <c:pt idx="58" formatCode="0.0%">
                  <c:v>0.305041568149528</c:v>
                </c:pt>
                <c:pt idx="59" formatCode="0.0%">
                  <c:v>0.305041568149528</c:v>
                </c:pt>
                <c:pt idx="60" formatCode="0.0%">
                  <c:v>0.305041568149528</c:v>
                </c:pt>
                <c:pt idx="61" formatCode="0.0%">
                  <c:v>0.305041568149528</c:v>
                </c:pt>
                <c:pt idx="62" formatCode="0.0%">
                  <c:v>0.305041568149528</c:v>
                </c:pt>
                <c:pt idx="63" formatCode="0.0%">
                  <c:v>0.305041568149528</c:v>
                </c:pt>
                <c:pt idx="64" formatCode="0.0%">
                  <c:v>0.305041568149528</c:v>
                </c:pt>
                <c:pt idx="65" formatCode="0.0%">
                  <c:v>0.305041568149528</c:v>
                </c:pt>
                <c:pt idx="66" formatCode="0.0%">
                  <c:v>0.305041568149528</c:v>
                </c:pt>
                <c:pt idx="67" formatCode="0.0%">
                  <c:v>0.305041568149528</c:v>
                </c:pt>
                <c:pt idx="68" formatCode="0.0%">
                  <c:v>0.305041568149528</c:v>
                </c:pt>
                <c:pt idx="69" formatCode="0.0%">
                  <c:v>0.305041568149528</c:v>
                </c:pt>
                <c:pt idx="70" formatCode="0.0%">
                  <c:v>0.305041568149528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'3 taux de marge'!$B$76</c:f>
              <c:strCache>
                <c:ptCount val="1"/>
                <c:pt idx="0">
                  <c:v>EBE / VAB ENF</c:v>
                </c:pt>
              </c:strCache>
            </c:strRef>
          </c:tx>
          <c:spPr>
            <a:ln w="28575" cmpd="sng"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numRef>
              <c:f>'3 taux de marge'!$C$62:$BU$62</c:f>
              <c:numCache>
                <c:formatCode>General</c:formatCode>
                <c:ptCount val="71"/>
                <c:pt idx="0">
                  <c:v>1946.0</c:v>
                </c:pt>
                <c:pt idx="1">
                  <c:v>1947.0</c:v>
                </c:pt>
                <c:pt idx="2">
                  <c:v>1948.0</c:v>
                </c:pt>
                <c:pt idx="3">
                  <c:v>1949.0</c:v>
                </c:pt>
                <c:pt idx="4">
                  <c:v>1950.0</c:v>
                </c:pt>
                <c:pt idx="5">
                  <c:v>1951.0</c:v>
                </c:pt>
                <c:pt idx="6">
                  <c:v>1952.0</c:v>
                </c:pt>
                <c:pt idx="7">
                  <c:v>1953.0</c:v>
                </c:pt>
                <c:pt idx="8">
                  <c:v>1954.0</c:v>
                </c:pt>
                <c:pt idx="9">
                  <c:v>1955.0</c:v>
                </c:pt>
                <c:pt idx="10">
                  <c:v>1956.0</c:v>
                </c:pt>
                <c:pt idx="11">
                  <c:v>1957.0</c:v>
                </c:pt>
                <c:pt idx="12">
                  <c:v>1958.0</c:v>
                </c:pt>
                <c:pt idx="13">
                  <c:v>1959.0</c:v>
                </c:pt>
                <c:pt idx="14">
                  <c:v>1960.0</c:v>
                </c:pt>
                <c:pt idx="15">
                  <c:v>1961.0</c:v>
                </c:pt>
                <c:pt idx="16">
                  <c:v>1962.0</c:v>
                </c:pt>
                <c:pt idx="17">
                  <c:v>1963.0</c:v>
                </c:pt>
                <c:pt idx="18">
                  <c:v>1964.0</c:v>
                </c:pt>
                <c:pt idx="19">
                  <c:v>1965.0</c:v>
                </c:pt>
                <c:pt idx="20">
                  <c:v>1966.0</c:v>
                </c:pt>
                <c:pt idx="21">
                  <c:v>1967.0</c:v>
                </c:pt>
                <c:pt idx="22">
                  <c:v>1968.0</c:v>
                </c:pt>
                <c:pt idx="23">
                  <c:v>1969.0</c:v>
                </c:pt>
                <c:pt idx="24">
                  <c:v>1970.0</c:v>
                </c:pt>
                <c:pt idx="25">
                  <c:v>1971.0</c:v>
                </c:pt>
                <c:pt idx="26">
                  <c:v>1972.0</c:v>
                </c:pt>
                <c:pt idx="27">
                  <c:v>1973.0</c:v>
                </c:pt>
                <c:pt idx="28">
                  <c:v>1974.0</c:v>
                </c:pt>
                <c:pt idx="29">
                  <c:v>1975.0</c:v>
                </c:pt>
                <c:pt idx="30">
                  <c:v>1976.0</c:v>
                </c:pt>
                <c:pt idx="31">
                  <c:v>1977.0</c:v>
                </c:pt>
                <c:pt idx="32">
                  <c:v>1978.0</c:v>
                </c:pt>
                <c:pt idx="33">
                  <c:v>1979.0</c:v>
                </c:pt>
                <c:pt idx="34">
                  <c:v>1980.0</c:v>
                </c:pt>
                <c:pt idx="35">
                  <c:v>1981.0</c:v>
                </c:pt>
                <c:pt idx="36">
                  <c:v>1982.0</c:v>
                </c:pt>
                <c:pt idx="37">
                  <c:v>1983.0</c:v>
                </c:pt>
                <c:pt idx="38">
                  <c:v>1984.0</c:v>
                </c:pt>
                <c:pt idx="39">
                  <c:v>1985.0</c:v>
                </c:pt>
                <c:pt idx="40">
                  <c:v>1986.0</c:v>
                </c:pt>
                <c:pt idx="41">
                  <c:v>1987.0</c:v>
                </c:pt>
                <c:pt idx="42">
                  <c:v>1988.0</c:v>
                </c:pt>
                <c:pt idx="43">
                  <c:v>1989.0</c:v>
                </c:pt>
                <c:pt idx="44">
                  <c:v>1990.0</c:v>
                </c:pt>
                <c:pt idx="45">
                  <c:v>1991.0</c:v>
                </c:pt>
                <c:pt idx="46">
                  <c:v>1992.0</c:v>
                </c:pt>
                <c:pt idx="47">
                  <c:v>1993.0</c:v>
                </c:pt>
                <c:pt idx="48">
                  <c:v>1994.0</c:v>
                </c:pt>
                <c:pt idx="49">
                  <c:v>1995.0</c:v>
                </c:pt>
                <c:pt idx="50">
                  <c:v>1996.0</c:v>
                </c:pt>
                <c:pt idx="51">
                  <c:v>1997.0</c:v>
                </c:pt>
                <c:pt idx="52">
                  <c:v>1998.0</c:v>
                </c:pt>
                <c:pt idx="53">
                  <c:v>1999.0</c:v>
                </c:pt>
                <c:pt idx="54">
                  <c:v>2000.0</c:v>
                </c:pt>
                <c:pt idx="55">
                  <c:v>2001.0</c:v>
                </c:pt>
                <c:pt idx="56">
                  <c:v>2002.0</c:v>
                </c:pt>
                <c:pt idx="57">
                  <c:v>2003.0</c:v>
                </c:pt>
                <c:pt idx="58">
                  <c:v>2004.0</c:v>
                </c:pt>
                <c:pt idx="59">
                  <c:v>2005.0</c:v>
                </c:pt>
                <c:pt idx="60">
                  <c:v>2006.0</c:v>
                </c:pt>
                <c:pt idx="61">
                  <c:v>2007.0</c:v>
                </c:pt>
                <c:pt idx="62">
                  <c:v>2008.0</c:v>
                </c:pt>
                <c:pt idx="63">
                  <c:v>2009.0</c:v>
                </c:pt>
                <c:pt idx="64">
                  <c:v>2010.0</c:v>
                </c:pt>
                <c:pt idx="65">
                  <c:v>2011.0</c:v>
                </c:pt>
                <c:pt idx="66">
                  <c:v>2012.0</c:v>
                </c:pt>
                <c:pt idx="67">
                  <c:v>2013.0</c:v>
                </c:pt>
                <c:pt idx="68">
                  <c:v>2014.0</c:v>
                </c:pt>
                <c:pt idx="69">
                  <c:v>2015.0</c:v>
                </c:pt>
                <c:pt idx="70">
                  <c:v>2016.0</c:v>
                </c:pt>
              </c:numCache>
            </c:numRef>
          </c:cat>
          <c:val>
            <c:numRef>
              <c:f>'3 taux de marge'!$C$76:$BU$76</c:f>
              <c:numCache>
                <c:formatCode>General</c:formatCode>
                <c:ptCount val="71"/>
                <c:pt idx="3" formatCode="0.0%">
                  <c:v>0.420900912752745</c:v>
                </c:pt>
                <c:pt idx="4" formatCode="0.0%">
                  <c:v>0.420900912752745</c:v>
                </c:pt>
                <c:pt idx="5" formatCode="0.0%">
                  <c:v>0.420900912752745</c:v>
                </c:pt>
                <c:pt idx="6" formatCode="0.0%">
                  <c:v>0.420900912752745</c:v>
                </c:pt>
                <c:pt idx="7" formatCode="0.0%">
                  <c:v>0.420900912752745</c:v>
                </c:pt>
                <c:pt idx="8" formatCode="0.0%">
                  <c:v>0.420900912752745</c:v>
                </c:pt>
                <c:pt idx="9" formatCode="0.0%">
                  <c:v>0.420900912752745</c:v>
                </c:pt>
                <c:pt idx="10" formatCode="0.0%">
                  <c:v>0.420900912752745</c:v>
                </c:pt>
                <c:pt idx="11" formatCode="0.0%">
                  <c:v>0.420900912752745</c:v>
                </c:pt>
                <c:pt idx="12" formatCode="0.0%">
                  <c:v>0.420900912752745</c:v>
                </c:pt>
                <c:pt idx="13" formatCode="0.0%">
                  <c:v>0.420900912752745</c:v>
                </c:pt>
                <c:pt idx="14" formatCode="0.0%">
                  <c:v>0.420900912752745</c:v>
                </c:pt>
                <c:pt idx="15" formatCode="0.0%">
                  <c:v>0.420900912752745</c:v>
                </c:pt>
                <c:pt idx="16" formatCode="0.0%">
                  <c:v>0.420900912752745</c:v>
                </c:pt>
                <c:pt idx="17" formatCode="0.0%">
                  <c:v>0.420900912752745</c:v>
                </c:pt>
                <c:pt idx="18" formatCode="0.0%">
                  <c:v>0.420900912752745</c:v>
                </c:pt>
                <c:pt idx="19" formatCode="0.0%">
                  <c:v>0.420900912752745</c:v>
                </c:pt>
                <c:pt idx="20" formatCode="0.0%">
                  <c:v>0.420900912752745</c:v>
                </c:pt>
                <c:pt idx="21" formatCode="0.0%">
                  <c:v>0.420900912752745</c:v>
                </c:pt>
                <c:pt idx="22" formatCode="0.0%">
                  <c:v>0.420900912752745</c:v>
                </c:pt>
                <c:pt idx="23" formatCode="0.0%">
                  <c:v>0.420900912752745</c:v>
                </c:pt>
                <c:pt idx="24" formatCode="0.0%">
                  <c:v>0.420900912752745</c:v>
                </c:pt>
                <c:pt idx="25" formatCode="0.0%">
                  <c:v>0.420900912752745</c:v>
                </c:pt>
                <c:pt idx="26" formatCode="0.0%">
                  <c:v>0.420900912752745</c:v>
                </c:pt>
                <c:pt idx="27" formatCode="0.0%">
                  <c:v>0.420900912752745</c:v>
                </c:pt>
                <c:pt idx="28" formatCode="0.0%">
                  <c:v>0.420900912752745</c:v>
                </c:pt>
                <c:pt idx="29" formatCode="0.0%">
                  <c:v>0.420900912752745</c:v>
                </c:pt>
                <c:pt idx="30" formatCode="0.0%">
                  <c:v>0.420900912752745</c:v>
                </c:pt>
                <c:pt idx="31" formatCode="0.0%">
                  <c:v>0.420900912752745</c:v>
                </c:pt>
                <c:pt idx="32" formatCode="0.0%">
                  <c:v>0.420900912752745</c:v>
                </c:pt>
                <c:pt idx="33" formatCode="0.0%">
                  <c:v>0.420900912752745</c:v>
                </c:pt>
                <c:pt idx="34" formatCode="0.0%">
                  <c:v>0.420900912752745</c:v>
                </c:pt>
                <c:pt idx="35" formatCode="0.0%">
                  <c:v>0.420900912752745</c:v>
                </c:pt>
                <c:pt idx="36" formatCode="0.0%">
                  <c:v>0.420900912752745</c:v>
                </c:pt>
                <c:pt idx="37" formatCode="0.0%">
                  <c:v>0.420900912752745</c:v>
                </c:pt>
                <c:pt idx="38" formatCode="0.0%">
                  <c:v>0.420900912752745</c:v>
                </c:pt>
                <c:pt idx="39" formatCode="0.0%">
                  <c:v>0.420900912752745</c:v>
                </c:pt>
                <c:pt idx="40" formatCode="0.0%">
                  <c:v>0.420900912752745</c:v>
                </c:pt>
                <c:pt idx="41" formatCode="0.0%">
                  <c:v>0.420900912752745</c:v>
                </c:pt>
                <c:pt idx="42" formatCode="0.0%">
                  <c:v>0.420900912752745</c:v>
                </c:pt>
                <c:pt idx="43" formatCode="0.0%">
                  <c:v>0.420900912752745</c:v>
                </c:pt>
                <c:pt idx="44" formatCode="0.0%">
                  <c:v>0.420900912752745</c:v>
                </c:pt>
                <c:pt idx="45" formatCode="0.0%">
                  <c:v>0.420900912752745</c:v>
                </c:pt>
                <c:pt idx="46" formatCode="0.0%">
                  <c:v>0.420900912752745</c:v>
                </c:pt>
                <c:pt idx="47" formatCode="0.0%">
                  <c:v>0.420900912752745</c:v>
                </c:pt>
                <c:pt idx="48" formatCode="0.0%">
                  <c:v>0.420900912752745</c:v>
                </c:pt>
                <c:pt idx="49" formatCode="0.0%">
                  <c:v>0.420900912752745</c:v>
                </c:pt>
                <c:pt idx="50" formatCode="0.0%">
                  <c:v>0.420900912752745</c:v>
                </c:pt>
                <c:pt idx="51" formatCode="0.0%">
                  <c:v>0.420900912752745</c:v>
                </c:pt>
                <c:pt idx="52" formatCode="0.0%">
                  <c:v>0.420900912752745</c:v>
                </c:pt>
                <c:pt idx="53" formatCode="0.0%">
                  <c:v>0.420900912752745</c:v>
                </c:pt>
                <c:pt idx="54" formatCode="0.0%">
                  <c:v>0.420900912752745</c:v>
                </c:pt>
                <c:pt idx="55" formatCode="0.0%">
                  <c:v>0.420900912752745</c:v>
                </c:pt>
                <c:pt idx="56" formatCode="0.0%">
                  <c:v>0.420900912752745</c:v>
                </c:pt>
                <c:pt idx="57" formatCode="0.0%">
                  <c:v>0.420900912752745</c:v>
                </c:pt>
                <c:pt idx="58" formatCode="0.0%">
                  <c:v>0.420900912752745</c:v>
                </c:pt>
                <c:pt idx="59" formatCode="0.0%">
                  <c:v>0.420900912752745</c:v>
                </c:pt>
                <c:pt idx="60" formatCode="0.0%">
                  <c:v>0.420900912752745</c:v>
                </c:pt>
                <c:pt idx="61" formatCode="0.0%">
                  <c:v>0.420900912752745</c:v>
                </c:pt>
                <c:pt idx="62" formatCode="0.0%">
                  <c:v>0.420900912752745</c:v>
                </c:pt>
                <c:pt idx="63" formatCode="0.0%">
                  <c:v>0.420900912752745</c:v>
                </c:pt>
                <c:pt idx="64" formatCode="0.0%">
                  <c:v>0.420900912752745</c:v>
                </c:pt>
                <c:pt idx="65" formatCode="0.0%">
                  <c:v>0.420900912752745</c:v>
                </c:pt>
                <c:pt idx="66" formatCode="0.0%">
                  <c:v>0.420900912752745</c:v>
                </c:pt>
                <c:pt idx="67" formatCode="0.0%">
                  <c:v>0.420900912752745</c:v>
                </c:pt>
                <c:pt idx="68" formatCode="0.0%">
                  <c:v>0.420900912752745</c:v>
                </c:pt>
                <c:pt idx="69" formatCode="0.0%">
                  <c:v>0.420900912752745</c:v>
                </c:pt>
                <c:pt idx="70" formatCode="0.0%">
                  <c:v>0.420900912752745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5328056"/>
        <c:axId val="-2043743944"/>
      </c:lineChart>
      <c:catAx>
        <c:axId val="-2055328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43743944"/>
        <c:crosses val="autoZero"/>
        <c:auto val="1"/>
        <c:lblAlgn val="ctr"/>
        <c:lblOffset val="100"/>
        <c:tickLblSkip val="10"/>
        <c:noMultiLvlLbl val="0"/>
      </c:catAx>
      <c:valAx>
        <c:axId val="-2043743944"/>
        <c:scaling>
          <c:orientation val="minMax"/>
          <c:min val="0.2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055328056"/>
        <c:crosses val="autoZero"/>
        <c:crossBetween val="between"/>
        <c:majorUnit val="0.05"/>
      </c:valAx>
    </c:plotArea>
    <c:legend>
      <c:legendPos val="r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595205330102968"/>
          <c:y val="0.730830856669232"/>
          <c:w val="0.328910443886822"/>
          <c:h val="0.183132495457299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/>
              <a:t>Taux de marge commerciale en 2015 par </a:t>
            </a:r>
            <a:r>
              <a:rPr lang="fr-FR" sz="2000" dirty="0" smtClean="0"/>
              <a:t>quartile</a:t>
            </a:r>
            <a:endParaRPr lang="fr-FR" sz="2000" dirty="0"/>
          </a:p>
        </c:rich>
      </c:tx>
      <c:layout>
        <c:manualLayout>
          <c:xMode val="edge"/>
          <c:yMode val="edge"/>
          <c:x val="0.187029308836395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932248468941382"/>
          <c:y val="0.0972956720536349"/>
          <c:w val="0.869993875765529"/>
          <c:h val="0.773625005713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Feuil1!$A$520</c:f>
              <c:strCache>
                <c:ptCount val="1"/>
                <c:pt idx="0">
                  <c:v>Commerce de détail 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1"/>
              <c:layout>
                <c:manualLayout>
                  <c:x val="-0.0198978628598556"/>
                  <c:y val="-0.007587699920209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multiLvlStrRef>
              <c:f>Feuil1!$B$518:$G$519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1">
                    <c:v>NC</c:v>
                  </c:pt>
                  <c:pt idx="2">
                    <c:v>NC</c:v>
                  </c:pt>
                  <c:pt idx="3">
                    <c:v>Fr</c:v>
                  </c:pt>
                  <c:pt idx="4">
                    <c:v>Fr</c:v>
                  </c:pt>
                  <c:pt idx="5">
                    <c:v>Fr</c:v>
                  </c:pt>
                </c:lvl>
              </c:multiLvlStrCache>
            </c:multiLvlStrRef>
          </c:cat>
          <c:val>
            <c:numRef>
              <c:f>Feuil1!$B$520:$G$520</c:f>
              <c:numCache>
                <c:formatCode>0%</c:formatCode>
                <c:ptCount val="6"/>
                <c:pt idx="0">
                  <c:v>0.182</c:v>
                </c:pt>
                <c:pt idx="1">
                  <c:v>0.339</c:v>
                </c:pt>
                <c:pt idx="2">
                  <c:v>0.431</c:v>
                </c:pt>
                <c:pt idx="3">
                  <c:v>0.247</c:v>
                </c:pt>
                <c:pt idx="4">
                  <c:v>0.308</c:v>
                </c:pt>
                <c:pt idx="5">
                  <c:v>0.41</c:v>
                </c:pt>
              </c:numCache>
            </c:numRef>
          </c:val>
        </c:ser>
        <c:ser>
          <c:idx val="1"/>
          <c:order val="1"/>
          <c:tx>
            <c:strRef>
              <c:f>Feuil1!$A$521</c:f>
              <c:strCache>
                <c:ptCount val="1"/>
                <c:pt idx="0">
                  <c:v>Commerce de gros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cat>
            <c:multiLvlStrRef>
              <c:f>Feuil1!$B$518:$G$519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1">
                    <c:v>NC</c:v>
                  </c:pt>
                  <c:pt idx="2">
                    <c:v>NC</c:v>
                  </c:pt>
                  <c:pt idx="3">
                    <c:v>Fr</c:v>
                  </c:pt>
                  <c:pt idx="4">
                    <c:v>Fr</c:v>
                  </c:pt>
                  <c:pt idx="5">
                    <c:v>Fr</c:v>
                  </c:pt>
                </c:lvl>
              </c:multiLvlStrCache>
            </c:multiLvlStrRef>
          </c:cat>
          <c:val>
            <c:numRef>
              <c:f>Feuil1!$B$521:$G$521</c:f>
              <c:numCache>
                <c:formatCode>0%</c:formatCode>
                <c:ptCount val="6"/>
                <c:pt idx="0">
                  <c:v>0.268</c:v>
                </c:pt>
                <c:pt idx="1">
                  <c:v>0.347</c:v>
                </c:pt>
                <c:pt idx="2">
                  <c:v>0.439</c:v>
                </c:pt>
                <c:pt idx="3">
                  <c:v>0.181</c:v>
                </c:pt>
                <c:pt idx="4">
                  <c:v>0.281</c:v>
                </c:pt>
                <c:pt idx="5">
                  <c:v>0.379</c:v>
                </c:pt>
              </c:numCache>
            </c:numRef>
          </c:val>
        </c:ser>
        <c:ser>
          <c:idx val="2"/>
          <c:order val="2"/>
          <c:tx>
            <c:strRef>
              <c:f>Feuil1!$A$522</c:f>
              <c:strCache>
                <c:ptCount val="1"/>
                <c:pt idx="0">
                  <c:v>Commerce automobile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265304838131408"/>
                  <c:y val="-0.003793849960104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multiLvlStrRef>
              <c:f>Feuil1!$B$518:$G$519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1">
                    <c:v>NC</c:v>
                  </c:pt>
                  <c:pt idx="2">
                    <c:v>NC</c:v>
                  </c:pt>
                  <c:pt idx="3">
                    <c:v>Fr</c:v>
                  </c:pt>
                  <c:pt idx="4">
                    <c:v>Fr</c:v>
                  </c:pt>
                  <c:pt idx="5">
                    <c:v>Fr</c:v>
                  </c:pt>
                </c:lvl>
              </c:multiLvlStrCache>
            </c:multiLvlStrRef>
          </c:cat>
          <c:val>
            <c:numRef>
              <c:f>Feuil1!$B$522:$G$522</c:f>
              <c:numCache>
                <c:formatCode>0%</c:formatCode>
                <c:ptCount val="6"/>
                <c:pt idx="0">
                  <c:v>0.234</c:v>
                </c:pt>
                <c:pt idx="1">
                  <c:v>0.406</c:v>
                </c:pt>
                <c:pt idx="2">
                  <c:v>0.54</c:v>
                </c:pt>
                <c:pt idx="3">
                  <c:v>0.11</c:v>
                </c:pt>
                <c:pt idx="4">
                  <c:v>0.169</c:v>
                </c:pt>
                <c:pt idx="5">
                  <c:v>0.274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47022488"/>
        <c:axId val="-2145168632"/>
      </c:barChart>
      <c:catAx>
        <c:axId val="20470224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fr-FR"/>
          </a:p>
        </c:txPr>
        <c:crossAx val="-2145168632"/>
        <c:crosses val="autoZero"/>
        <c:auto val="1"/>
        <c:lblAlgn val="ctr"/>
        <c:lblOffset val="100"/>
        <c:noMultiLvlLbl val="0"/>
      </c:catAx>
      <c:valAx>
        <c:axId val="-214516863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2047022488"/>
        <c:crosses val="autoZero"/>
        <c:crossBetween val="between"/>
        <c:majorUnit val="0.0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/>
              <a:t>Quartile </a:t>
            </a:r>
            <a:r>
              <a:rPr lang="fr-FR" sz="2000" dirty="0" smtClean="0"/>
              <a:t>3, 25</a:t>
            </a:r>
            <a:r>
              <a:rPr lang="fr-FR" sz="2000" dirty="0"/>
              <a:t>% </a:t>
            </a:r>
            <a:r>
              <a:rPr lang="fr-FR" sz="2000" dirty="0" smtClean="0"/>
              <a:t>des</a:t>
            </a:r>
            <a:r>
              <a:rPr lang="fr-FR" sz="2000" baseline="0" dirty="0" smtClean="0"/>
              <a:t> </a:t>
            </a:r>
            <a:r>
              <a:rPr lang="fr-FR" sz="2000" dirty="0" smtClean="0"/>
              <a:t>commerçants </a:t>
            </a:r>
            <a:endParaRPr lang="fr-FR" sz="2000" dirty="0"/>
          </a:p>
          <a:p>
            <a:pPr>
              <a:defRPr sz="2000"/>
            </a:pPr>
            <a:r>
              <a:rPr lang="fr-FR" sz="2000" dirty="0"/>
              <a:t>ont un taux de marge commerciale supérieure à :</a:t>
            </a:r>
          </a:p>
        </c:rich>
      </c:tx>
      <c:layout>
        <c:manualLayout>
          <c:xMode val="edge"/>
          <c:yMode val="edge"/>
          <c:x val="0.163749762759363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130098141662714"/>
          <c:y val="0.0946038309520203"/>
          <c:w val="0.986990185833729"/>
          <c:h val="0.7792116738256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Feuil1!$A$524</c:f>
              <c:strCache>
                <c:ptCount val="1"/>
                <c:pt idx="0">
                  <c:v>Commerce de détail 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2"/>
              <c:layout>
                <c:manualLayout>
                  <c:x val="-1.02527870503324E-16"/>
                  <c:y val="0.000582669633636572"/>
                </c:manualLayout>
              </c:layout>
              <c:spPr>
                <a:solidFill>
                  <a:schemeClr val="bg1"/>
                </a:solidFill>
              </c:spPr>
              <c:txPr>
                <a:bodyPr rot="-5400000" vert="horz"/>
                <a:lstStyle/>
                <a:p>
                  <a:pPr>
                    <a:defRPr b="1"/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b="1"/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Feuil1!$B$523:$D$523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Feuil1!$B$524:$D$524</c:f>
              <c:numCache>
                <c:formatCode>0%</c:formatCode>
                <c:ptCount val="3"/>
                <c:pt idx="0">
                  <c:v>0.431</c:v>
                </c:pt>
                <c:pt idx="1">
                  <c:v>0.41</c:v>
                </c:pt>
                <c:pt idx="2">
                  <c:v>0.021</c:v>
                </c:pt>
              </c:numCache>
            </c:numRef>
          </c:val>
        </c:ser>
        <c:ser>
          <c:idx val="1"/>
          <c:order val="1"/>
          <c:tx>
            <c:strRef>
              <c:f>Feuil1!$A$525</c:f>
              <c:strCache>
                <c:ptCount val="1"/>
                <c:pt idx="0">
                  <c:v>Commerce de gros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dLbls>
            <c:dLbl>
              <c:idx val="2"/>
              <c:layout>
                <c:manualLayout>
                  <c:x val="-0.00838874085660273"/>
                  <c:y val="-0.0118984992784217"/>
                </c:manualLayout>
              </c:layout>
              <c:spPr>
                <a:solidFill>
                  <a:schemeClr val="bg1"/>
                </a:solidFill>
              </c:spPr>
              <c:txPr>
                <a:bodyPr rot="-5400000" vert="horz"/>
                <a:lstStyle/>
                <a:p>
                  <a:pPr>
                    <a:defRPr b="1">
                      <a:solidFill>
                        <a:schemeClr val="tx1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Feuil1!$B$523:$D$523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Feuil1!$B$525:$D$525</c:f>
              <c:numCache>
                <c:formatCode>0%</c:formatCode>
                <c:ptCount val="3"/>
                <c:pt idx="0">
                  <c:v>0.439</c:v>
                </c:pt>
                <c:pt idx="1">
                  <c:v>0.379</c:v>
                </c:pt>
                <c:pt idx="2">
                  <c:v>0.06</c:v>
                </c:pt>
              </c:numCache>
            </c:numRef>
          </c:val>
        </c:ser>
        <c:ser>
          <c:idx val="2"/>
          <c:order val="2"/>
          <c:tx>
            <c:strRef>
              <c:f>Feuil1!$A$526</c:f>
              <c:strCache>
                <c:ptCount val="1"/>
                <c:pt idx="0">
                  <c:v>Commerce automobile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2"/>
              <c:spPr/>
              <c:txPr>
                <a:bodyPr rot="-5400000" vert="horz"/>
                <a:lstStyle/>
                <a:p>
                  <a:pPr>
                    <a:defRPr sz="2400" b="1">
                      <a:solidFill>
                        <a:schemeClr val="bg1"/>
                      </a:solidFill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Feuil1!$B$523:$D$523</c:f>
              <c:strCache>
                <c:ptCount val="3"/>
                <c:pt idx="0">
                  <c:v>NC</c:v>
                </c:pt>
                <c:pt idx="1">
                  <c:v>Fr</c:v>
                </c:pt>
                <c:pt idx="2">
                  <c:v>NC - Fr</c:v>
                </c:pt>
              </c:strCache>
            </c:strRef>
          </c:cat>
          <c:val>
            <c:numRef>
              <c:f>Feuil1!$B$526:$D$526</c:f>
              <c:numCache>
                <c:formatCode>0%</c:formatCode>
                <c:ptCount val="3"/>
                <c:pt idx="0">
                  <c:v>0.54</c:v>
                </c:pt>
                <c:pt idx="1">
                  <c:v>0.274</c:v>
                </c:pt>
                <c:pt idx="2">
                  <c:v>0.266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056248424"/>
        <c:axId val="-2039587544"/>
      </c:barChart>
      <c:catAx>
        <c:axId val="-2056248424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b="1"/>
            </a:pPr>
            <a:endParaRPr lang="fr-FR"/>
          </a:p>
        </c:txPr>
        <c:crossAx val="-2039587544"/>
        <c:crosses val="autoZero"/>
        <c:auto val="1"/>
        <c:lblAlgn val="ctr"/>
        <c:lblOffset val="100"/>
        <c:noMultiLvlLbl val="0"/>
      </c:catAx>
      <c:valAx>
        <c:axId val="-203958754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fr-FR"/>
          </a:p>
        </c:txPr>
        <c:crossAx val="-2056248424"/>
        <c:crosses val="autoZero"/>
        <c:crossBetween val="between"/>
        <c:majorUnit val="0.05"/>
      </c:valAx>
    </c:plotArea>
    <c:legend>
      <c:legendPos val="r"/>
      <c:layout>
        <c:manualLayout>
          <c:xMode val="edge"/>
          <c:yMode val="edge"/>
          <c:x val="0.431518150725197"/>
          <c:y val="0.150792242502889"/>
          <c:w val="0.54348186028365"/>
          <c:h val="0.171706064454225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b="1"/>
            </a:pPr>
            <a:r>
              <a:rPr lang="fr-FR" b="1" dirty="0"/>
              <a:t>Dépenses publiques et PIB, GCFP courants</a:t>
            </a:r>
          </a:p>
        </c:rich>
      </c:tx>
      <c:layout>
        <c:manualLayout>
          <c:xMode val="edge"/>
          <c:yMode val="edge"/>
          <c:x val="0.179175714033709"/>
          <c:y val="0.002222272215973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09194335083115"/>
          <c:y val="0.0715874015748031"/>
          <c:w val="0.790636373578303"/>
          <c:h val="0.800211848518935"/>
        </c:manualLayout>
      </c:layout>
      <c:lineChart>
        <c:grouping val="standard"/>
        <c:varyColors val="0"/>
        <c:ser>
          <c:idx val="5"/>
          <c:order val="0"/>
          <c:tx>
            <c:strRef>
              <c:f>' travail PC 16'!$A$952</c:f>
              <c:strCache>
                <c:ptCount val="1"/>
                <c:pt idx="0">
                  <c:v>PIB</c:v>
                </c:pt>
              </c:strCache>
            </c:strRef>
          </c:tx>
          <c:spPr>
            <a:ln w="76200" cmpd="sng">
              <a:solidFill>
                <a:srgbClr val="008000"/>
              </a:solidFill>
            </a:ln>
          </c:spPr>
          <c:marker>
            <c:symbol val="none"/>
          </c:marker>
          <c:trendline>
            <c:spPr>
              <a:ln w="57150" cmpd="sng">
                <a:solidFill>
                  <a:srgbClr val="008000"/>
                </a:solidFill>
                <a:prstDash val="sysDash"/>
              </a:ln>
            </c:spPr>
            <c:trendlineType val="linear"/>
            <c:dispRSqr val="0"/>
            <c:dispEq val="0"/>
          </c:trendline>
          <c:cat>
            <c:numRef>
              <c:f>' travail PC 16'!$B$951:$S$951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16'!$B$952:$S$952</c:f>
              <c:numCache>
                <c:formatCode>0.0</c:formatCode>
                <c:ptCount val="18"/>
                <c:pt idx="0">
                  <c:v>441.871689654604</c:v>
                </c:pt>
                <c:pt idx="1">
                  <c:v>439.382912209868</c:v>
                </c:pt>
                <c:pt idx="2">
                  <c:v>472.0</c:v>
                </c:pt>
                <c:pt idx="3">
                  <c:v>518.5</c:v>
                </c:pt>
                <c:pt idx="4">
                  <c:v>565.5</c:v>
                </c:pt>
                <c:pt idx="5">
                  <c:v>598.4</c:v>
                </c:pt>
                <c:pt idx="6">
                  <c:v>663.3</c:v>
                </c:pt>
                <c:pt idx="7">
                  <c:v>768.0</c:v>
                </c:pt>
                <c:pt idx="8">
                  <c:v>735.7</c:v>
                </c:pt>
                <c:pt idx="9">
                  <c:v>744.715</c:v>
                </c:pt>
                <c:pt idx="10">
                  <c:v>842.913</c:v>
                </c:pt>
                <c:pt idx="11">
                  <c:v>871.1759820064495</c:v>
                </c:pt>
                <c:pt idx="12">
                  <c:v>873.618326131599</c:v>
                </c:pt>
                <c:pt idx="13">
                  <c:v>885.9965287931672</c:v>
                </c:pt>
                <c:pt idx="14">
                  <c:v>894.8564940810974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 travail PC 16'!$A$953</c:f>
              <c:strCache>
                <c:ptCount val="1"/>
                <c:pt idx="0">
                  <c:v>Dépenses publiques</c:v>
                </c:pt>
              </c:strCache>
            </c:strRef>
          </c:tx>
          <c:spPr>
            <a:ln w="76200" cmpd="sng">
              <a:solidFill>
                <a:srgbClr val="FF0000"/>
              </a:solidFill>
            </a:ln>
          </c:spPr>
          <c:marker>
            <c:symbol val="none"/>
          </c:marker>
          <c:trendline>
            <c:spPr>
              <a:ln w="57150" cmpd="sng">
                <a:solidFill>
                  <a:srgbClr val="FF0000"/>
                </a:solidFill>
                <a:prstDash val="sysDash"/>
              </a:ln>
            </c:spPr>
            <c:trendlineType val="linear"/>
            <c:dispRSqr val="0"/>
            <c:dispEq val="0"/>
          </c:trendline>
          <c:cat>
            <c:numRef>
              <c:f>' travail PC 16'!$B$951:$S$951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16'!$B$953:$S$953</c:f>
              <c:numCache>
                <c:formatCode>0.0</c:formatCode>
                <c:ptCount val="18"/>
                <c:pt idx="0">
                  <c:v>221.026</c:v>
                </c:pt>
                <c:pt idx="1">
                  <c:v>231.155</c:v>
                </c:pt>
                <c:pt idx="2">
                  <c:v>255.948</c:v>
                </c:pt>
                <c:pt idx="3">
                  <c:v>269.858</c:v>
                </c:pt>
                <c:pt idx="4">
                  <c:v>282.376</c:v>
                </c:pt>
                <c:pt idx="5">
                  <c:v>305.8219999999992</c:v>
                </c:pt>
                <c:pt idx="6">
                  <c:v>332.394</c:v>
                </c:pt>
                <c:pt idx="7">
                  <c:v>356.599</c:v>
                </c:pt>
                <c:pt idx="8">
                  <c:v>378.619523782802</c:v>
                </c:pt>
                <c:pt idx="9">
                  <c:v>401.274</c:v>
                </c:pt>
                <c:pt idx="10">
                  <c:v>423.782884914</c:v>
                </c:pt>
                <c:pt idx="11">
                  <c:v>442.126</c:v>
                </c:pt>
                <c:pt idx="12">
                  <c:v>467.044</c:v>
                </c:pt>
                <c:pt idx="13">
                  <c:v>496.466</c:v>
                </c:pt>
                <c:pt idx="14">
                  <c:v>506.063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3964872"/>
        <c:axId val="-2039593704"/>
      </c:lineChart>
      <c:lineChart>
        <c:grouping val="standard"/>
        <c:varyColors val="0"/>
        <c:ser>
          <c:idx val="4"/>
          <c:order val="2"/>
          <c:tx>
            <c:strRef>
              <c:f>' travail PC 16'!$A$954</c:f>
              <c:strCache>
                <c:ptCount val="1"/>
                <c:pt idx="0">
                  <c:v>Dépenses publiques, %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trendline>
            <c:spPr>
              <a:ln w="76200" cmpd="sng">
                <a:solidFill>
                  <a:srgbClr val="FF0000"/>
                </a:solidFill>
                <a:prstDash val="sysDot"/>
              </a:ln>
            </c:spPr>
            <c:trendlineType val="movingAvg"/>
            <c:period val="3"/>
            <c:dispRSqr val="0"/>
            <c:dispEq val="0"/>
          </c:trendline>
          <c:cat>
            <c:numRef>
              <c:f>' travail PC 16'!$B$951:$S$951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16'!$B$954:$S$954</c:f>
              <c:numCache>
                <c:formatCode>0%</c:formatCode>
                <c:ptCount val="18"/>
                <c:pt idx="0">
                  <c:v>0.500204030207883</c:v>
                </c:pt>
                <c:pt idx="1">
                  <c:v>0.526090099492969</c:v>
                </c:pt>
                <c:pt idx="2">
                  <c:v>0.542262711864407</c:v>
                </c:pt>
                <c:pt idx="3">
                  <c:v>0.520459016393443</c:v>
                </c:pt>
                <c:pt idx="4">
                  <c:v>0.499338638373121</c:v>
                </c:pt>
                <c:pt idx="5">
                  <c:v>0.511066176470588</c:v>
                </c:pt>
                <c:pt idx="6">
                  <c:v>0.501121664405247</c:v>
                </c:pt>
                <c:pt idx="7">
                  <c:v>0.464321614583333</c:v>
                </c:pt>
                <c:pt idx="8">
                  <c:v>0.514638471908117</c:v>
                </c:pt>
                <c:pt idx="9">
                  <c:v>0.538828947986814</c:v>
                </c:pt>
                <c:pt idx="10">
                  <c:v>0.502759934790423</c:v>
                </c:pt>
                <c:pt idx="11">
                  <c:v>0.507504808594146</c:v>
                </c:pt>
                <c:pt idx="12">
                  <c:v>0.534608748500139</c:v>
                </c:pt>
                <c:pt idx="13">
                  <c:v>0.560347567812987</c:v>
                </c:pt>
                <c:pt idx="14">
                  <c:v>0.565524196725712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4158104"/>
        <c:axId val="-2058103832"/>
      </c:lineChart>
      <c:catAx>
        <c:axId val="-2043964872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low"/>
        <c:txPr>
          <a:bodyPr rot="-5400000" vert="horz"/>
          <a:lstStyle/>
          <a:p>
            <a:pPr>
              <a:defRPr/>
            </a:pPr>
            <a:endParaRPr lang="fr-FR"/>
          </a:p>
        </c:txPr>
        <c:crossAx val="-2039593704"/>
        <c:crosses val="autoZero"/>
        <c:auto val="1"/>
        <c:lblAlgn val="ctr"/>
        <c:lblOffset val="100"/>
        <c:noMultiLvlLbl val="0"/>
      </c:catAx>
      <c:valAx>
        <c:axId val="-203959370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-2043964872"/>
        <c:crosses val="autoZero"/>
        <c:crossBetween val="between"/>
        <c:majorUnit val="100.0"/>
      </c:valAx>
      <c:catAx>
        <c:axId val="-2044158104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-2058103832"/>
        <c:crosses val="autoZero"/>
        <c:auto val="1"/>
        <c:lblAlgn val="ctr"/>
        <c:lblOffset val="100"/>
        <c:noMultiLvlLbl val="0"/>
      </c:catAx>
      <c:valAx>
        <c:axId val="-2058103832"/>
        <c:scaling>
          <c:orientation val="minMax"/>
          <c:max val="0.57"/>
          <c:min val="0.46"/>
        </c:scaling>
        <c:delete val="0"/>
        <c:axPos val="r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fr-FR"/>
          </a:p>
        </c:txPr>
        <c:crossAx val="-2044158104"/>
        <c:crosses val="max"/>
        <c:crossBetween val="between"/>
        <c:majorUnit val="0.01"/>
      </c:valAx>
    </c:plotArea>
    <c:legend>
      <c:legendPos val="t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11263178040245"/>
          <c:y val="0.092"/>
          <c:w val="0.620401684164479"/>
          <c:h val="0.157085156022164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2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/>
              <a:t>Dépenses publiques, % du </a:t>
            </a:r>
            <a:r>
              <a:rPr lang="fr-FR" dirty="0" smtClean="0"/>
              <a:t>PIB</a:t>
            </a:r>
            <a:r>
              <a:rPr lang="mr-IN" dirty="0" smtClean="0"/>
              <a:t>…</a:t>
            </a:r>
            <a:r>
              <a:rPr lang="fr-FR" dirty="0" smtClean="0"/>
              <a:t> </a:t>
            </a:r>
          </a:p>
          <a:p>
            <a:pPr>
              <a:defRPr/>
            </a:pPr>
            <a:r>
              <a:rPr lang="fr-FR" dirty="0" smtClean="0"/>
              <a:t>surtout des frais de fonctionnement</a:t>
            </a:r>
            <a:endParaRPr lang="fr-FR" dirty="0"/>
          </a:p>
        </c:rich>
      </c:tx>
      <c:layout>
        <c:manualLayout>
          <c:xMode val="edge"/>
          <c:yMode val="edge"/>
          <c:x val="0.236426343388019"/>
          <c:y val="0.00852272727272727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974059492563429"/>
          <c:y val="0.135564012831729"/>
          <c:w val="0.664153543307087"/>
          <c:h val="0.75402653834937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 travail PC 16'!$A$945</c:f>
              <c:strCache>
                <c:ptCount val="1"/>
                <c:pt idx="0">
                  <c:v>Fonctionnement</c:v>
                </c:pt>
              </c:strCache>
            </c:strRef>
          </c:tx>
          <c:invertIfNegative val="0"/>
          <c:dLbls>
            <c:numFmt formatCode="0%" sourceLinked="0"/>
            <c:txPr>
              <a:bodyPr rot="-5400000" vert="horz"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 travail PC 16'!$B$944:$P$944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16'!$B$945:$P$945</c:f>
              <c:numCache>
                <c:formatCode>0.0%</c:formatCode>
                <c:ptCount val="15"/>
                <c:pt idx="0">
                  <c:v>0.291763430467279</c:v>
                </c:pt>
                <c:pt idx="1">
                  <c:v>0.306939565131707</c:v>
                </c:pt>
                <c:pt idx="2">
                  <c:v>0.313209745762712</c:v>
                </c:pt>
                <c:pt idx="3">
                  <c:v>0.299938283510125</c:v>
                </c:pt>
                <c:pt idx="4">
                  <c:v>0.282841732979664</c:v>
                </c:pt>
                <c:pt idx="5">
                  <c:v>0.28372493315508</c:v>
                </c:pt>
                <c:pt idx="6">
                  <c:v>0.279473842906679</c:v>
                </c:pt>
                <c:pt idx="7">
                  <c:v>0.256028645833333</c:v>
                </c:pt>
                <c:pt idx="8">
                  <c:v>0.282284344100241</c:v>
                </c:pt>
                <c:pt idx="9">
                  <c:v>0.290825349294697</c:v>
                </c:pt>
                <c:pt idx="10">
                  <c:v>0.265473423710395</c:v>
                </c:pt>
                <c:pt idx="11">
                  <c:v>0.26468475343974</c:v>
                </c:pt>
                <c:pt idx="12">
                  <c:v>0.272601882168078</c:v>
                </c:pt>
                <c:pt idx="13">
                  <c:v>0.279589131503052</c:v>
                </c:pt>
                <c:pt idx="14">
                  <c:v>0.283157133770587</c:v>
                </c:pt>
              </c:numCache>
            </c:numRef>
          </c:val>
        </c:ser>
        <c:ser>
          <c:idx val="1"/>
          <c:order val="1"/>
          <c:tx>
            <c:strRef>
              <c:f>' travail PC 16'!$A$946</c:f>
              <c:strCache>
                <c:ptCount val="1"/>
                <c:pt idx="0">
                  <c:v>Prestations sociales</c:v>
                </c:pt>
              </c:strCache>
            </c:strRef>
          </c:tx>
          <c:spPr>
            <a:solidFill>
              <a:srgbClr val="FF0000"/>
            </a:solidFill>
            <a:ln w="76200" cmpd="sng">
              <a:solidFill>
                <a:srgbClr val="FF0000"/>
              </a:solidFill>
            </a:ln>
          </c:spPr>
          <c:invertIfNegative val="0"/>
          <c:dLbls>
            <c:numFmt formatCode="0%" sourceLinked="0"/>
            <c:txPr>
              <a:bodyPr rot="-5400000" vert="horz"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 travail PC 16'!$B$944:$P$944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16'!$B$946:$P$946</c:f>
              <c:numCache>
                <c:formatCode>0.0%</c:formatCode>
                <c:ptCount val="15"/>
                <c:pt idx="0">
                  <c:v>0.131823335515184</c:v>
                </c:pt>
                <c:pt idx="1">
                  <c:v>0.142326882230072</c:v>
                </c:pt>
                <c:pt idx="2">
                  <c:v>0.146639830508475</c:v>
                </c:pt>
                <c:pt idx="3">
                  <c:v>0.151413693346191</c:v>
                </c:pt>
                <c:pt idx="4">
                  <c:v>0.151810786914235</c:v>
                </c:pt>
                <c:pt idx="5">
                  <c:v>0.151941844919786</c:v>
                </c:pt>
                <c:pt idx="6">
                  <c:v>0.148190863862506</c:v>
                </c:pt>
                <c:pt idx="7">
                  <c:v>0.138317708333333</c:v>
                </c:pt>
                <c:pt idx="8">
                  <c:v>0.155183173918094</c:v>
                </c:pt>
                <c:pt idx="9">
                  <c:v>0.162204333201292</c:v>
                </c:pt>
                <c:pt idx="10">
                  <c:v>0.155717001533966</c:v>
                </c:pt>
                <c:pt idx="11">
                  <c:v>0.160111163394042</c:v>
                </c:pt>
                <c:pt idx="12">
                  <c:v>0.17159896434844</c:v>
                </c:pt>
                <c:pt idx="13">
                  <c:v>0.173907001881685</c:v>
                </c:pt>
                <c:pt idx="14">
                  <c:v>0.177878800738271</c:v>
                </c:pt>
              </c:numCache>
            </c:numRef>
          </c:val>
        </c:ser>
        <c:ser>
          <c:idx val="2"/>
          <c:order val="2"/>
          <c:tx>
            <c:strRef>
              <c:f>' travail PC 16'!$A$947</c:f>
              <c:strCache>
                <c:ptCount val="1"/>
                <c:pt idx="0">
                  <c:v>Investissemenst et divers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numFmt formatCode="0%" sourceLinked="0"/>
            <c:txPr>
              <a:bodyPr rot="-5400000" vert="horz"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 travail PC 16'!$B$944:$P$944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16'!$B$947:$P$947</c:f>
              <c:numCache>
                <c:formatCode>0.0%</c:formatCode>
                <c:ptCount val="15"/>
                <c:pt idx="0">
                  <c:v>0.0438407810537544</c:v>
                </c:pt>
                <c:pt idx="1">
                  <c:v>0.0481789332533005</c:v>
                </c:pt>
                <c:pt idx="2">
                  <c:v>0.0500275423728813</c:v>
                </c:pt>
                <c:pt idx="3">
                  <c:v>0.0413018322082931</c:v>
                </c:pt>
                <c:pt idx="4">
                  <c:v>0.0397966401414677</c:v>
                </c:pt>
                <c:pt idx="5">
                  <c:v>0.0447510026737968</c:v>
                </c:pt>
                <c:pt idx="6">
                  <c:v>0.0469817578772803</c:v>
                </c:pt>
                <c:pt idx="7">
                  <c:v>0.04212109375</c:v>
                </c:pt>
                <c:pt idx="8">
                  <c:v>0.0463878310279585</c:v>
                </c:pt>
                <c:pt idx="9">
                  <c:v>0.0559207213497781</c:v>
                </c:pt>
                <c:pt idx="10">
                  <c:v>0.0513255816436572</c:v>
                </c:pt>
                <c:pt idx="11">
                  <c:v>0.0525048910263247</c:v>
                </c:pt>
                <c:pt idx="12">
                  <c:v>0.0569230274966885</c:v>
                </c:pt>
                <c:pt idx="13">
                  <c:v>0.0694664121131878</c:v>
                </c:pt>
                <c:pt idx="14">
                  <c:v>0.0701386204549484</c:v>
                </c:pt>
              </c:numCache>
            </c:numRef>
          </c:val>
        </c:ser>
        <c:ser>
          <c:idx val="3"/>
          <c:order val="3"/>
          <c:tx>
            <c:strRef>
              <c:f>' travail PC 16'!$A$948</c:f>
              <c:strCache>
                <c:ptCount val="1"/>
                <c:pt idx="0">
                  <c:v>Intérêts et divers</c:v>
                </c:pt>
              </c:strCache>
            </c:strRef>
          </c:tx>
          <c:invertIfNegative val="0"/>
          <c:cat>
            <c:numRef>
              <c:f>' travail PC 16'!$B$944:$P$944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16'!$B$948:$P$948</c:f>
              <c:numCache>
                <c:formatCode>0.0%</c:formatCode>
                <c:ptCount val="15"/>
                <c:pt idx="0">
                  <c:v>0.0327764831716666</c:v>
                </c:pt>
                <c:pt idx="1">
                  <c:v>0.0286447188778893</c:v>
                </c:pt>
                <c:pt idx="2">
                  <c:v>0.032385593220339</c:v>
                </c:pt>
                <c:pt idx="3">
                  <c:v>0.0278052073288332</c:v>
                </c:pt>
                <c:pt idx="4">
                  <c:v>0.0248894783377542</c:v>
                </c:pt>
                <c:pt idx="5">
                  <c:v>0.0306483957219251</c:v>
                </c:pt>
                <c:pt idx="6">
                  <c:v>0.0264751997587818</c:v>
                </c:pt>
                <c:pt idx="7">
                  <c:v>0.0278541666666667</c:v>
                </c:pt>
                <c:pt idx="8">
                  <c:v>0.0307831228618236</c:v>
                </c:pt>
                <c:pt idx="9">
                  <c:v>0.0298785441410472</c:v>
                </c:pt>
                <c:pt idx="10">
                  <c:v>0.0302439279024051</c:v>
                </c:pt>
                <c:pt idx="11">
                  <c:v>0.0302040007340391</c:v>
                </c:pt>
                <c:pt idx="12">
                  <c:v>0.0334848744869317</c:v>
                </c:pt>
                <c:pt idx="13">
                  <c:v>0.037385022315062</c:v>
                </c:pt>
                <c:pt idx="14">
                  <c:v>0.034349641761905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40467768"/>
        <c:axId val="-2055786216"/>
      </c:barChart>
      <c:lineChart>
        <c:grouping val="standard"/>
        <c:varyColors val="0"/>
        <c:ser>
          <c:idx val="4"/>
          <c:order val="4"/>
          <c:tx>
            <c:strRef>
              <c:f>' travail PC 16'!$A$949</c:f>
              <c:strCache>
                <c:ptCount val="1"/>
                <c:pt idx="0">
                  <c:v>Total Dépenses publiques</c:v>
                </c:pt>
              </c:strCache>
            </c:strRef>
          </c:tx>
          <c:spPr>
            <a:ln w="38100" cmpd="sng">
              <a:solidFill>
                <a:schemeClr val="tx1"/>
              </a:solidFill>
              <a:prstDash val="sysDash"/>
            </a:ln>
          </c:spPr>
          <c:marker>
            <c:symbol val="none"/>
          </c:marker>
          <c:dLbls>
            <c:numFmt formatCode="0%" sourceLinked="0"/>
            <c:spPr>
              <a:solidFill>
                <a:srgbClr val="FFFFFF"/>
              </a:solidFill>
            </c:spPr>
            <c:txPr>
              <a:bodyPr rot="-5400000" vert="horz"/>
              <a:lstStyle/>
              <a:p>
                <a:pPr>
                  <a:defRPr/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 travail PC 16'!$B$944:$P$944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16'!$B$949:$P$949</c:f>
              <c:numCache>
                <c:formatCode>0.0%</c:formatCode>
                <c:ptCount val="15"/>
                <c:pt idx="0">
                  <c:v>0.500204030207883</c:v>
                </c:pt>
                <c:pt idx="1">
                  <c:v>0.526090099492969</c:v>
                </c:pt>
                <c:pt idx="2">
                  <c:v>0.542262711864407</c:v>
                </c:pt>
                <c:pt idx="3">
                  <c:v>0.520459016393443</c:v>
                </c:pt>
                <c:pt idx="4">
                  <c:v>0.499338638373121</c:v>
                </c:pt>
                <c:pt idx="5">
                  <c:v>0.511066176470588</c:v>
                </c:pt>
                <c:pt idx="6">
                  <c:v>0.501121664405247</c:v>
                </c:pt>
                <c:pt idx="7">
                  <c:v>0.464321614583333</c:v>
                </c:pt>
                <c:pt idx="8">
                  <c:v>0.514638471908117</c:v>
                </c:pt>
                <c:pt idx="9">
                  <c:v>0.538828947986814</c:v>
                </c:pt>
                <c:pt idx="10">
                  <c:v>0.502759934790423</c:v>
                </c:pt>
                <c:pt idx="11">
                  <c:v>0.507504808594146</c:v>
                </c:pt>
                <c:pt idx="12">
                  <c:v>0.534608748500139</c:v>
                </c:pt>
                <c:pt idx="13">
                  <c:v>0.560347567812987</c:v>
                </c:pt>
                <c:pt idx="14">
                  <c:v>0.565524196725712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0467768"/>
        <c:axId val="-2055786216"/>
      </c:lineChart>
      <c:catAx>
        <c:axId val="-2040467768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055786216"/>
        <c:crosses val="autoZero"/>
        <c:auto val="1"/>
        <c:lblAlgn val="ctr"/>
        <c:lblOffset val="100"/>
        <c:noMultiLvlLbl val="0"/>
      </c:catAx>
      <c:valAx>
        <c:axId val="-205578621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040467768"/>
        <c:crosses val="autoZero"/>
        <c:crossBetween val="between"/>
        <c:majorUnit val="0.05"/>
      </c:valAx>
    </c:plotArea>
    <c:legend>
      <c:legendPos val="r"/>
      <c:legendEntry>
        <c:idx val="2"/>
        <c:txPr>
          <a:bodyPr/>
          <a:lstStyle/>
          <a:p>
            <a:pPr>
              <a:defRPr sz="2000"/>
            </a:pPr>
            <a:endParaRPr lang="fr-FR"/>
          </a:p>
        </c:txPr>
      </c:legendEntry>
      <c:legendEntry>
        <c:idx val="4"/>
        <c:delete val="1"/>
      </c:legendEntry>
      <c:layout>
        <c:manualLayout>
          <c:xMode val="edge"/>
          <c:yMode val="edge"/>
          <c:x val="0.770766841644794"/>
          <c:y val="0.0295882181393992"/>
          <c:w val="0.226562445319335"/>
          <c:h val="0.923230971128609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20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2000"/>
      </a:pPr>
      <a:endParaRPr lang="fr-FR"/>
    </a:p>
  </c:txPr>
  <c:externalData r:id="rId1">
    <c:autoUpdate val="0"/>
  </c:externalData>
  <c:userShapes r:id="rId2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La consommation médicale est multipliée par 6 en un quart de siècle, </a:t>
            </a:r>
          </a:p>
          <a:p>
            <a:pPr>
              <a:defRPr sz="1800" b="1"/>
            </a:pPr>
            <a:r>
              <a:rPr lang="fr-FR" sz="1800" b="1" dirty="0"/>
              <a:t>ce qui ne veut pas dire grand </a:t>
            </a:r>
            <a:r>
              <a:rPr lang="fr-FR" sz="1800" b="1" dirty="0" smtClean="0"/>
              <a:t>chose mais est souvent</a:t>
            </a:r>
            <a:r>
              <a:rPr lang="fr-FR" sz="1800" b="1" baseline="0" dirty="0" smtClean="0"/>
              <a:t> mis en avant</a:t>
            </a:r>
            <a:r>
              <a:rPr lang="fr-FR" sz="1800" b="1" dirty="0" smtClean="0"/>
              <a:t>.</a:t>
            </a:r>
            <a:r>
              <a:rPr lang="fr-FR" sz="1800" b="1" dirty="0"/>
              <a:t>..</a:t>
            </a:r>
          </a:p>
          <a:p>
            <a:pPr>
              <a:defRPr sz="1800" b="1"/>
            </a:pPr>
            <a:r>
              <a:rPr lang="fr-FR" sz="1800" b="1" dirty="0"/>
              <a:t>Relativement au PIB, elle augmente peu...</a:t>
            </a:r>
          </a:p>
        </c:rich>
      </c:tx>
      <c:layout>
        <c:manualLayout>
          <c:xMode val="edge"/>
          <c:yMode val="edge"/>
          <c:x val="0.106603173177836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708793866910613"/>
          <c:y val="0.151867445709414"/>
          <c:w val="0.866185732485506"/>
          <c:h val="0.813737649831988"/>
        </c:manualLayout>
      </c:layout>
      <c:lineChart>
        <c:grouping val="standard"/>
        <c:varyColors val="0"/>
        <c:ser>
          <c:idx val="1"/>
          <c:order val="0"/>
          <c:tx>
            <c:strRef>
              <c:f>'Dpenses courantes'!$A$75</c:f>
              <c:strCache>
                <c:ptCount val="1"/>
                <c:pt idx="0">
                  <c:v>% du PIB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39208108608662"/>
                  <c:y val="0.04964539007092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layout>
                <c:manualLayout>
                  <c:x val="-0.057114731649278"/>
                  <c:y val="-0.046099570000558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'Dpenses courantes'!$B$73:$AA$73</c:f>
              <c:numCache>
                <c:formatCode>General</c:formatCode>
                <c:ptCount val="26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  <c:pt idx="24">
                  <c:v>2014.0</c:v>
                </c:pt>
                <c:pt idx="25">
                  <c:v>2015.0</c:v>
                </c:pt>
              </c:numCache>
            </c:numRef>
          </c:cat>
          <c:val>
            <c:numRef>
              <c:f>'Dpenses courantes'!$B$75:$AA$75</c:f>
              <c:numCache>
                <c:formatCode>0%</c:formatCode>
                <c:ptCount val="26"/>
                <c:pt idx="0">
                  <c:v>0.0730189577168185</c:v>
                </c:pt>
                <c:pt idx="1">
                  <c:v>0.0810961758124906</c:v>
                </c:pt>
                <c:pt idx="2">
                  <c:v>0.0834244954310652</c:v>
                </c:pt>
                <c:pt idx="3">
                  <c:v>0.0878264620248182</c:v>
                </c:pt>
                <c:pt idx="4">
                  <c:v>0.0863371956231555</c:v>
                </c:pt>
                <c:pt idx="5">
                  <c:v>0.0860227131992928</c:v>
                </c:pt>
                <c:pt idx="6">
                  <c:v>0.0900177661206167</c:v>
                </c:pt>
                <c:pt idx="7">
                  <c:v>0.0856553191489361</c:v>
                </c:pt>
                <c:pt idx="8">
                  <c:v>0.0893837672329951</c:v>
                </c:pt>
                <c:pt idx="9">
                  <c:v>0.0899185118568971</c:v>
                </c:pt>
                <c:pt idx="10">
                  <c:v>0.0884019069665532</c:v>
                </c:pt>
                <c:pt idx="11">
                  <c:v>0.0936763785213848</c:v>
                </c:pt>
                <c:pt idx="12">
                  <c:v>0.0965502330508474</c:v>
                </c:pt>
                <c:pt idx="13">
                  <c:v>0.0974241658630665</c:v>
                </c:pt>
                <c:pt idx="14">
                  <c:v>0.0936371352785146</c:v>
                </c:pt>
                <c:pt idx="15">
                  <c:v>0.0979219585561497</c:v>
                </c:pt>
                <c:pt idx="16">
                  <c:v>0.0923422131765415</c:v>
                </c:pt>
                <c:pt idx="17">
                  <c:v>0.0862473958333333</c:v>
                </c:pt>
                <c:pt idx="18">
                  <c:v>0.0936009514747859</c:v>
                </c:pt>
                <c:pt idx="19">
                  <c:v>0.10306647778009</c:v>
                </c:pt>
                <c:pt idx="20">
                  <c:v>0.0975023899263625</c:v>
                </c:pt>
                <c:pt idx="21">
                  <c:v>0.0980733077790304</c:v>
                </c:pt>
                <c:pt idx="22">
                  <c:v>0.105210777121626</c:v>
                </c:pt>
                <c:pt idx="23">
                  <c:v>0.105526958584537</c:v>
                </c:pt>
                <c:pt idx="24">
                  <c:v>0.101580789120366</c:v>
                </c:pt>
                <c:pt idx="25">
                  <c:v>0.108185745373131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6520632"/>
        <c:axId val="-2044341656"/>
      </c:lineChart>
      <c:lineChart>
        <c:grouping val="standard"/>
        <c:varyColors val="0"/>
        <c:ser>
          <c:idx val="0"/>
          <c:order val="1"/>
          <c:tx>
            <c:strRef>
              <c:f>'Dpenses courantes'!$A$78</c:f>
              <c:strCache>
                <c:ptCount val="1"/>
                <c:pt idx="0">
                  <c:v>Cons. méd. totale, GCFP courants</c:v>
                </c:pt>
              </c:strCache>
            </c:strRef>
          </c:tx>
          <c:spPr>
            <a:ln>
              <a:solidFill>
                <a:srgbClr val="0000FF"/>
              </a:solidFill>
              <a:prstDash val="sysDash"/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'Dpenses courantes'!$B$73:$AA$73</c:f>
              <c:numCache>
                <c:formatCode>General</c:formatCode>
                <c:ptCount val="26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  <c:pt idx="24">
                  <c:v>2014.0</c:v>
                </c:pt>
                <c:pt idx="25">
                  <c:v>2015.0</c:v>
                </c:pt>
              </c:numCache>
            </c:numRef>
          </c:cat>
          <c:val>
            <c:numRef>
              <c:f>'Dpenses courantes'!$B$78:$AA$78</c:f>
              <c:numCache>
                <c:formatCode>General</c:formatCode>
                <c:ptCount val="26"/>
                <c:pt idx="0">
                  <c:v>16.2487</c:v>
                </c:pt>
                <c:pt idx="1">
                  <c:v>19.7503</c:v>
                </c:pt>
                <c:pt idx="2">
                  <c:v>21.0285</c:v>
                </c:pt>
                <c:pt idx="3">
                  <c:v>22.9202</c:v>
                </c:pt>
                <c:pt idx="4">
                  <c:v>23.6864</c:v>
                </c:pt>
                <c:pt idx="5">
                  <c:v>25.2326</c:v>
                </c:pt>
                <c:pt idx="6">
                  <c:v>27.0948</c:v>
                </c:pt>
                <c:pt idx="7">
                  <c:v>29.2609</c:v>
                </c:pt>
                <c:pt idx="8">
                  <c:v>30.6259</c:v>
                </c:pt>
                <c:pt idx="9">
                  <c:v>32.9721</c:v>
                </c:pt>
                <c:pt idx="10">
                  <c:v>35.1826</c:v>
                </c:pt>
                <c:pt idx="11">
                  <c:v>37.0946</c:v>
                </c:pt>
                <c:pt idx="12">
                  <c:v>40.72597</c:v>
                </c:pt>
                <c:pt idx="13">
                  <c:v>45.67387</c:v>
                </c:pt>
                <c:pt idx="14">
                  <c:v>47.3392</c:v>
                </c:pt>
                <c:pt idx="15">
                  <c:v>54.3036</c:v>
                </c:pt>
                <c:pt idx="16">
                  <c:v>55.88685</c:v>
                </c:pt>
                <c:pt idx="17">
                  <c:v>60.40564</c:v>
                </c:pt>
                <c:pt idx="18">
                  <c:v>62.34858</c:v>
                </c:pt>
                <c:pt idx="19">
                  <c:v>69.66150599999998</c:v>
                </c:pt>
                <c:pt idx="20">
                  <c:v>75.36289699999998</c:v>
                </c:pt>
                <c:pt idx="21">
                  <c:v>78.75223600000001</c:v>
                </c:pt>
                <c:pt idx="22">
                  <c:v>82.612943</c:v>
                </c:pt>
                <c:pt idx="23">
                  <c:v>83.615899</c:v>
                </c:pt>
                <c:pt idx="24">
                  <c:v>86.450696</c:v>
                </c:pt>
                <c:pt idx="25">
                  <c:v>92.544186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4372344"/>
        <c:axId val="-2044582952"/>
      </c:lineChart>
      <c:catAx>
        <c:axId val="-20465206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44341656"/>
        <c:crosses val="autoZero"/>
        <c:auto val="1"/>
        <c:lblAlgn val="ctr"/>
        <c:lblOffset val="100"/>
        <c:tickLblSkip val="1"/>
        <c:noMultiLvlLbl val="0"/>
      </c:catAx>
      <c:valAx>
        <c:axId val="-2044341656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600" b="1"/>
            </a:pPr>
            <a:endParaRPr lang="fr-FR"/>
          </a:p>
        </c:txPr>
        <c:crossAx val="-2046520632"/>
        <c:crosses val="autoZero"/>
        <c:crossBetween val="between"/>
        <c:majorUnit val="0.01"/>
      </c:valAx>
      <c:valAx>
        <c:axId val="-2044582952"/>
        <c:scaling>
          <c:orientation val="minMax"/>
          <c:max val="120.0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rgbClr val="0000FF"/>
                </a:solidFill>
              </a:defRPr>
            </a:pPr>
            <a:endParaRPr lang="fr-FR"/>
          </a:p>
        </c:txPr>
        <c:crossAx val="-2044372344"/>
        <c:crosses val="max"/>
        <c:crossBetween val="between"/>
        <c:majorUnit val="10.0"/>
      </c:valAx>
      <c:catAx>
        <c:axId val="-20443723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44582952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465802302153428"/>
          <c:y val="0.709904227397107"/>
          <c:w val="0.452501108423457"/>
          <c:h val="0.236355335902161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/>
              <a:t>Les investissements sont couverts par le financement extérieur net </a:t>
            </a:r>
          </a:p>
          <a:p>
            <a:pPr>
              <a:defRPr sz="2000"/>
            </a:pPr>
            <a:r>
              <a:rPr lang="fr-FR" sz="2000"/>
              <a:t>+ épargne brute, % du PIB</a:t>
            </a:r>
          </a:p>
        </c:rich>
      </c:tx>
      <c:layout>
        <c:manualLayout>
          <c:xMode val="edge"/>
          <c:yMode val="edge"/>
          <c:x val="0.162422650397177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342290605801593"/>
          <c:y val="0.205163059737044"/>
          <c:w val="0.953314943564846"/>
          <c:h val="0.688570345314289"/>
        </c:manualLayout>
      </c:layout>
      <c:lineChart>
        <c:grouping val="standard"/>
        <c:varyColors val="0"/>
        <c:ser>
          <c:idx val="5"/>
          <c:order val="0"/>
          <c:tx>
            <c:strRef>
              <c:f>'[18 NC Bal Paiem  et EBE sur VAB.xlsx]Feuil1'!$A$507</c:f>
              <c:strCache>
                <c:ptCount val="1"/>
                <c:pt idx="0">
                  <c:v>EB + IDE &amp; div.</c:v>
                </c:pt>
              </c:strCache>
            </c:strRef>
          </c:tx>
          <c:spPr>
            <a:ln w="76200" cmpd="sng">
              <a:noFill/>
            </a:ln>
          </c:spPr>
          <c:marker>
            <c:symbol val="none"/>
          </c:marker>
          <c:trendline>
            <c:spPr>
              <a:ln w="76200" cmpd="sng">
                <a:solidFill>
                  <a:schemeClr val="accent3">
                    <a:lumMod val="50000"/>
                  </a:schemeClr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'[18 NC Bal Paiem  et EBE sur VAB.xlsx]Feuil1'!$B$510:$O$510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'[18 NC Bal Paiem  et EBE sur VAB.xlsx]Feuil1'!$B$507:$O$507</c:f>
              <c:numCache>
                <c:formatCode>0.0%</c:formatCode>
                <c:ptCount val="14"/>
                <c:pt idx="0">
                  <c:v>0.321189789413745</c:v>
                </c:pt>
                <c:pt idx="1">
                  <c:v>0.305285548700568</c:v>
                </c:pt>
                <c:pt idx="2">
                  <c:v>0.386213146264253</c:v>
                </c:pt>
                <c:pt idx="3">
                  <c:v>0.387498531120214</c:v>
                </c:pt>
                <c:pt idx="4">
                  <c:v>0.471432642711794</c:v>
                </c:pt>
                <c:pt idx="5">
                  <c:v>0.39408984375</c:v>
                </c:pt>
                <c:pt idx="6">
                  <c:v>0.388628517058584</c:v>
                </c:pt>
                <c:pt idx="7">
                  <c:v>0.535231598665261</c:v>
                </c:pt>
                <c:pt idx="8">
                  <c:v>0.453173696455031</c:v>
                </c:pt>
                <c:pt idx="9">
                  <c:v>0.423517308620952</c:v>
                </c:pt>
                <c:pt idx="10">
                  <c:v>0.476646940640789</c:v>
                </c:pt>
                <c:pt idx="11">
                  <c:v>0.399986939437221</c:v>
                </c:pt>
                <c:pt idx="12">
                  <c:v>0.363895918234581</c:v>
                </c:pt>
                <c:pt idx="13">
                  <c:v>0.298603874999727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'[18 NC Bal Paiem  et EBE sur VAB.xlsx]Feuil1'!$A$502</c:f>
              <c:strCache>
                <c:ptCount val="1"/>
                <c:pt idx="0">
                  <c:v>FBC 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trendline>
            <c:spPr>
              <a:ln w="76200" cmpd="sng">
                <a:solidFill>
                  <a:srgbClr val="660066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'[18 NC Bal Paiem  et EBE sur VAB.xlsx]Feuil1'!$B$510:$O$510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'[18 NC Bal Paiem  et EBE sur VAB.xlsx]Feuil1'!$B$502:$O$502</c:f>
              <c:numCache>
                <c:formatCode>0.0%</c:formatCode>
                <c:ptCount val="14"/>
                <c:pt idx="0">
                  <c:v>0.323308433481542</c:v>
                </c:pt>
                <c:pt idx="1">
                  <c:v>0.290155365479738</c:v>
                </c:pt>
                <c:pt idx="2">
                  <c:v>0.315832951746128</c:v>
                </c:pt>
                <c:pt idx="3">
                  <c:v>0.375466445558716</c:v>
                </c:pt>
                <c:pt idx="4">
                  <c:v>0.435023777944721</c:v>
                </c:pt>
                <c:pt idx="5">
                  <c:v>0.395665364583333</c:v>
                </c:pt>
                <c:pt idx="6">
                  <c:v>0.344575234470572</c:v>
                </c:pt>
                <c:pt idx="7">
                  <c:v>0.480405255701846</c:v>
                </c:pt>
                <c:pt idx="8">
                  <c:v>0.438652624885368</c:v>
                </c:pt>
                <c:pt idx="9">
                  <c:v>0.390691999439895</c:v>
                </c:pt>
                <c:pt idx="10">
                  <c:v>0.389460268491248</c:v>
                </c:pt>
                <c:pt idx="11">
                  <c:v>0.363549704245374</c:v>
                </c:pt>
                <c:pt idx="12">
                  <c:v>0.320908851936262</c:v>
                </c:pt>
                <c:pt idx="13">
                  <c:v>0.294217315019236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'[18 NC Bal Paiem  et EBE sur VAB.xlsx]Feuil1'!$A$508</c:f>
              <c:strCache>
                <c:ptCount val="1"/>
                <c:pt idx="0">
                  <c:v>IDE &amp; div.</c:v>
                </c:pt>
              </c:strCache>
            </c:strRef>
          </c:tx>
          <c:spPr>
            <a:ln>
              <a:noFill/>
              <a:prstDash val="sysDot"/>
            </a:ln>
          </c:spPr>
          <c:marker>
            <c:symbol val="none"/>
          </c:marker>
          <c:trendline>
            <c:spPr>
              <a:ln w="76200" cmpd="sng">
                <a:solidFill>
                  <a:srgbClr val="008000"/>
                </a:solidFill>
                <a:prstDash val="sysDot"/>
              </a:ln>
            </c:spPr>
            <c:trendlineType val="movingAvg"/>
            <c:period val="4"/>
            <c:dispRSqr val="0"/>
            <c:dispEq val="0"/>
          </c:trendline>
          <c:cat>
            <c:numRef>
              <c:f>'[18 NC Bal Paiem  et EBE sur VAB.xlsx]Feuil1'!$B$510:$O$510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'[18 NC Bal Paiem  et EBE sur VAB.xlsx]Feuil1'!$B$508:$O$508</c:f>
              <c:numCache>
                <c:formatCode>0.0%</c:formatCode>
                <c:ptCount val="14"/>
                <c:pt idx="0">
                  <c:v>0.0272881355932203</c:v>
                </c:pt>
                <c:pt idx="1">
                  <c:v>0.0224493731918997</c:v>
                </c:pt>
                <c:pt idx="2">
                  <c:v>0.0257824933687003</c:v>
                </c:pt>
                <c:pt idx="3">
                  <c:v>0.0283255347593583</c:v>
                </c:pt>
                <c:pt idx="4">
                  <c:v>0.0942409166289763</c:v>
                </c:pt>
                <c:pt idx="5">
                  <c:v>0.0313411458333333</c:v>
                </c:pt>
                <c:pt idx="6">
                  <c:v>0.199089302704907</c:v>
                </c:pt>
                <c:pt idx="7">
                  <c:v>0.149171159436832</c:v>
                </c:pt>
                <c:pt idx="8">
                  <c:v>0.159636878301794</c:v>
                </c:pt>
                <c:pt idx="9">
                  <c:v>0.166864805476519</c:v>
                </c:pt>
                <c:pt idx="10">
                  <c:v>0.282281004764684</c:v>
                </c:pt>
                <c:pt idx="11">
                  <c:v>0.219144266595094</c:v>
                </c:pt>
                <c:pt idx="12">
                  <c:v>0.165339085953633</c:v>
                </c:pt>
                <c:pt idx="13">
                  <c:v>0.128173398188927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6122040"/>
        <c:axId val="-2044155944"/>
      </c:lineChart>
      <c:catAx>
        <c:axId val="-2056122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9050" cmpd="sng">
            <a:solidFill>
              <a:schemeClr val="tx1"/>
            </a:solidFill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-2044155944"/>
        <c:crosses val="autoZero"/>
        <c:auto val="1"/>
        <c:lblAlgn val="ctr"/>
        <c:lblOffset val="100"/>
        <c:tickLblSkip val="2"/>
        <c:noMultiLvlLbl val="0"/>
      </c:catAx>
      <c:valAx>
        <c:axId val="-2044155944"/>
        <c:scaling>
          <c:orientation val="minMax"/>
          <c:max val="0.5"/>
          <c:min val="0.0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056122040"/>
        <c:crosses val="autoZero"/>
        <c:crossBetween val="between"/>
        <c:majorUnit val="0.05"/>
      </c:valAx>
    </c:plotArea>
    <c:plotVisOnly val="1"/>
    <c:dispBlanksAs val="gap"/>
    <c:showDLblsOverMax val="0"/>
  </c:chart>
  <c:txPr>
    <a:bodyPr/>
    <a:lstStyle/>
    <a:p>
      <a:pPr>
        <a:defRPr sz="2000" b="1"/>
      </a:pPr>
      <a:endParaRPr lang="fr-FR"/>
    </a:p>
  </c:txPr>
  <c:externalData r:id="rId1">
    <c:autoUpdate val="0"/>
  </c:externalData>
  <c:userShapes r:id="rId2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... elle est x 3 en francs constants au total </a:t>
            </a:r>
          </a:p>
          <a:p>
            <a:pPr>
              <a:defRPr sz="1800" b="1"/>
            </a:pPr>
            <a:r>
              <a:rPr lang="fr-FR" sz="1800" b="1" dirty="0"/>
              <a:t>et x 2 par habitant</a:t>
            </a:r>
          </a:p>
        </c:rich>
      </c:tx>
      <c:layout>
        <c:manualLayout>
          <c:xMode val="edge"/>
          <c:yMode val="edge"/>
          <c:x val="0.158489850208496"/>
          <c:y val="0.00958462176033664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700887299992704"/>
          <c:y val="0.0437246963562753"/>
          <c:w val="0.864247254196575"/>
          <c:h val="0.775325002390895"/>
        </c:manualLayout>
      </c:layout>
      <c:lineChart>
        <c:grouping val="standard"/>
        <c:varyColors val="0"/>
        <c:ser>
          <c:idx val="2"/>
          <c:order val="1"/>
          <c:tx>
            <c:strRef>
              <c:f>'Dpenses courantes'!$A$76</c:f>
              <c:strCache>
                <c:ptCount val="1"/>
                <c:pt idx="0">
                  <c:v>Par habitant, KCFP constants de 2015 par an</c:v>
                </c:pt>
              </c:strCache>
            </c:strRef>
          </c:tx>
          <c:spPr>
            <a:ln w="76200" cmpd="sng">
              <a:solidFill>
                <a:srgbClr val="008000"/>
              </a:solidFill>
            </a:ln>
          </c:spPr>
          <c:marker>
            <c:symbol val="none"/>
          </c:marker>
          <c:dPt>
            <c:idx val="3"/>
            <c:bubble3D val="0"/>
            <c:spPr>
              <a:ln w="76200" cmpd="sng">
                <a:noFill/>
              </a:ln>
            </c:spPr>
          </c:dPt>
          <c:dLbls>
            <c:dLbl>
              <c:idx val="0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'Dpenses courantes'!$B$73:$AA$73</c:f>
              <c:numCache>
                <c:formatCode>General</c:formatCode>
                <c:ptCount val="26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  <c:pt idx="24">
                  <c:v>2014.0</c:v>
                </c:pt>
                <c:pt idx="25">
                  <c:v>2015.0</c:v>
                </c:pt>
              </c:numCache>
            </c:numRef>
          </c:cat>
          <c:val>
            <c:numRef>
              <c:f>'Dpenses courantes'!$B$76:$AA$76</c:f>
              <c:numCache>
                <c:formatCode>General</c:formatCode>
                <c:ptCount val="26"/>
                <c:pt idx="2">
                  <c:v>0.0</c:v>
                </c:pt>
                <c:pt idx="3" formatCode="0">
                  <c:v>174.9108829918044</c:v>
                </c:pt>
                <c:pt idx="4" formatCode="0">
                  <c:v>171.0628798700638</c:v>
                </c:pt>
                <c:pt idx="5" formatCode="0">
                  <c:v>175.7804162676303</c:v>
                </c:pt>
                <c:pt idx="6" formatCode="0">
                  <c:v>182.6027656212202</c:v>
                </c:pt>
                <c:pt idx="7" formatCode="0">
                  <c:v>189.6557472073352</c:v>
                </c:pt>
                <c:pt idx="8" formatCode="0">
                  <c:v>192.618861053936</c:v>
                </c:pt>
                <c:pt idx="9" formatCode="0">
                  <c:v>203.0031931851852</c:v>
                </c:pt>
                <c:pt idx="10" formatCode="0">
                  <c:v>209.3104765591538</c:v>
                </c:pt>
                <c:pt idx="11" formatCode="0">
                  <c:v>211.6149455631914</c:v>
                </c:pt>
                <c:pt idx="12" formatCode="0">
                  <c:v>223.9006318305478</c:v>
                </c:pt>
                <c:pt idx="13" formatCode="0">
                  <c:v>235.5775253486763</c:v>
                </c:pt>
                <c:pt idx="14" formatCode="0">
                  <c:v>248.5405042152167</c:v>
                </c:pt>
                <c:pt idx="15" formatCode="0">
                  <c:v>261.2000407629467</c:v>
                </c:pt>
                <c:pt idx="16" formatCode="0">
                  <c:v>269.9207924069069</c:v>
                </c:pt>
                <c:pt idx="17" formatCode="0">
                  <c:v>284.3884657911556</c:v>
                </c:pt>
                <c:pt idx="18" formatCode="0">
                  <c:v>293.879245079629</c:v>
                </c:pt>
                <c:pt idx="19" formatCode="0">
                  <c:v>309.7716583576419</c:v>
                </c:pt>
                <c:pt idx="20" formatCode="0">
                  <c:v>320.8988610562653</c:v>
                </c:pt>
                <c:pt idx="21" formatCode="0">
                  <c:v>321.4685932158789</c:v>
                </c:pt>
                <c:pt idx="22" formatCode="0">
                  <c:v>325.4681372820041</c:v>
                </c:pt>
                <c:pt idx="23" formatCode="0">
                  <c:v>319.5144605539996</c:v>
                </c:pt>
                <c:pt idx="24" formatCode="0">
                  <c:v>324.3570388310861</c:v>
                </c:pt>
                <c:pt idx="25" formatCode="0">
                  <c:v>339.7363656387665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6099288"/>
        <c:axId val="-2046700680"/>
      </c:lineChart>
      <c:lineChart>
        <c:grouping val="standard"/>
        <c:varyColors val="0"/>
        <c:ser>
          <c:idx val="0"/>
          <c:order val="0"/>
          <c:tx>
            <c:strRef>
              <c:f>'Dpenses courantes'!$A$74</c:f>
              <c:strCache>
                <c:ptCount val="1"/>
                <c:pt idx="0">
                  <c:v>Totale, GCFP constants de 2015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0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'Dpenses courantes'!$E$73:$AA$73</c:f>
              <c:numCache>
                <c:formatCode>General</c:formatCode>
                <c:ptCount val="23"/>
                <c:pt idx="0">
                  <c:v>1993.0</c:v>
                </c:pt>
                <c:pt idx="1">
                  <c:v>1994.0</c:v>
                </c:pt>
                <c:pt idx="2">
                  <c:v>1995.0</c:v>
                </c:pt>
                <c:pt idx="3">
                  <c:v>1996.0</c:v>
                </c:pt>
                <c:pt idx="4">
                  <c:v>1997.0</c:v>
                </c:pt>
                <c:pt idx="5">
                  <c:v>1998.0</c:v>
                </c:pt>
                <c:pt idx="6">
                  <c:v>1999.0</c:v>
                </c:pt>
                <c:pt idx="7">
                  <c:v>2000.0</c:v>
                </c:pt>
                <c:pt idx="8">
                  <c:v>2001.0</c:v>
                </c:pt>
                <c:pt idx="9">
                  <c:v>2002.0</c:v>
                </c:pt>
                <c:pt idx="10">
                  <c:v>2003.0</c:v>
                </c:pt>
                <c:pt idx="11">
                  <c:v>2004.0</c:v>
                </c:pt>
                <c:pt idx="12">
                  <c:v>2005.0</c:v>
                </c:pt>
                <c:pt idx="13">
                  <c:v>2006.0</c:v>
                </c:pt>
                <c:pt idx="14">
                  <c:v>2007.0</c:v>
                </c:pt>
                <c:pt idx="15">
                  <c:v>2008.0</c:v>
                </c:pt>
                <c:pt idx="16">
                  <c:v>2009.0</c:v>
                </c:pt>
                <c:pt idx="17">
                  <c:v>2010.0</c:v>
                </c:pt>
                <c:pt idx="18">
                  <c:v>2011.0</c:v>
                </c:pt>
                <c:pt idx="19">
                  <c:v>2012.0</c:v>
                </c:pt>
                <c:pt idx="20">
                  <c:v>2013.0</c:v>
                </c:pt>
                <c:pt idx="21">
                  <c:v>2014.0</c:v>
                </c:pt>
                <c:pt idx="22">
                  <c:v>2015.0</c:v>
                </c:pt>
              </c:numCache>
            </c:numRef>
          </c:cat>
          <c:val>
            <c:numRef>
              <c:f>'Dpenses courantes'!$B$74:$AA$74</c:f>
              <c:numCache>
                <c:formatCode>General</c:formatCode>
                <c:ptCount val="26"/>
                <c:pt idx="3" formatCode="0">
                  <c:v>32.27027081301446</c:v>
                </c:pt>
                <c:pt idx="4" formatCode="0">
                  <c:v>32.41325107209935</c:v>
                </c:pt>
                <c:pt idx="5" formatCode="0">
                  <c:v>34.06896926911891</c:v>
                </c:pt>
                <c:pt idx="6" formatCode="0">
                  <c:v>36.07564148580789</c:v>
                </c:pt>
                <c:pt idx="7" formatCode="0">
                  <c:v>38.20008129100704</c:v>
                </c:pt>
                <c:pt idx="8" formatCode="0">
                  <c:v>39.5406071782908</c:v>
                </c:pt>
                <c:pt idx="9" formatCode="0">
                  <c:v>42.47111005904532</c:v>
                </c:pt>
                <c:pt idx="10" formatCode="0">
                  <c:v>44.63127291670836</c:v>
                </c:pt>
                <c:pt idx="11" formatCode="0">
                  <c:v>45.98890062210224</c:v>
                </c:pt>
                <c:pt idx="12" formatCode="0">
                  <c:v>49.59163899383213</c:v>
                </c:pt>
                <c:pt idx="13" formatCode="0">
                  <c:v>55.00366753658025</c:v>
                </c:pt>
                <c:pt idx="14" formatCode="0">
                  <c:v>56.53486335189515</c:v>
                </c:pt>
                <c:pt idx="15" formatCode="0">
                  <c:v>64.06316563227163</c:v>
                </c:pt>
                <c:pt idx="16" formatCode="0">
                  <c:v>64.04139462742296</c:v>
                </c:pt>
                <c:pt idx="17" formatCode="0">
                  <c:v>68.5508040602756</c:v>
                </c:pt>
                <c:pt idx="18" formatCode="0">
                  <c:v>68.72691391202254</c:v>
                </c:pt>
                <c:pt idx="19" formatCode="0">
                  <c:v>76.0806433352175</c:v>
                </c:pt>
                <c:pt idx="20" formatCode="0">
                  <c:v>80.14449054880226</c:v>
                </c:pt>
                <c:pt idx="21" formatCode="0">
                  <c:v>81.76553668445885</c:v>
                </c:pt>
                <c:pt idx="22" formatCode="0">
                  <c:v>84.29624755603948</c:v>
                </c:pt>
                <c:pt idx="23" formatCode="0">
                  <c:v>84.23998752506198</c:v>
                </c:pt>
                <c:pt idx="24" formatCode="0">
                  <c:v>86.9439042586727</c:v>
                </c:pt>
                <c:pt idx="25" formatCode="0">
                  <c:v>92.544186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7464904"/>
        <c:axId val="-2045957048"/>
      </c:lineChart>
      <c:catAx>
        <c:axId val="-2046099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046700680"/>
        <c:crosses val="autoZero"/>
        <c:auto val="1"/>
        <c:lblAlgn val="ctr"/>
        <c:lblOffset val="100"/>
        <c:tickLblSkip val="1"/>
        <c:noMultiLvlLbl val="0"/>
      </c:catAx>
      <c:valAx>
        <c:axId val="-2046700680"/>
        <c:scaling>
          <c:orientation val="minMax"/>
          <c:max val="350.0"/>
          <c:min val="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 b="1">
                <a:solidFill>
                  <a:srgbClr val="008000"/>
                </a:solidFill>
              </a:defRPr>
            </a:pPr>
            <a:endParaRPr lang="fr-FR"/>
          </a:p>
        </c:txPr>
        <c:crossAx val="-2046099288"/>
        <c:crosses val="autoZero"/>
        <c:crossBetween val="between"/>
      </c:valAx>
      <c:catAx>
        <c:axId val="-20574649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45957048"/>
        <c:crosses val="autoZero"/>
        <c:auto val="1"/>
        <c:lblAlgn val="ctr"/>
        <c:lblOffset val="100"/>
        <c:noMultiLvlLbl val="0"/>
      </c:catAx>
      <c:valAx>
        <c:axId val="-204595704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>
                <a:solidFill>
                  <a:srgbClr val="0000FF"/>
                </a:solidFill>
              </a:defRPr>
            </a:pPr>
            <a:endParaRPr lang="fr-FR"/>
          </a:p>
        </c:txPr>
        <c:crossAx val="-2057464904"/>
        <c:crosses val="max"/>
        <c:crossBetween val="between"/>
      </c:valAx>
    </c:plotArea>
    <c:legend>
      <c:legendPos val="r"/>
      <c:layout>
        <c:manualLayout>
          <c:xMode val="edge"/>
          <c:yMode val="edge"/>
          <c:x val="0.227912628170231"/>
          <c:y val="0.595071886257133"/>
          <c:w val="0.57455268389662"/>
          <c:h val="0.193877394880296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Le passage en </a:t>
            </a:r>
            <a:r>
              <a:rPr lang="fr-FR" sz="1800" dirty="0" smtClean="0"/>
              <a:t>tendances </a:t>
            </a:r>
          </a:p>
          <a:p>
            <a:pPr>
              <a:defRPr sz="1800"/>
            </a:pPr>
            <a:r>
              <a:rPr lang="fr-FR" sz="1800" dirty="0" smtClean="0"/>
              <a:t>(</a:t>
            </a:r>
            <a:r>
              <a:rPr lang="fr-FR" sz="1800" dirty="0" err="1" smtClean="0"/>
              <a:t>Moy</a:t>
            </a:r>
            <a:r>
              <a:rPr lang="fr-FR" sz="1800" dirty="0" smtClean="0"/>
              <a:t>. mob. / 4 ans) </a:t>
            </a:r>
          </a:p>
          <a:p>
            <a:pPr>
              <a:defRPr sz="1800"/>
            </a:pPr>
            <a:r>
              <a:rPr lang="fr-FR" sz="1800" dirty="0" smtClean="0"/>
              <a:t>d'un </a:t>
            </a:r>
            <a:r>
              <a:rPr lang="fr-FR" sz="1800" dirty="0"/>
              <a:t>bel excédent</a:t>
            </a:r>
          </a:p>
          <a:p>
            <a:pPr>
              <a:defRPr sz="1800"/>
            </a:pPr>
            <a:r>
              <a:rPr lang="fr-FR" sz="1800" dirty="0"/>
              <a:t> à un beau déficit public,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% </a:t>
            </a:r>
            <a:r>
              <a:rPr lang="fr-FR" sz="1800" dirty="0"/>
              <a:t>du PIB</a:t>
            </a:r>
          </a:p>
        </c:rich>
      </c:tx>
      <c:layout>
        <c:manualLayout>
          <c:xMode val="edge"/>
          <c:yMode val="edge"/>
          <c:x val="0.167078952968717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57550802874531"/>
          <c:y val="0.174111254154067"/>
          <c:w val="0.835040057765705"/>
          <c:h val="0.74041346067483"/>
        </c:manualLayout>
      </c:layout>
      <c:lineChart>
        <c:grouping val="standard"/>
        <c:varyColors val="0"/>
        <c:ser>
          <c:idx val="0"/>
          <c:order val="0"/>
          <c:tx>
            <c:strRef>
              <c:f>' travail PC 17'!$A$1121</c:f>
              <c:strCache>
                <c:ptCount val="1"/>
                <c:pt idx="0">
                  <c:v>Excédent (+) ou Déficit (-) public, % du PIB</c:v>
                </c:pt>
              </c:strCache>
            </c:strRef>
          </c:tx>
          <c:spPr>
            <a:ln w="12700" cmpd="sng">
              <a:noFill/>
            </a:ln>
          </c:spPr>
          <c:marker>
            <c:symbol val="none"/>
          </c:marker>
          <c:trendline>
            <c:spPr>
              <a:ln w="76200" cmpd="sng">
                <a:solidFill>
                  <a:srgbClr val="660066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' travail PC 17'!$B$1120:$S$1120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17'!$B$1121:$S$1121</c:f>
              <c:numCache>
                <c:formatCode>0.0%</c:formatCode>
                <c:ptCount val="18"/>
                <c:pt idx="0">
                  <c:v>0.0491432253036483</c:v>
                </c:pt>
                <c:pt idx="1">
                  <c:v>0.0105989556502726</c:v>
                </c:pt>
                <c:pt idx="2">
                  <c:v>-0.00274152542372885</c:v>
                </c:pt>
                <c:pt idx="3">
                  <c:v>0.0134580520732883</c:v>
                </c:pt>
                <c:pt idx="4">
                  <c:v>0.0224137931034483</c:v>
                </c:pt>
                <c:pt idx="5">
                  <c:v>0.0253308823529413</c:v>
                </c:pt>
                <c:pt idx="6">
                  <c:v>0.00251469923111713</c:v>
                </c:pt>
                <c:pt idx="7">
                  <c:v>0.0313619791666667</c:v>
                </c:pt>
                <c:pt idx="8">
                  <c:v>0.029720641861082</c:v>
                </c:pt>
                <c:pt idx="9">
                  <c:v>0.0081521118817266</c:v>
                </c:pt>
                <c:pt idx="10">
                  <c:v>0.00341685925593749</c:v>
                </c:pt>
                <c:pt idx="11">
                  <c:v>0.0139301912837704</c:v>
                </c:pt>
                <c:pt idx="12">
                  <c:v>0.0180510380182856</c:v>
                </c:pt>
                <c:pt idx="13">
                  <c:v>-0.0071703566477207</c:v>
                </c:pt>
                <c:pt idx="14">
                  <c:v>-0.00565123169212411</c:v>
                </c:pt>
                <c:pt idx="15">
                  <c:v>-0.0113466997744464</c:v>
                </c:pt>
                <c:pt idx="16">
                  <c:v>-0.0165452374769945</c:v>
                </c:pt>
                <c:pt idx="17">
                  <c:v>-0.016551663370289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39755176"/>
        <c:axId val="-2057785304"/>
      </c:lineChart>
      <c:lineChart>
        <c:grouping val="standard"/>
        <c:varyColors val="0"/>
        <c:ser>
          <c:idx val="1"/>
          <c:order val="1"/>
          <c:tx>
            <c:strRef>
              <c:f>' travail PC 17'!$A$1122</c:f>
              <c:strCache>
                <c:ptCount val="1"/>
                <c:pt idx="0">
                  <c:v>Dépenses publiques</c:v>
                </c:pt>
              </c:strCache>
            </c:strRef>
          </c:tx>
          <c:spPr>
            <a:ln w="12700" cmpd="sng">
              <a:noFill/>
            </a:ln>
          </c:spPr>
          <c:marker>
            <c:symbol val="none"/>
          </c:marker>
          <c:trendline>
            <c:spPr>
              <a:ln w="57150" cmpd="sng">
                <a:solidFill>
                  <a:srgbClr val="FF0000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' travail PC 17'!$B$1120:$S$1120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17'!$B$1122:$S$1122</c:f>
              <c:numCache>
                <c:formatCode>0.0%</c:formatCode>
                <c:ptCount val="18"/>
                <c:pt idx="0">
                  <c:v>0.500204030207883</c:v>
                </c:pt>
                <c:pt idx="1">
                  <c:v>0.526090099492969</c:v>
                </c:pt>
                <c:pt idx="2">
                  <c:v>0.542262711864407</c:v>
                </c:pt>
                <c:pt idx="3">
                  <c:v>0.520459016393443</c:v>
                </c:pt>
                <c:pt idx="4">
                  <c:v>0.499338638373121</c:v>
                </c:pt>
                <c:pt idx="5">
                  <c:v>0.511066176470588</c:v>
                </c:pt>
                <c:pt idx="6">
                  <c:v>0.501121664405247</c:v>
                </c:pt>
                <c:pt idx="7">
                  <c:v>0.464321614583333</c:v>
                </c:pt>
                <c:pt idx="8">
                  <c:v>0.514638471908117</c:v>
                </c:pt>
                <c:pt idx="9">
                  <c:v>0.538828947986814</c:v>
                </c:pt>
                <c:pt idx="10">
                  <c:v>0.502759934790423</c:v>
                </c:pt>
                <c:pt idx="11">
                  <c:v>0.498212243288165</c:v>
                </c:pt>
                <c:pt idx="12">
                  <c:v>0.528831326070266</c:v>
                </c:pt>
                <c:pt idx="13">
                  <c:v>0.544151373198915</c:v>
                </c:pt>
                <c:pt idx="14">
                  <c:v>0.529803494592699</c:v>
                </c:pt>
                <c:pt idx="15">
                  <c:v>0.539683328672891</c:v>
                </c:pt>
                <c:pt idx="16">
                  <c:v>0.550021843601243</c:v>
                </c:pt>
                <c:pt idx="17">
                  <c:v>0.555103080929227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 travail PC 17'!$A$1123</c:f>
              <c:strCache>
                <c:ptCount val="1"/>
                <c:pt idx="0">
                  <c:v>Recettes publiques</c:v>
                </c:pt>
              </c:strCache>
            </c:strRef>
          </c:tx>
          <c:spPr>
            <a:ln w="12700" cmpd="sng">
              <a:noFill/>
            </a:ln>
          </c:spPr>
          <c:marker>
            <c:symbol val="none"/>
          </c:marker>
          <c:trendline>
            <c:spPr>
              <a:ln w="57150" cmpd="sng">
                <a:solidFill>
                  <a:srgbClr val="008000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' travail PC 17'!$B$1120:$S$1120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17'!$B$1123:$S$1123</c:f>
              <c:numCache>
                <c:formatCode>0.0%</c:formatCode>
                <c:ptCount val="18"/>
                <c:pt idx="0">
                  <c:v>0.549347255511532</c:v>
                </c:pt>
                <c:pt idx="1">
                  <c:v>0.536689055143242</c:v>
                </c:pt>
                <c:pt idx="2">
                  <c:v>0.539521186440678</c:v>
                </c:pt>
                <c:pt idx="3">
                  <c:v>0.533917068466731</c:v>
                </c:pt>
                <c:pt idx="4">
                  <c:v>0.521752431476569</c:v>
                </c:pt>
                <c:pt idx="5">
                  <c:v>0.536397058823529</c:v>
                </c:pt>
                <c:pt idx="6">
                  <c:v>0.503636363636364</c:v>
                </c:pt>
                <c:pt idx="7">
                  <c:v>0.49568359375</c:v>
                </c:pt>
                <c:pt idx="8">
                  <c:v>0.544359113769199</c:v>
                </c:pt>
                <c:pt idx="9">
                  <c:v>0.54698105986854</c:v>
                </c:pt>
                <c:pt idx="10">
                  <c:v>0.506176794046361</c:v>
                </c:pt>
                <c:pt idx="11">
                  <c:v>0.512142434571936</c:v>
                </c:pt>
                <c:pt idx="12">
                  <c:v>0.546882364088551</c:v>
                </c:pt>
                <c:pt idx="13">
                  <c:v>0.536981016551194</c:v>
                </c:pt>
                <c:pt idx="14">
                  <c:v>0.524152262900575</c:v>
                </c:pt>
                <c:pt idx="15">
                  <c:v>0.528336628898444</c:v>
                </c:pt>
                <c:pt idx="16">
                  <c:v>0.533476606124249</c:v>
                </c:pt>
                <c:pt idx="17">
                  <c:v>0.538551417558938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 travail PC 17'!$A$1121</c:f>
              <c:strCache>
                <c:ptCount val="1"/>
                <c:pt idx="0">
                  <c:v>Excédent (+) ou Déficit (-) public, % du PIB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cat>
            <c:numRef>
              <c:f>' travail PC 17'!$B$1120:$S$1120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17'!$B$1121:$S$1121</c:f>
              <c:numCache>
                <c:formatCode>0.0%</c:formatCode>
                <c:ptCount val="18"/>
                <c:pt idx="0">
                  <c:v>0.0491432253036483</c:v>
                </c:pt>
                <c:pt idx="1">
                  <c:v>0.0105989556502726</c:v>
                </c:pt>
                <c:pt idx="2">
                  <c:v>-0.00274152542372885</c:v>
                </c:pt>
                <c:pt idx="3">
                  <c:v>0.0134580520732883</c:v>
                </c:pt>
                <c:pt idx="4">
                  <c:v>0.0224137931034483</c:v>
                </c:pt>
                <c:pt idx="5">
                  <c:v>0.0253308823529413</c:v>
                </c:pt>
                <c:pt idx="6">
                  <c:v>0.00251469923111713</c:v>
                </c:pt>
                <c:pt idx="7">
                  <c:v>0.0313619791666667</c:v>
                </c:pt>
                <c:pt idx="8">
                  <c:v>0.029720641861082</c:v>
                </c:pt>
                <c:pt idx="9">
                  <c:v>0.0081521118817266</c:v>
                </c:pt>
                <c:pt idx="10">
                  <c:v>0.00341685925593749</c:v>
                </c:pt>
                <c:pt idx="11">
                  <c:v>0.0139301912837704</c:v>
                </c:pt>
                <c:pt idx="12">
                  <c:v>0.0180510380182856</c:v>
                </c:pt>
                <c:pt idx="13">
                  <c:v>-0.0071703566477207</c:v>
                </c:pt>
                <c:pt idx="14">
                  <c:v>-0.00565123169212411</c:v>
                </c:pt>
                <c:pt idx="15">
                  <c:v>-0.0113466997744464</c:v>
                </c:pt>
                <c:pt idx="16">
                  <c:v>-0.0165452374769945</c:v>
                </c:pt>
                <c:pt idx="17">
                  <c:v>-0.016551663370289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5871160"/>
        <c:axId val="-2044114632"/>
      </c:lineChart>
      <c:catAx>
        <c:axId val="-2039755176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low"/>
        <c:spPr>
          <a:ln w="28575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057785304"/>
        <c:crosses val="autoZero"/>
        <c:auto val="1"/>
        <c:lblAlgn val="ctr"/>
        <c:lblOffset val="100"/>
        <c:tickLblSkip val="2"/>
        <c:noMultiLvlLbl val="0"/>
      </c:catAx>
      <c:valAx>
        <c:axId val="-2057785304"/>
        <c:scaling>
          <c:orientation val="minMax"/>
          <c:max val="0.025"/>
          <c:min val="-0.015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600" b="1">
                <a:solidFill>
                  <a:srgbClr val="660066"/>
                </a:solidFill>
              </a:defRPr>
            </a:pPr>
            <a:endParaRPr lang="fr-FR"/>
          </a:p>
        </c:txPr>
        <c:crossAx val="-2039755176"/>
        <c:crosses val="autoZero"/>
        <c:crossBetween val="between"/>
        <c:majorUnit val="0.002"/>
      </c:valAx>
      <c:valAx>
        <c:axId val="-2044114632"/>
        <c:scaling>
          <c:orientation val="minMax"/>
          <c:max val="0.55"/>
          <c:min val="0.45"/>
        </c:scaling>
        <c:delete val="0"/>
        <c:axPos val="r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55871160"/>
        <c:crosses val="max"/>
        <c:crossBetween val="between"/>
        <c:majorUnit val="0.01"/>
      </c:valAx>
      <c:catAx>
        <c:axId val="-2055871160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-2044114632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Recettes,  Dépenses </a:t>
            </a:r>
            <a:r>
              <a:rPr lang="fr-FR" sz="1800" dirty="0" smtClean="0"/>
              <a:t>publiques, Solde en </a:t>
            </a:r>
            <a:r>
              <a:rPr lang="fr-FR" sz="1800" b="1" i="0" u="none" strike="noStrike" baseline="0" dirty="0" smtClean="0">
                <a:effectLst/>
              </a:rPr>
              <a:t>GCFP courants </a:t>
            </a:r>
          </a:p>
          <a:p>
            <a:pPr>
              <a:defRPr sz="1800"/>
            </a:pPr>
            <a:r>
              <a:rPr lang="fr-FR" sz="1800" b="1" i="0" u="none" strike="noStrike" baseline="0" dirty="0" smtClean="0">
                <a:effectLst/>
              </a:rPr>
              <a:t>&amp;</a:t>
            </a:r>
            <a:r>
              <a:rPr lang="fr-FR" sz="1800" b="1" i="0" u="none" strike="noStrike" baseline="0" dirty="0" smtClean="0"/>
              <a:t> </a:t>
            </a:r>
            <a:r>
              <a:rPr lang="fr-FR" sz="1800" dirty="0" smtClean="0"/>
              <a:t>solde annuel en </a:t>
            </a:r>
            <a:r>
              <a:rPr lang="fr-FR" sz="1800" baseline="0" dirty="0" smtClean="0"/>
              <a:t>% du PIB)</a:t>
            </a:r>
            <a:r>
              <a:rPr lang="fr-FR" sz="1800" dirty="0" smtClean="0"/>
              <a:t>, </a:t>
            </a:r>
            <a:endParaRPr lang="fr-FR" sz="1800" dirty="0"/>
          </a:p>
        </c:rich>
      </c:tx>
      <c:layout>
        <c:manualLayout>
          <c:xMode val="edge"/>
          <c:yMode val="edge"/>
          <c:x val="0.114131212213545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901747999422679"/>
          <c:y val="0.369037063945877"/>
          <c:w val="0.851656269544718"/>
          <c:h val="0.53958438875445"/>
        </c:manualLayout>
      </c:layout>
      <c:lineChart>
        <c:grouping val="standard"/>
        <c:varyColors val="0"/>
        <c:ser>
          <c:idx val="0"/>
          <c:order val="0"/>
          <c:tx>
            <c:strRef>
              <c:f>' travail PC 17'!$A$1111</c:f>
              <c:strCache>
                <c:ptCount val="1"/>
                <c:pt idx="0">
                  <c:v>PIB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dPt>
            <c:idx val="16"/>
            <c:bubble3D val="0"/>
            <c:spPr>
              <a:ln>
                <a:solidFill>
                  <a:schemeClr val="tx1"/>
                </a:solidFill>
                <a:prstDash val="sysDash"/>
              </a:ln>
            </c:spPr>
          </c:dPt>
          <c:dPt>
            <c:idx val="17"/>
            <c:bubble3D val="0"/>
            <c:spPr>
              <a:ln>
                <a:solidFill>
                  <a:schemeClr val="tx1"/>
                </a:solidFill>
                <a:prstDash val="sysDash"/>
              </a:ln>
            </c:spPr>
          </c:dPt>
          <c:cat>
            <c:numRef>
              <c:f>' travail PC 17'!$B$1110:$S$1110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17'!$B$1111:$S$1111</c:f>
              <c:numCache>
                <c:formatCode>0.0</c:formatCode>
                <c:ptCount val="18"/>
                <c:pt idx="0">
                  <c:v>442.0</c:v>
                </c:pt>
                <c:pt idx="1">
                  <c:v>439.0</c:v>
                </c:pt>
                <c:pt idx="2">
                  <c:v>472.0</c:v>
                </c:pt>
                <c:pt idx="3">
                  <c:v>518.5</c:v>
                </c:pt>
                <c:pt idx="4">
                  <c:v>565.5</c:v>
                </c:pt>
                <c:pt idx="5">
                  <c:v>598.4</c:v>
                </c:pt>
                <c:pt idx="6">
                  <c:v>663.3</c:v>
                </c:pt>
                <c:pt idx="7">
                  <c:v>768.0</c:v>
                </c:pt>
                <c:pt idx="8">
                  <c:v>735.7</c:v>
                </c:pt>
                <c:pt idx="9">
                  <c:v>744.715</c:v>
                </c:pt>
                <c:pt idx="10">
                  <c:v>842.913</c:v>
                </c:pt>
                <c:pt idx="11">
                  <c:v>887.425</c:v>
                </c:pt>
                <c:pt idx="12">
                  <c:v>883.1625075439329</c:v>
                </c:pt>
                <c:pt idx="13">
                  <c:v>912.367448567508</c:v>
                </c:pt>
                <c:pt idx="14">
                  <c:v>955.19</c:v>
                </c:pt>
                <c:pt idx="15">
                  <c:v>955.8299999999994</c:v>
                </c:pt>
                <c:pt idx="16">
                  <c:v>955.9931853529475</c:v>
                </c:pt>
                <c:pt idx="17">
                  <c:v>965.553117206477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 travail PC 17'!$A$1112</c:f>
              <c:strCache>
                <c:ptCount val="1"/>
                <c:pt idx="0">
                  <c:v>Dépenses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dPt>
            <c:idx val="15"/>
            <c:bubble3D val="0"/>
            <c:spPr>
              <a:ln>
                <a:solidFill>
                  <a:srgbClr val="FF0000"/>
                </a:solidFill>
                <a:prstDash val="sysDash"/>
              </a:ln>
            </c:spPr>
          </c:dPt>
          <c:dPt>
            <c:idx val="16"/>
            <c:bubble3D val="0"/>
            <c:spPr>
              <a:ln>
                <a:solidFill>
                  <a:srgbClr val="FF0000"/>
                </a:solidFill>
                <a:prstDash val="sysDash"/>
              </a:ln>
            </c:spPr>
          </c:dPt>
          <c:dPt>
            <c:idx val="17"/>
            <c:bubble3D val="0"/>
            <c:spPr>
              <a:ln>
                <a:solidFill>
                  <a:srgbClr val="FF0000"/>
                </a:solidFill>
                <a:prstDash val="sysDash"/>
              </a:ln>
            </c:spPr>
          </c:dPt>
          <c:cat>
            <c:numRef>
              <c:f>' travail PC 17'!$B$1110:$S$1110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17'!$B$1112:$S$1112</c:f>
              <c:numCache>
                <c:formatCode>0.0</c:formatCode>
                <c:ptCount val="18"/>
                <c:pt idx="0">
                  <c:v>221.026</c:v>
                </c:pt>
                <c:pt idx="1">
                  <c:v>231.155</c:v>
                </c:pt>
                <c:pt idx="2">
                  <c:v>255.948</c:v>
                </c:pt>
                <c:pt idx="3">
                  <c:v>269.858</c:v>
                </c:pt>
                <c:pt idx="4">
                  <c:v>282.376</c:v>
                </c:pt>
                <c:pt idx="5">
                  <c:v>305.8219999999992</c:v>
                </c:pt>
                <c:pt idx="6">
                  <c:v>332.394</c:v>
                </c:pt>
                <c:pt idx="7">
                  <c:v>356.599</c:v>
                </c:pt>
                <c:pt idx="8">
                  <c:v>378.619523782802</c:v>
                </c:pt>
                <c:pt idx="9">
                  <c:v>401.274</c:v>
                </c:pt>
                <c:pt idx="10">
                  <c:v>423.782884914</c:v>
                </c:pt>
                <c:pt idx="11">
                  <c:v>442.126</c:v>
                </c:pt>
                <c:pt idx="12">
                  <c:v>467.044</c:v>
                </c:pt>
                <c:pt idx="13">
                  <c:v>496.466</c:v>
                </c:pt>
                <c:pt idx="14">
                  <c:v>506.063</c:v>
                </c:pt>
                <c:pt idx="15">
                  <c:v>515.8455160454063</c:v>
                </c:pt>
                <c:pt idx="16">
                  <c:v>525.817134278053</c:v>
                </c:pt>
                <c:pt idx="17">
                  <c:v>535.9815101621348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 travail PC 17'!$A$1117</c:f>
              <c:strCache>
                <c:ptCount val="1"/>
                <c:pt idx="0">
                  <c:v>Recettes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ymbol val="none"/>
          </c:marker>
          <c:dPt>
            <c:idx val="15"/>
            <c:bubble3D val="0"/>
            <c:spPr>
              <a:ln>
                <a:solidFill>
                  <a:srgbClr val="008000"/>
                </a:solidFill>
                <a:prstDash val="sysDash"/>
              </a:ln>
            </c:spPr>
          </c:dPt>
          <c:dPt>
            <c:idx val="16"/>
            <c:bubble3D val="0"/>
            <c:spPr>
              <a:ln>
                <a:solidFill>
                  <a:srgbClr val="008000"/>
                </a:solidFill>
                <a:prstDash val="sysDash"/>
              </a:ln>
            </c:spPr>
          </c:dPt>
          <c:dPt>
            <c:idx val="17"/>
            <c:bubble3D val="0"/>
            <c:spPr>
              <a:ln>
                <a:solidFill>
                  <a:srgbClr val="008000"/>
                </a:solidFill>
                <a:prstDash val="sysDash"/>
              </a:ln>
            </c:spPr>
          </c:dPt>
          <c:cat>
            <c:numRef>
              <c:f>' travail PC 17'!$B$1110:$S$1110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17'!$B$1117:$S$1117</c:f>
              <c:numCache>
                <c:formatCode>General</c:formatCode>
                <c:ptCount val="18"/>
                <c:pt idx="0">
                  <c:v>242.741</c:v>
                </c:pt>
                <c:pt idx="1">
                  <c:v>235.812</c:v>
                </c:pt>
                <c:pt idx="2">
                  <c:v>254.654</c:v>
                </c:pt>
                <c:pt idx="3">
                  <c:v>276.836</c:v>
                </c:pt>
                <c:pt idx="4">
                  <c:v>295.051</c:v>
                </c:pt>
                <c:pt idx="5">
                  <c:v>320.98</c:v>
                </c:pt>
                <c:pt idx="6">
                  <c:v>334.062</c:v>
                </c:pt>
                <c:pt idx="7">
                  <c:v>380.685</c:v>
                </c:pt>
                <c:pt idx="8">
                  <c:v>400.485</c:v>
                </c:pt>
                <c:pt idx="9">
                  <c:v>407.345</c:v>
                </c:pt>
                <c:pt idx="10">
                  <c:v>426.663</c:v>
                </c:pt>
                <c:pt idx="11">
                  <c:v>454.4879999999989</c:v>
                </c:pt>
                <c:pt idx="12">
                  <c:v>482.9859999999989</c:v>
                </c:pt>
                <c:pt idx="13">
                  <c:v>489.924</c:v>
                </c:pt>
                <c:pt idx="14">
                  <c:v>500.665</c:v>
                </c:pt>
                <c:pt idx="15" formatCode="0.0">
                  <c:v>505.0</c:v>
                </c:pt>
                <c:pt idx="16" formatCode="0.0">
                  <c:v>510.0</c:v>
                </c:pt>
                <c:pt idx="17" formatCode="0.0">
                  <c:v>520.0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35049784"/>
        <c:axId val="-2041037688"/>
      </c:lineChart>
      <c:lineChart>
        <c:grouping val="standard"/>
        <c:varyColors val="0"/>
        <c:ser>
          <c:idx val="2"/>
          <c:order val="3"/>
          <c:tx>
            <c:strRef>
              <c:f>' travail PC 17'!$A$1149</c:f>
              <c:strCache>
                <c:ptCount val="1"/>
                <c:pt idx="0">
                  <c:v>Excédent (+) ou Déficit (-) public, % du PIB</c:v>
                </c:pt>
              </c:strCache>
            </c:strRef>
          </c:tx>
          <c:spPr>
            <a:ln w="76200" cmpd="sng">
              <a:solidFill>
                <a:srgbClr val="660066"/>
              </a:solidFill>
            </a:ln>
          </c:spPr>
          <c:marker>
            <c:symbol val="none"/>
          </c:marker>
          <c:dPt>
            <c:idx val="15"/>
            <c:bubble3D val="0"/>
            <c:spPr>
              <a:ln w="76200" cmpd="sng">
                <a:solidFill>
                  <a:srgbClr val="660066"/>
                </a:solidFill>
                <a:prstDash val="sysDot"/>
              </a:ln>
            </c:spPr>
          </c:dPt>
          <c:dPt>
            <c:idx val="16"/>
            <c:bubble3D val="0"/>
            <c:spPr>
              <a:ln w="76200" cmpd="sng">
                <a:solidFill>
                  <a:srgbClr val="660066"/>
                </a:solidFill>
                <a:prstDash val="sysDot"/>
              </a:ln>
            </c:spPr>
          </c:dPt>
          <c:dPt>
            <c:idx val="17"/>
            <c:bubble3D val="0"/>
            <c:spPr>
              <a:ln w="76200" cmpd="sng">
                <a:solidFill>
                  <a:srgbClr val="660066"/>
                </a:solidFill>
                <a:prstDash val="sysDot"/>
              </a:ln>
            </c:spPr>
          </c:dPt>
          <c:cat>
            <c:numRef>
              <c:f>' travail PC 17'!$B$1110:$S$1110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17'!$B$1149:$S$1149</c:f>
              <c:numCache>
                <c:formatCode>0.0%</c:formatCode>
                <c:ptCount val="18"/>
                <c:pt idx="0">
                  <c:v>0.0491289592760181</c:v>
                </c:pt>
                <c:pt idx="1">
                  <c:v>0.0106082004555809</c:v>
                </c:pt>
                <c:pt idx="2">
                  <c:v>-0.00274152542372885</c:v>
                </c:pt>
                <c:pt idx="3">
                  <c:v>0.0134580520732883</c:v>
                </c:pt>
                <c:pt idx="4">
                  <c:v>0.0224137931034483</c:v>
                </c:pt>
                <c:pt idx="5">
                  <c:v>0.0253308823529413</c:v>
                </c:pt>
                <c:pt idx="6">
                  <c:v>0.00251469923111713</c:v>
                </c:pt>
                <c:pt idx="7">
                  <c:v>0.0313619791666667</c:v>
                </c:pt>
                <c:pt idx="8">
                  <c:v>0.029720641861082</c:v>
                </c:pt>
                <c:pt idx="9">
                  <c:v>0.0081521118817266</c:v>
                </c:pt>
                <c:pt idx="10">
                  <c:v>0.00341685925593749</c:v>
                </c:pt>
                <c:pt idx="11">
                  <c:v>0.0139301912837704</c:v>
                </c:pt>
                <c:pt idx="12">
                  <c:v>0.0180510380182856</c:v>
                </c:pt>
                <c:pt idx="13">
                  <c:v>-0.0071703566477207</c:v>
                </c:pt>
                <c:pt idx="14">
                  <c:v>-0.00565123169212411</c:v>
                </c:pt>
                <c:pt idx="15">
                  <c:v>-0.0113466997744464</c:v>
                </c:pt>
                <c:pt idx="16">
                  <c:v>-0.0165452374769945</c:v>
                </c:pt>
                <c:pt idx="17">
                  <c:v>-0.016551663370289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4836296"/>
        <c:axId val="-2041809912"/>
      </c:lineChart>
      <c:catAx>
        <c:axId val="-2135049784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crossAx val="-2041037688"/>
        <c:crosses val="autoZero"/>
        <c:auto val="1"/>
        <c:lblAlgn val="ctr"/>
        <c:lblOffset val="100"/>
        <c:tickLblSkip val="1"/>
        <c:noMultiLvlLbl val="0"/>
      </c:catAx>
      <c:valAx>
        <c:axId val="-2041037688"/>
        <c:scaling>
          <c:orientation val="minMax"/>
          <c:max val="100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" sourceLinked="0"/>
        <c:majorTickMark val="out"/>
        <c:minorTickMark val="none"/>
        <c:tickLblPos val="nextTo"/>
        <c:crossAx val="-2135049784"/>
        <c:crosses val="autoZero"/>
        <c:crossBetween val="between"/>
        <c:majorUnit val="50.0"/>
      </c:valAx>
      <c:catAx>
        <c:axId val="-2044836296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-2041809912"/>
        <c:crosses val="autoZero"/>
        <c:auto val="1"/>
        <c:lblAlgn val="ctr"/>
        <c:lblOffset val="100"/>
        <c:noMultiLvlLbl val="0"/>
      </c:catAx>
      <c:valAx>
        <c:axId val="-2041809912"/>
        <c:scaling>
          <c:orientation val="minMax"/>
        </c:scaling>
        <c:delete val="0"/>
        <c:axPos val="r"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660066"/>
                </a:solidFill>
              </a:defRPr>
            </a:pPr>
            <a:endParaRPr lang="fr-FR"/>
          </a:p>
        </c:txPr>
        <c:crossAx val="-2044836296"/>
        <c:crosses val="max"/>
        <c:crossBetween val="between"/>
        <c:majorUnit val="0.005"/>
      </c:valAx>
    </c:plotArea>
    <c:legend>
      <c:legendPos val="r"/>
      <c:legendEntry>
        <c:idx val="3"/>
        <c:txPr>
          <a:bodyPr/>
          <a:lstStyle/>
          <a:p>
            <a:pPr>
              <a:defRPr sz="1800" b="1"/>
            </a:pPr>
            <a:endParaRPr lang="fr-FR"/>
          </a:p>
        </c:txPr>
      </c:legendEntry>
      <c:layout>
        <c:manualLayout>
          <c:xMode val="edge"/>
          <c:yMode val="edge"/>
          <c:x val="0.0"/>
          <c:y val="0.132642832327859"/>
          <c:w val="0.998657406954565"/>
          <c:h val="0.210810225283845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</c:spPr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  <c:userShapes r:id="rId2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mr-IN" sz="1800" dirty="0" smtClean="0"/>
              <a:t>…</a:t>
            </a:r>
            <a:r>
              <a:rPr lang="fr-FR" sz="1800" dirty="0" smtClean="0"/>
              <a:t> et des dépenses</a:t>
            </a:r>
            <a:endParaRPr lang="fr-FR" sz="1800" dirty="0"/>
          </a:p>
        </c:rich>
      </c:tx>
      <c:layout>
        <c:manualLayout>
          <c:xMode val="edge"/>
          <c:yMode val="edge"/>
          <c:x val="0.239455209403172"/>
          <c:y val="0.000128174767627729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"/>
          <c:y val="0.0641975016280859"/>
          <c:w val="1.0"/>
          <c:h val="0.85146468533538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 travail PC 17'!$A$1074</c:f>
              <c:strCache>
                <c:ptCount val="1"/>
                <c:pt idx="0">
                  <c:v>Fonctionnement</c:v>
                </c:pt>
              </c:strCache>
            </c:strRef>
          </c:tx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17'!$B$1073:$P$1073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17'!$B$1074:$P$1074</c:f>
              <c:numCache>
                <c:formatCode>0.0%</c:formatCode>
                <c:ptCount val="15"/>
                <c:pt idx="0">
                  <c:v>0.291763430467279</c:v>
                </c:pt>
                <c:pt idx="1">
                  <c:v>0.306939565131707</c:v>
                </c:pt>
                <c:pt idx="2">
                  <c:v>0.313209745762712</c:v>
                </c:pt>
                <c:pt idx="3">
                  <c:v>0.299938283510125</c:v>
                </c:pt>
                <c:pt idx="4">
                  <c:v>0.282841732979664</c:v>
                </c:pt>
                <c:pt idx="5">
                  <c:v>0.28372493315508</c:v>
                </c:pt>
                <c:pt idx="6">
                  <c:v>0.279473842906679</c:v>
                </c:pt>
                <c:pt idx="7">
                  <c:v>0.256028645833333</c:v>
                </c:pt>
                <c:pt idx="8">
                  <c:v>0.282284344100241</c:v>
                </c:pt>
                <c:pt idx="9">
                  <c:v>0.290825349294697</c:v>
                </c:pt>
                <c:pt idx="10">
                  <c:v>0.265473423710395</c:v>
                </c:pt>
                <c:pt idx="11">
                  <c:v>0.26468475343974</c:v>
                </c:pt>
                <c:pt idx="12">
                  <c:v>0.272601882168078</c:v>
                </c:pt>
                <c:pt idx="13">
                  <c:v>0.279589131503052</c:v>
                </c:pt>
                <c:pt idx="14">
                  <c:v>0.283157133770587</c:v>
                </c:pt>
              </c:numCache>
            </c:numRef>
          </c:val>
        </c:ser>
        <c:ser>
          <c:idx val="1"/>
          <c:order val="1"/>
          <c:tx>
            <c:strRef>
              <c:f>' travail PC 17'!$A$1075</c:f>
              <c:strCache>
                <c:ptCount val="1"/>
                <c:pt idx="0">
                  <c:v>Prestations sociales</c:v>
                </c:pt>
              </c:strCache>
            </c:strRef>
          </c:tx>
          <c:spPr>
            <a:solidFill>
              <a:srgbClr val="FF0000"/>
            </a:solidFill>
            <a:ln w="76200" cmpd="sng">
              <a:noFill/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17'!$B$1073:$P$1073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17'!$B$1075:$P$1075</c:f>
              <c:numCache>
                <c:formatCode>0.0%</c:formatCode>
                <c:ptCount val="15"/>
                <c:pt idx="0">
                  <c:v>0.131823335515184</c:v>
                </c:pt>
                <c:pt idx="1">
                  <c:v>0.142326882230072</c:v>
                </c:pt>
                <c:pt idx="2">
                  <c:v>0.146639830508475</c:v>
                </c:pt>
                <c:pt idx="3">
                  <c:v>0.151413693346191</c:v>
                </c:pt>
                <c:pt idx="4">
                  <c:v>0.151810786914235</c:v>
                </c:pt>
                <c:pt idx="5">
                  <c:v>0.151941844919786</c:v>
                </c:pt>
                <c:pt idx="6">
                  <c:v>0.148190863862506</c:v>
                </c:pt>
                <c:pt idx="7">
                  <c:v>0.138317708333333</c:v>
                </c:pt>
                <c:pt idx="8">
                  <c:v>0.155183173918094</c:v>
                </c:pt>
                <c:pt idx="9">
                  <c:v>0.162204333201292</c:v>
                </c:pt>
                <c:pt idx="10">
                  <c:v>0.155717001533966</c:v>
                </c:pt>
                <c:pt idx="11">
                  <c:v>0.160111163394042</c:v>
                </c:pt>
                <c:pt idx="12">
                  <c:v>0.17159896434844</c:v>
                </c:pt>
                <c:pt idx="13">
                  <c:v>0.173907001881685</c:v>
                </c:pt>
                <c:pt idx="14">
                  <c:v>0.177878800738271</c:v>
                </c:pt>
              </c:numCache>
            </c:numRef>
          </c:val>
        </c:ser>
        <c:ser>
          <c:idx val="2"/>
          <c:order val="2"/>
          <c:tx>
            <c:strRef>
              <c:f>' travail PC 17'!$A$1076</c:f>
              <c:strCache>
                <c:ptCount val="1"/>
                <c:pt idx="0">
                  <c:v>Investissemenst et divers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17'!$B$1073:$P$1073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17'!$B$1076:$P$1076</c:f>
              <c:numCache>
                <c:formatCode>0.0%</c:formatCode>
                <c:ptCount val="15"/>
                <c:pt idx="0">
                  <c:v>0.0438407810537544</c:v>
                </c:pt>
                <c:pt idx="1">
                  <c:v>0.0481789332533005</c:v>
                </c:pt>
                <c:pt idx="2">
                  <c:v>0.0500275423728813</c:v>
                </c:pt>
                <c:pt idx="3">
                  <c:v>0.0413018322082931</c:v>
                </c:pt>
                <c:pt idx="4">
                  <c:v>0.0397966401414677</c:v>
                </c:pt>
                <c:pt idx="5">
                  <c:v>0.0447510026737968</c:v>
                </c:pt>
                <c:pt idx="6">
                  <c:v>0.0469817578772803</c:v>
                </c:pt>
                <c:pt idx="7">
                  <c:v>0.04212109375</c:v>
                </c:pt>
                <c:pt idx="8">
                  <c:v>0.0463878310279585</c:v>
                </c:pt>
                <c:pt idx="9">
                  <c:v>0.0559207213497781</c:v>
                </c:pt>
                <c:pt idx="10">
                  <c:v>0.0513255816436572</c:v>
                </c:pt>
                <c:pt idx="11">
                  <c:v>0.0525048910263247</c:v>
                </c:pt>
                <c:pt idx="12">
                  <c:v>0.0569230274966885</c:v>
                </c:pt>
                <c:pt idx="13">
                  <c:v>0.0694664121131878</c:v>
                </c:pt>
                <c:pt idx="14">
                  <c:v>0.0701386204549484</c:v>
                </c:pt>
              </c:numCache>
            </c:numRef>
          </c:val>
        </c:ser>
        <c:ser>
          <c:idx val="3"/>
          <c:order val="3"/>
          <c:tx>
            <c:strRef>
              <c:f>' travail PC 17'!$A$1077</c:f>
              <c:strCache>
                <c:ptCount val="1"/>
                <c:pt idx="0">
                  <c:v>Intérêts et divers</c:v>
                </c:pt>
              </c:strCache>
            </c:strRef>
          </c:tx>
          <c:invertIfNegative val="0"/>
          <c:cat>
            <c:numRef>
              <c:f>' travail PC 17'!$B$1073:$P$1073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17'!$B$1077:$P$1077</c:f>
              <c:numCache>
                <c:formatCode>0.0%</c:formatCode>
                <c:ptCount val="15"/>
                <c:pt idx="0">
                  <c:v>0.0327764831716666</c:v>
                </c:pt>
                <c:pt idx="1">
                  <c:v>0.0286447188778893</c:v>
                </c:pt>
                <c:pt idx="2">
                  <c:v>0.032385593220339</c:v>
                </c:pt>
                <c:pt idx="3">
                  <c:v>0.0278052073288332</c:v>
                </c:pt>
                <c:pt idx="4">
                  <c:v>0.0248894783377542</c:v>
                </c:pt>
                <c:pt idx="5">
                  <c:v>0.0306483957219251</c:v>
                </c:pt>
                <c:pt idx="6">
                  <c:v>0.0264751997587818</c:v>
                </c:pt>
                <c:pt idx="7">
                  <c:v>0.0278541666666667</c:v>
                </c:pt>
                <c:pt idx="8">
                  <c:v>0.0307831228618236</c:v>
                </c:pt>
                <c:pt idx="9">
                  <c:v>0.0298785441410472</c:v>
                </c:pt>
                <c:pt idx="10">
                  <c:v>0.0302439279024051</c:v>
                </c:pt>
                <c:pt idx="11">
                  <c:v>0.0302040007340391</c:v>
                </c:pt>
                <c:pt idx="12">
                  <c:v>0.0334848744869317</c:v>
                </c:pt>
                <c:pt idx="13">
                  <c:v>0.037385022315062</c:v>
                </c:pt>
                <c:pt idx="14">
                  <c:v>0.034349641761905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41232120"/>
        <c:axId val="-2041959960"/>
      </c:barChart>
      <c:lineChart>
        <c:grouping val="standard"/>
        <c:varyColors val="0"/>
        <c:ser>
          <c:idx val="4"/>
          <c:order val="4"/>
          <c:tx>
            <c:strRef>
              <c:f>' travail PC 17'!$A$1078</c:f>
              <c:strCache>
                <c:ptCount val="1"/>
                <c:pt idx="0">
                  <c:v>Total Dépenses publiques</c:v>
                </c:pt>
              </c:strCache>
            </c:strRef>
          </c:tx>
          <c:spPr>
            <a:ln w="38100" cmpd="sng">
              <a:solidFill>
                <a:schemeClr val="tx1"/>
              </a:solidFill>
              <a:prstDash val="sysDash"/>
            </a:ln>
          </c:spPr>
          <c:marker>
            <c:symbol val="none"/>
          </c:marker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 i="1"/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17'!$B$1073:$P$1073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17'!$B$1078:$P$1078</c:f>
              <c:numCache>
                <c:formatCode>0.0%</c:formatCode>
                <c:ptCount val="15"/>
                <c:pt idx="0">
                  <c:v>0.500204030207883</c:v>
                </c:pt>
                <c:pt idx="1">
                  <c:v>0.526090099492969</c:v>
                </c:pt>
                <c:pt idx="2">
                  <c:v>0.542262711864407</c:v>
                </c:pt>
                <c:pt idx="3">
                  <c:v>0.520459016393443</c:v>
                </c:pt>
                <c:pt idx="4">
                  <c:v>0.499338638373121</c:v>
                </c:pt>
                <c:pt idx="5">
                  <c:v>0.511066176470588</c:v>
                </c:pt>
                <c:pt idx="6">
                  <c:v>0.501121664405247</c:v>
                </c:pt>
                <c:pt idx="7">
                  <c:v>0.464321614583333</c:v>
                </c:pt>
                <c:pt idx="8">
                  <c:v>0.514638471908117</c:v>
                </c:pt>
                <c:pt idx="9">
                  <c:v>0.538828947986814</c:v>
                </c:pt>
                <c:pt idx="10">
                  <c:v>0.502759934790423</c:v>
                </c:pt>
                <c:pt idx="11">
                  <c:v>0.507504808594146</c:v>
                </c:pt>
                <c:pt idx="12">
                  <c:v>0.534608748500139</c:v>
                </c:pt>
                <c:pt idx="13">
                  <c:v>0.560347567812987</c:v>
                </c:pt>
                <c:pt idx="14">
                  <c:v>0.565524196725712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1232120"/>
        <c:axId val="-2041959960"/>
      </c:lineChart>
      <c:catAx>
        <c:axId val="-2041232120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41959960"/>
        <c:crosses val="autoZero"/>
        <c:auto val="1"/>
        <c:lblAlgn val="ctr"/>
        <c:lblOffset val="100"/>
        <c:tickLblSkip val="1"/>
        <c:noMultiLvlLbl val="0"/>
      </c:catAx>
      <c:valAx>
        <c:axId val="-2041959960"/>
        <c:scaling>
          <c:orientation val="minMax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041232120"/>
        <c:crosses val="autoZero"/>
        <c:crossBetween val="between"/>
        <c:majorUnit val="0.05"/>
      </c:valAx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17211381531854"/>
          <c:y val="0.720349150435143"/>
          <c:w val="0.646720353137676"/>
          <c:h val="0.166807767450121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 smtClean="0"/>
              <a:t>Structure </a:t>
            </a:r>
            <a:r>
              <a:rPr lang="fr-FR" sz="1800" dirty="0"/>
              <a:t>des recettes publiques,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% </a:t>
            </a:r>
            <a:r>
              <a:rPr lang="fr-FR" sz="1800" dirty="0"/>
              <a:t>du </a:t>
            </a:r>
            <a:r>
              <a:rPr lang="fr-FR" sz="1800" dirty="0" smtClean="0"/>
              <a:t>PIB</a:t>
            </a:r>
            <a:r>
              <a:rPr lang="mr-IN" sz="1800" dirty="0" smtClean="0"/>
              <a:t>…</a:t>
            </a:r>
            <a:endParaRPr lang="fr-FR" sz="1800" dirty="0"/>
          </a:p>
        </c:rich>
      </c:tx>
      <c:layout>
        <c:manualLayout>
          <c:xMode val="edge"/>
          <c:yMode val="edge"/>
          <c:x val="0.15616503074102"/>
          <c:y val="3.21509905779739E-5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02961504811898"/>
          <c:y val="0.0603776252921126"/>
          <c:w val="0.866931321084864"/>
          <c:h val="0.85532991977137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 travail PC 17'!$A$1112</c:f>
              <c:strCache>
                <c:ptCount val="1"/>
                <c:pt idx="0">
                  <c:v>Impôts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17'!$B$1111:$P$1111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17'!$B$1112:$P$1112</c:f>
              <c:numCache>
                <c:formatCode>0.0%</c:formatCode>
                <c:ptCount val="15"/>
                <c:pt idx="0">
                  <c:v>0.162042515228728</c:v>
                </c:pt>
                <c:pt idx="1">
                  <c:v>0.174560725664646</c:v>
                </c:pt>
                <c:pt idx="2">
                  <c:v>0.171548728813559</c:v>
                </c:pt>
                <c:pt idx="3">
                  <c:v>0.170985535197686</c:v>
                </c:pt>
                <c:pt idx="4">
                  <c:v>0.176901856763926</c:v>
                </c:pt>
                <c:pt idx="5">
                  <c:v>0.188392379679144</c:v>
                </c:pt>
                <c:pt idx="6">
                  <c:v>0.172947384290668</c:v>
                </c:pt>
                <c:pt idx="7">
                  <c:v>0.18925</c:v>
                </c:pt>
                <c:pt idx="8">
                  <c:v>0.201413619681936</c:v>
                </c:pt>
                <c:pt idx="9">
                  <c:v>0.198023404926717</c:v>
                </c:pt>
                <c:pt idx="10">
                  <c:v>0.190691091488683</c:v>
                </c:pt>
                <c:pt idx="11">
                  <c:v>0.198937991381306</c:v>
                </c:pt>
                <c:pt idx="12">
                  <c:v>0.219466549939474</c:v>
                </c:pt>
                <c:pt idx="13">
                  <c:v>0.210787507547445</c:v>
                </c:pt>
                <c:pt idx="14">
                  <c:v>0.215570877873651</c:v>
                </c:pt>
              </c:numCache>
            </c:numRef>
          </c:val>
        </c:ser>
        <c:ser>
          <c:idx val="1"/>
          <c:order val="1"/>
          <c:tx>
            <c:strRef>
              <c:f>' travail PC 17'!$A$1113</c:f>
              <c:strCache>
                <c:ptCount val="1"/>
                <c:pt idx="0">
                  <c:v>Cotisations sociales</c:v>
                </c:pt>
              </c:strCache>
            </c:strRef>
          </c:tx>
          <c:spPr>
            <a:solidFill>
              <a:srgbClr val="FFFF00"/>
            </a:solidFill>
            <a:ln w="76200" cmpd="sng">
              <a:noFill/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17'!$B$1111:$P$1111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17'!$B$1113:$P$1113</c:f>
              <c:numCache>
                <c:formatCode>0.0%</c:formatCode>
                <c:ptCount val="15"/>
                <c:pt idx="0">
                  <c:v>0.103821994198949</c:v>
                </c:pt>
                <c:pt idx="1">
                  <c:v>0.107817119609268</c:v>
                </c:pt>
                <c:pt idx="2">
                  <c:v>0.113423728813559</c:v>
                </c:pt>
                <c:pt idx="3">
                  <c:v>0.117288331726133</c:v>
                </c:pt>
                <c:pt idx="4">
                  <c:v>0.116564102564103</c:v>
                </c:pt>
                <c:pt idx="5">
                  <c:v>0.114894719251337</c:v>
                </c:pt>
                <c:pt idx="6">
                  <c:v>0.1138986883763</c:v>
                </c:pt>
                <c:pt idx="7">
                  <c:v>0.106696614583333</c:v>
                </c:pt>
                <c:pt idx="8">
                  <c:v>0.121357890444475</c:v>
                </c:pt>
                <c:pt idx="9">
                  <c:v>0.13005780734912</c:v>
                </c:pt>
                <c:pt idx="10">
                  <c:v>0.12242663240453</c:v>
                </c:pt>
                <c:pt idx="11">
                  <c:v>0.129868134954118</c:v>
                </c:pt>
                <c:pt idx="12">
                  <c:v>0.137276195350708</c:v>
                </c:pt>
                <c:pt idx="13">
                  <c:v>0.143239838843236</c:v>
                </c:pt>
                <c:pt idx="14">
                  <c:v>0.141913257421688</c:v>
                </c:pt>
              </c:numCache>
            </c:numRef>
          </c:val>
        </c:ser>
        <c:ser>
          <c:idx val="2"/>
          <c:order val="2"/>
          <c:tx>
            <c:strRef>
              <c:f>' travail PC 17'!$A$1114</c:f>
              <c:strCache>
                <c:ptCount val="1"/>
                <c:pt idx="0">
                  <c:v>Autres recettes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17'!$B$1111:$P$1111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17'!$B$1114:$P$1114</c:f>
              <c:numCache>
                <c:formatCode>0.0%</c:formatCode>
                <c:ptCount val="15"/>
                <c:pt idx="0">
                  <c:v>0.0320047659334191</c:v>
                </c:pt>
                <c:pt idx="1">
                  <c:v>0.0373387301692875</c:v>
                </c:pt>
                <c:pt idx="2">
                  <c:v>0.0378474576271186</c:v>
                </c:pt>
                <c:pt idx="3">
                  <c:v>0.0366711668273867</c:v>
                </c:pt>
                <c:pt idx="4">
                  <c:v>0.035920424403183</c:v>
                </c:pt>
                <c:pt idx="5">
                  <c:v>0.0382670454545454</c:v>
                </c:pt>
                <c:pt idx="6">
                  <c:v>0.0393064978139605</c:v>
                </c:pt>
                <c:pt idx="7">
                  <c:v>0.03421484375</c:v>
                </c:pt>
                <c:pt idx="8">
                  <c:v>0.0405491368764442</c:v>
                </c:pt>
                <c:pt idx="9">
                  <c:v>0.0417864552211248</c:v>
                </c:pt>
                <c:pt idx="10">
                  <c:v>0.0369255190037406</c:v>
                </c:pt>
                <c:pt idx="11">
                  <c:v>0.0385501904249598</c:v>
                </c:pt>
                <c:pt idx="12">
                  <c:v>0.0432935057206007</c:v>
                </c:pt>
                <c:pt idx="13">
                  <c:v>0.0467970230723998</c:v>
                </c:pt>
                <c:pt idx="14">
                  <c:v>0.0498415112311381</c:v>
                </c:pt>
              </c:numCache>
            </c:numRef>
          </c:val>
        </c:ser>
        <c:ser>
          <c:idx val="3"/>
          <c:order val="3"/>
          <c:tx>
            <c:strRef>
              <c:f>' travail PC 17'!$A$1115</c:f>
              <c:strCache>
                <c:ptCount val="1"/>
                <c:pt idx="0">
                  <c:v>Transferts métropolitains</c:v>
                </c:pt>
              </c:strCache>
            </c:strRef>
          </c:tx>
          <c:spPr>
            <a:solidFill>
              <a:srgbClr val="00009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17'!$B$1111:$P$1111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17'!$B$1115:$P$1115</c:f>
              <c:numCache>
                <c:formatCode>0.0%</c:formatCode>
                <c:ptCount val="15"/>
                <c:pt idx="0">
                  <c:v>0.251480243250841</c:v>
                </c:pt>
                <c:pt idx="1">
                  <c:v>0.21697247970004</c:v>
                </c:pt>
                <c:pt idx="2">
                  <c:v>0.216701271186441</c:v>
                </c:pt>
                <c:pt idx="3">
                  <c:v>0.208970106075217</c:v>
                </c:pt>
                <c:pt idx="4">
                  <c:v>0.192366047745358</c:v>
                </c:pt>
                <c:pt idx="5">
                  <c:v>0.194842914438503</c:v>
                </c:pt>
                <c:pt idx="6">
                  <c:v>0.177482285541987</c:v>
                </c:pt>
                <c:pt idx="7">
                  <c:v>0.165520833333333</c:v>
                </c:pt>
                <c:pt idx="8">
                  <c:v>0.181037107516651</c:v>
                </c:pt>
                <c:pt idx="9">
                  <c:v>0.177113392371578</c:v>
                </c:pt>
                <c:pt idx="10">
                  <c:v>0.156133551149407</c:v>
                </c:pt>
                <c:pt idx="11">
                  <c:v>0.15433850654414</c:v>
                </c:pt>
                <c:pt idx="12">
                  <c:v>0.152820741056534</c:v>
                </c:pt>
                <c:pt idx="13">
                  <c:v>0.152139422243117</c:v>
                </c:pt>
                <c:pt idx="14">
                  <c:v>0.152166298060815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44093816"/>
        <c:axId val="-2144090744"/>
      </c:barChart>
      <c:lineChart>
        <c:grouping val="standard"/>
        <c:varyColors val="0"/>
        <c:ser>
          <c:idx val="4"/>
          <c:order val="4"/>
          <c:tx>
            <c:strRef>
              <c:f>' travail PC 17'!$A$1116</c:f>
              <c:strCache>
                <c:ptCount val="1"/>
                <c:pt idx="0">
                  <c:v>Total</c:v>
                </c:pt>
              </c:strCache>
            </c:strRef>
          </c:tx>
          <c:spPr>
            <a:ln w="38100" cmpd="sng">
              <a:solidFill>
                <a:schemeClr val="tx1"/>
              </a:solidFill>
              <a:prstDash val="sysDash"/>
            </a:ln>
          </c:spPr>
          <c:marker>
            <c:symbol val="none"/>
          </c:marker>
          <c:dPt>
            <c:idx val="15"/>
            <c:bubble3D val="0"/>
            <c:spPr>
              <a:ln w="38100" cmpd="sng">
                <a:noFill/>
                <a:prstDash val="sysDash"/>
              </a:ln>
            </c:spPr>
          </c:dPt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 i="1"/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17'!$B$1111:$P$1111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17'!$B$1116:$P$1116</c:f>
              <c:numCache>
                <c:formatCode>0.0%</c:formatCode>
                <c:ptCount val="15"/>
                <c:pt idx="0">
                  <c:v>0.549349518611937</c:v>
                </c:pt>
                <c:pt idx="1">
                  <c:v>0.536689055143242</c:v>
                </c:pt>
                <c:pt idx="2">
                  <c:v>0.539521186440678</c:v>
                </c:pt>
                <c:pt idx="3">
                  <c:v>0.533915139826422</c:v>
                </c:pt>
                <c:pt idx="4">
                  <c:v>0.521752431476569</c:v>
                </c:pt>
                <c:pt idx="5">
                  <c:v>0.536397058823529</c:v>
                </c:pt>
                <c:pt idx="6">
                  <c:v>0.503634856022916</c:v>
                </c:pt>
                <c:pt idx="7">
                  <c:v>0.495682291666667</c:v>
                </c:pt>
                <c:pt idx="8">
                  <c:v>0.544357754519505</c:v>
                </c:pt>
                <c:pt idx="9">
                  <c:v>0.54698105986854</c:v>
                </c:pt>
                <c:pt idx="10">
                  <c:v>0.506176794046361</c:v>
                </c:pt>
                <c:pt idx="11">
                  <c:v>0.521694823304524</c:v>
                </c:pt>
                <c:pt idx="12">
                  <c:v>0.552856992067317</c:v>
                </c:pt>
                <c:pt idx="13">
                  <c:v>0.552963791706199</c:v>
                </c:pt>
                <c:pt idx="14">
                  <c:v>0.559491944587291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 travail PC 17'!$A$1117</c:f>
              <c:strCache>
                <c:ptCount val="1"/>
                <c:pt idx="0">
                  <c:v>Hors Transferts Métro</c:v>
                </c:pt>
              </c:strCache>
            </c:strRef>
          </c:tx>
          <c:spPr>
            <a:ln>
              <a:solidFill>
                <a:srgbClr val="000090"/>
              </a:solidFill>
            </a:ln>
          </c:spPr>
          <c:marker>
            <c:symbol val="none"/>
          </c:marker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rgbClr val="000090"/>
              </a:solidFill>
            </c:spPr>
            <c:txPr>
              <a:bodyPr/>
              <a:lstStyle/>
              <a:p>
                <a:pPr>
                  <a:defRPr b="1" i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17'!$B$1111:$P$1111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17'!$B$1117:$P$1117</c:f>
              <c:numCache>
                <c:formatCode>0.0%</c:formatCode>
                <c:ptCount val="15"/>
                <c:pt idx="0">
                  <c:v>0.297869275361096</c:v>
                </c:pt>
                <c:pt idx="1">
                  <c:v>0.319716575443202</c:v>
                </c:pt>
                <c:pt idx="2">
                  <c:v>0.322819915254237</c:v>
                </c:pt>
                <c:pt idx="3">
                  <c:v>0.324945033751205</c:v>
                </c:pt>
                <c:pt idx="4">
                  <c:v>0.329386383731211</c:v>
                </c:pt>
                <c:pt idx="5">
                  <c:v>0.341554144385027</c:v>
                </c:pt>
                <c:pt idx="6">
                  <c:v>0.326152570480929</c:v>
                </c:pt>
                <c:pt idx="7">
                  <c:v>0.330161458333333</c:v>
                </c:pt>
                <c:pt idx="8">
                  <c:v>0.363320647002854</c:v>
                </c:pt>
                <c:pt idx="9">
                  <c:v>0.369867667496962</c:v>
                </c:pt>
                <c:pt idx="10">
                  <c:v>0.350043242896954</c:v>
                </c:pt>
                <c:pt idx="11">
                  <c:v>0.367356316760384</c:v>
                </c:pt>
                <c:pt idx="12">
                  <c:v>0.400036251010783</c:v>
                </c:pt>
                <c:pt idx="13">
                  <c:v>0.400824369463081</c:v>
                </c:pt>
                <c:pt idx="14">
                  <c:v>0.407325646526477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44093816"/>
        <c:axId val="-2144090744"/>
      </c:lineChart>
      <c:catAx>
        <c:axId val="-2144093816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144090744"/>
        <c:crosses val="autoZero"/>
        <c:auto val="1"/>
        <c:lblAlgn val="ctr"/>
        <c:lblOffset val="100"/>
        <c:tickLblSkip val="1"/>
        <c:noMultiLvlLbl val="0"/>
      </c:catAx>
      <c:valAx>
        <c:axId val="-214409074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144093816"/>
        <c:crosses val="autoZero"/>
        <c:crossBetween val="between"/>
        <c:majorUnit val="0.05"/>
      </c:valAx>
    </c:plotArea>
    <c:legend>
      <c:legendPos val="r"/>
      <c:legendEntry>
        <c:idx val="4"/>
        <c:delete val="1"/>
      </c:legendEntry>
      <c:legendEntry>
        <c:idx val="5"/>
        <c:txPr>
          <a:bodyPr/>
          <a:lstStyle/>
          <a:p>
            <a:pPr>
              <a:defRPr b="1"/>
            </a:pPr>
            <a:endParaRPr lang="fr-FR"/>
          </a:p>
        </c:txPr>
      </c:legendEntry>
      <c:layout>
        <c:manualLayout>
          <c:xMode val="edge"/>
          <c:yMode val="edge"/>
          <c:x val="0.192719232013806"/>
          <c:y val="0.707137668755489"/>
          <c:w val="0.672010354870025"/>
          <c:h val="0.193518003066252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Impôts et cotisations sociales </a:t>
            </a:r>
            <a:endParaRPr lang="fr-FR" sz="1800" b="1" dirty="0" smtClean="0"/>
          </a:p>
          <a:p>
            <a:pPr>
              <a:defRPr sz="1800" b="1"/>
            </a:pPr>
            <a:r>
              <a:rPr lang="fr-FR" sz="1800" b="1" dirty="0" smtClean="0"/>
              <a:t>du Caillou, </a:t>
            </a:r>
            <a:r>
              <a:rPr lang="fr-FR" sz="1800" b="1" dirty="0"/>
              <a:t>% du PIB</a:t>
            </a:r>
          </a:p>
        </c:rich>
      </c:tx>
      <c:layout>
        <c:manualLayout>
          <c:xMode val="edge"/>
          <c:yMode val="edge"/>
          <c:x val="0.282406799609251"/>
          <c:y val="0.00043703984963662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10963175057663"/>
          <c:y val="0.0206420061212668"/>
          <c:w val="0.922723136880617"/>
          <c:h val="0.89413191229164"/>
        </c:manualLayout>
      </c:layout>
      <c:lineChart>
        <c:grouping val="standard"/>
        <c:varyColors val="0"/>
        <c:ser>
          <c:idx val="0"/>
          <c:order val="0"/>
          <c:tx>
            <c:strRef>
              <c:f>' travail PC 17'!$A$255</c:f>
              <c:strCache>
                <c:ptCount val="1"/>
                <c:pt idx="0">
                  <c:v>Total</c:v>
                </c:pt>
              </c:strCache>
            </c:strRef>
          </c:tx>
          <c:spPr>
            <a:ln w="28575" cmpd="sng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0.0642230611584512"/>
                  <c:y val="-0.0145258561594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spPr>
              <a:ln w="76200" cmpd="sng">
                <a:solidFill>
                  <a:srgbClr val="FF0000"/>
                </a:solidFill>
              </a:ln>
            </c:spPr>
            <c:trendlineType val="linear"/>
            <c:dispRSqr val="0"/>
            <c:dispEq val="0"/>
          </c:trendline>
          <c:cat>
            <c:numRef>
              <c:f>' travail PC 17'!$B$252:$S$252</c:f>
              <c:numCache>
                <c:formatCode>General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 formatCode="0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17'!$B$255:$S$255</c:f>
              <c:numCache>
                <c:formatCode>0.0%</c:formatCode>
                <c:ptCount val="18"/>
                <c:pt idx="0">
                  <c:v>0.265864509427677</c:v>
                </c:pt>
                <c:pt idx="1">
                  <c:v>0.282377845273914</c:v>
                </c:pt>
                <c:pt idx="2">
                  <c:v>0.284972457627119</c:v>
                </c:pt>
                <c:pt idx="3">
                  <c:v>0.288273866923819</c:v>
                </c:pt>
                <c:pt idx="4">
                  <c:v>0.293465959328028</c:v>
                </c:pt>
                <c:pt idx="5">
                  <c:v>0.303287098930481</c:v>
                </c:pt>
                <c:pt idx="6">
                  <c:v>0.286846072666968</c:v>
                </c:pt>
                <c:pt idx="7">
                  <c:v>0.295946614583333</c:v>
                </c:pt>
                <c:pt idx="8">
                  <c:v>0.32277151012641</c:v>
                </c:pt>
                <c:pt idx="9">
                  <c:v>0.328081212275837</c:v>
                </c:pt>
                <c:pt idx="10">
                  <c:v>0.313117723893213</c:v>
                </c:pt>
                <c:pt idx="11">
                  <c:v>0.328806126335424</c:v>
                </c:pt>
                <c:pt idx="12">
                  <c:v>0.356742745290182</c:v>
                </c:pt>
                <c:pt idx="13">
                  <c:v>0.354027346390681</c:v>
                </c:pt>
                <c:pt idx="14">
                  <c:v>0.357484135295339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 travail PC 17'!$A$254</c:f>
              <c:strCache>
                <c:ptCount val="1"/>
                <c:pt idx="0">
                  <c:v>Cotisations sociales</c:v>
                </c:pt>
              </c:strCache>
            </c:strRef>
          </c:tx>
          <c:spPr>
            <a:ln w="28575" cmpd="sng">
              <a:solidFill>
                <a:srgbClr val="FF0000"/>
              </a:solidFill>
              <a:prstDash val="sysDot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689975191457232"/>
                  <c:y val="0.03631464039852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600" b="1"/>
                  </a:pPr>
                  <a:endParaRPr lang="fr-FR"/>
                </a:p>
              </c:txPr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spPr>
              <a:ln w="76200" cmpd="sng">
                <a:solidFill>
                  <a:srgbClr val="FF0000"/>
                </a:solidFill>
                <a:prstDash val="sysDot"/>
              </a:ln>
            </c:spPr>
            <c:trendlineType val="linear"/>
            <c:dispRSqr val="0"/>
            <c:dispEq val="0"/>
          </c:trendline>
          <c:cat>
            <c:numRef>
              <c:f>' travail PC 17'!$B$252:$S$252</c:f>
              <c:numCache>
                <c:formatCode>General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 formatCode="0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17'!$B$254:$S$254</c:f>
              <c:numCache>
                <c:formatCode>0.0%</c:formatCode>
                <c:ptCount val="18"/>
                <c:pt idx="0">
                  <c:v>0.103821994198949</c:v>
                </c:pt>
                <c:pt idx="1">
                  <c:v>0.107817119609268</c:v>
                </c:pt>
                <c:pt idx="2">
                  <c:v>0.113423728813559</c:v>
                </c:pt>
                <c:pt idx="3">
                  <c:v>0.117288331726133</c:v>
                </c:pt>
                <c:pt idx="4">
                  <c:v>0.116564102564103</c:v>
                </c:pt>
                <c:pt idx="5">
                  <c:v>0.114894719251337</c:v>
                </c:pt>
                <c:pt idx="6">
                  <c:v>0.1138986883763</c:v>
                </c:pt>
                <c:pt idx="7">
                  <c:v>0.106696614583333</c:v>
                </c:pt>
                <c:pt idx="8">
                  <c:v>0.121357890444475</c:v>
                </c:pt>
                <c:pt idx="9">
                  <c:v>0.13005780734912</c:v>
                </c:pt>
                <c:pt idx="10">
                  <c:v>0.12242663240453</c:v>
                </c:pt>
                <c:pt idx="11">
                  <c:v>0.129868134954118</c:v>
                </c:pt>
                <c:pt idx="12">
                  <c:v>0.137276195350708</c:v>
                </c:pt>
                <c:pt idx="13">
                  <c:v>0.143239838843236</c:v>
                </c:pt>
                <c:pt idx="14">
                  <c:v>0.141913257421688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 travail PC 17'!$A$253</c:f>
              <c:strCache>
                <c:ptCount val="1"/>
                <c:pt idx="0">
                  <c:v>Impôts</c:v>
                </c:pt>
              </c:strCache>
            </c:strRef>
          </c:tx>
          <c:spPr>
            <a:ln w="28575" cmpd="sng">
              <a:solidFill>
                <a:srgbClr val="FF0000"/>
              </a:solidFill>
              <a:prstDash val="sysDash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614833351310538"/>
                  <c:y val="-0.034403343535444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spPr>
              <a:ln w="76200" cmpd="sng">
                <a:solidFill>
                  <a:srgbClr val="FF0000"/>
                </a:solidFill>
                <a:prstDash val="sysDash"/>
              </a:ln>
            </c:spPr>
            <c:trendlineType val="linear"/>
            <c:dispRSqr val="0"/>
            <c:dispEq val="0"/>
          </c:trendline>
          <c:cat>
            <c:numRef>
              <c:f>' travail PC 17'!$B$252:$S$252</c:f>
              <c:numCache>
                <c:formatCode>General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 formatCode="0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17'!$B$253:$S$253</c:f>
              <c:numCache>
                <c:formatCode>0.0%</c:formatCode>
                <c:ptCount val="18"/>
                <c:pt idx="0">
                  <c:v>0.162042515228728</c:v>
                </c:pt>
                <c:pt idx="1">
                  <c:v>0.174560725664646</c:v>
                </c:pt>
                <c:pt idx="2">
                  <c:v>0.171548728813559</c:v>
                </c:pt>
                <c:pt idx="3">
                  <c:v>0.170985535197686</c:v>
                </c:pt>
                <c:pt idx="4">
                  <c:v>0.176901856763926</c:v>
                </c:pt>
                <c:pt idx="5">
                  <c:v>0.188392379679144</c:v>
                </c:pt>
                <c:pt idx="6">
                  <c:v>0.172947384290668</c:v>
                </c:pt>
                <c:pt idx="7">
                  <c:v>0.18925</c:v>
                </c:pt>
                <c:pt idx="8">
                  <c:v>0.201413619681936</c:v>
                </c:pt>
                <c:pt idx="9">
                  <c:v>0.198023404926717</c:v>
                </c:pt>
                <c:pt idx="10">
                  <c:v>0.190691091488683</c:v>
                </c:pt>
                <c:pt idx="11">
                  <c:v>0.198937991381306</c:v>
                </c:pt>
                <c:pt idx="12">
                  <c:v>0.219466549939474</c:v>
                </c:pt>
                <c:pt idx="13">
                  <c:v>0.210787507547445</c:v>
                </c:pt>
                <c:pt idx="14">
                  <c:v>0.215570877873651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39786488"/>
        <c:axId val="2101426056"/>
      </c:lineChart>
      <c:catAx>
        <c:axId val="-2039786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2101426056"/>
        <c:crosses val="autoZero"/>
        <c:auto val="1"/>
        <c:lblAlgn val="ctr"/>
        <c:lblOffset val="100"/>
        <c:noMultiLvlLbl val="0"/>
      </c:catAx>
      <c:valAx>
        <c:axId val="2101426056"/>
        <c:scaling>
          <c:orientation val="minMax"/>
          <c:max val="0.5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-2039786488"/>
        <c:crosses val="autoZero"/>
        <c:crossBetween val="between"/>
        <c:majorUnit val="0.02"/>
      </c:valAx>
    </c:plotArea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/>
              <a:t>Impôts et cotisations sociales Métropole, % du PIB</a:t>
            </a:r>
          </a:p>
        </c:rich>
      </c:tx>
      <c:layout>
        <c:manualLayout>
          <c:xMode val="edge"/>
          <c:yMode val="edge"/>
          <c:x val="0.188350858316623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"/>
          <c:y val="0.0191129686308026"/>
          <c:w val="1.0"/>
          <c:h val="0.895660949782105"/>
        </c:manualLayout>
      </c:layout>
      <c:lineChart>
        <c:grouping val="standard"/>
        <c:varyColors val="0"/>
        <c:ser>
          <c:idx val="0"/>
          <c:order val="0"/>
          <c:tx>
            <c:strRef>
              <c:f>' travail PC 17'!$A$248</c:f>
              <c:strCache>
                <c:ptCount val="1"/>
                <c:pt idx="0">
                  <c:v>+ Impôts</c:v>
                </c:pt>
              </c:strCache>
            </c:strRef>
          </c:tx>
          <c:spPr>
            <a:ln w="28575" cmpd="sng">
              <a:solidFill>
                <a:srgbClr val="FF0000"/>
              </a:solidFill>
              <a:prstDash val="sysDash"/>
            </a:ln>
          </c:spPr>
          <c:marker>
            <c:symbol val="none"/>
          </c:marker>
          <c:dLbls>
            <c:dLbl>
              <c:idx val="12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spPr>
              <a:ln w="76200" cmpd="sng">
                <a:solidFill>
                  <a:srgbClr val="FF0000"/>
                </a:solidFill>
                <a:prstDash val="sysDash"/>
              </a:ln>
            </c:spPr>
            <c:trendlineType val="linear"/>
            <c:dispRSqr val="0"/>
            <c:dispEq val="0"/>
          </c:trendline>
          <c:cat>
            <c:numRef>
              <c:f>' travail PC 17'!$B$247:$S$247</c:f>
              <c:numCache>
                <c:formatCode>General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 formatCode="0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17'!$B$248:$S$248</c:f>
              <c:numCache>
                <c:formatCode>0.0%</c:formatCode>
                <c:ptCount val="18"/>
                <c:pt idx="0">
                  <c:v>0.22</c:v>
                </c:pt>
                <c:pt idx="1">
                  <c:v>0.214</c:v>
                </c:pt>
                <c:pt idx="2">
                  <c:v>0.208</c:v>
                </c:pt>
                <c:pt idx="3">
                  <c:v>0.205</c:v>
                </c:pt>
                <c:pt idx="4">
                  <c:v>0.216</c:v>
                </c:pt>
                <c:pt idx="5">
                  <c:v>0.218</c:v>
                </c:pt>
                <c:pt idx="6">
                  <c:v>0.21</c:v>
                </c:pt>
                <c:pt idx="7">
                  <c:v>0.204</c:v>
                </c:pt>
                <c:pt idx="8">
                  <c:v>0.198</c:v>
                </c:pt>
                <c:pt idx="9">
                  <c:v>0.182</c:v>
                </c:pt>
                <c:pt idx="10">
                  <c:v>0.188</c:v>
                </c:pt>
                <c:pt idx="11">
                  <c:v>0.194</c:v>
                </c:pt>
                <c:pt idx="12">
                  <c:v>0.201</c:v>
                </c:pt>
                <c:pt idx="13">
                  <c:v>0.208</c:v>
                </c:pt>
                <c:pt idx="14">
                  <c:v>0.208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 travail PC 17'!$A$249</c:f>
              <c:strCache>
                <c:ptCount val="1"/>
                <c:pt idx="0">
                  <c:v>+ Cotisations sociales</c:v>
                </c:pt>
              </c:strCache>
            </c:strRef>
          </c:tx>
          <c:spPr>
            <a:ln w="28575" cmpd="sng">
              <a:solidFill>
                <a:srgbClr val="FF0000"/>
              </a:solidFill>
              <a:prstDash val="sysDot"/>
            </a:ln>
          </c:spPr>
          <c:marker>
            <c:symbol val="none"/>
          </c:marker>
          <c:dLbls>
            <c:dLbl>
              <c:idx val="12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spPr>
              <a:ln w="76200" cmpd="sng">
                <a:solidFill>
                  <a:srgbClr val="FF0000"/>
                </a:solidFill>
                <a:prstDash val="sysDot"/>
              </a:ln>
            </c:spPr>
            <c:trendlineType val="linear"/>
            <c:dispRSqr val="0"/>
            <c:dispEq val="0"/>
          </c:trendline>
          <c:cat>
            <c:numRef>
              <c:f>' travail PC 17'!$B$247:$S$247</c:f>
              <c:numCache>
                <c:formatCode>General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 formatCode="0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17'!$B$249:$S$249</c:f>
              <c:numCache>
                <c:formatCode>0.0%</c:formatCode>
                <c:ptCount val="18"/>
                <c:pt idx="0">
                  <c:v>0.208</c:v>
                </c:pt>
                <c:pt idx="1">
                  <c:v>0.211</c:v>
                </c:pt>
                <c:pt idx="2">
                  <c:v>0.211</c:v>
                </c:pt>
                <c:pt idx="3">
                  <c:v>0.213</c:v>
                </c:pt>
                <c:pt idx="4">
                  <c:v>0.203</c:v>
                </c:pt>
                <c:pt idx="5">
                  <c:v>0.207</c:v>
                </c:pt>
                <c:pt idx="6">
                  <c:v>0.219</c:v>
                </c:pt>
                <c:pt idx="7">
                  <c:v>0.218</c:v>
                </c:pt>
                <c:pt idx="8">
                  <c:v>0.221</c:v>
                </c:pt>
                <c:pt idx="9">
                  <c:v>0.228</c:v>
                </c:pt>
                <c:pt idx="10">
                  <c:v>0.225</c:v>
                </c:pt>
                <c:pt idx="11">
                  <c:v>0.232</c:v>
                </c:pt>
                <c:pt idx="12">
                  <c:v>0.236</c:v>
                </c:pt>
                <c:pt idx="13">
                  <c:v>0.24</c:v>
                </c:pt>
                <c:pt idx="14">
                  <c:v>0.24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 travail PC 17'!$A$250</c:f>
              <c:strCache>
                <c:ptCount val="1"/>
                <c:pt idx="0">
                  <c:v>= PO</c:v>
                </c:pt>
              </c:strCache>
            </c:strRef>
          </c:tx>
          <c:spPr>
            <a:ln w="28575" cmpd="sng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12"/>
              <c:layout/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600" b="1"/>
                  </a:pPr>
                  <a:endParaRPr lang="fr-F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spPr>
              <a:ln w="76200" cmpd="sng">
                <a:solidFill>
                  <a:srgbClr val="FF0000"/>
                </a:solidFill>
              </a:ln>
            </c:spPr>
            <c:trendlineType val="linear"/>
            <c:dispRSqr val="0"/>
            <c:dispEq val="0"/>
          </c:trendline>
          <c:cat>
            <c:numRef>
              <c:f>' travail PC 17'!$B$247:$S$247</c:f>
              <c:numCache>
                <c:formatCode>General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 formatCode="0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17'!$B$250:$S$250</c:f>
              <c:numCache>
                <c:formatCode>0.0%</c:formatCode>
                <c:ptCount val="18"/>
                <c:pt idx="0">
                  <c:v>0.428</c:v>
                </c:pt>
                <c:pt idx="1">
                  <c:v>0.425</c:v>
                </c:pt>
                <c:pt idx="2">
                  <c:v>0.419</c:v>
                </c:pt>
                <c:pt idx="3">
                  <c:v>0.418</c:v>
                </c:pt>
                <c:pt idx="4">
                  <c:v>0.419</c:v>
                </c:pt>
                <c:pt idx="5">
                  <c:v>0.425</c:v>
                </c:pt>
                <c:pt idx="6">
                  <c:v>0.429</c:v>
                </c:pt>
                <c:pt idx="7">
                  <c:v>0.422</c:v>
                </c:pt>
                <c:pt idx="8">
                  <c:v>0.419</c:v>
                </c:pt>
                <c:pt idx="9">
                  <c:v>0.41</c:v>
                </c:pt>
                <c:pt idx="10">
                  <c:v>0.413</c:v>
                </c:pt>
                <c:pt idx="11">
                  <c:v>0.426</c:v>
                </c:pt>
                <c:pt idx="12">
                  <c:v>0.437</c:v>
                </c:pt>
                <c:pt idx="13">
                  <c:v>0.448</c:v>
                </c:pt>
                <c:pt idx="14">
                  <c:v>0.448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34807256"/>
        <c:axId val="-2134804280"/>
      </c:lineChart>
      <c:catAx>
        <c:axId val="-2134807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134804280"/>
        <c:crosses val="autoZero"/>
        <c:auto val="1"/>
        <c:lblAlgn val="ctr"/>
        <c:lblOffset val="100"/>
        <c:noMultiLvlLbl val="0"/>
      </c:catAx>
      <c:valAx>
        <c:axId val="-2134804280"/>
        <c:scaling>
          <c:orientation val="minMax"/>
          <c:max val="0.5"/>
        </c:scaling>
        <c:delete val="1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134807256"/>
        <c:crosses val="autoZero"/>
        <c:crossBetween val="between"/>
        <c:majorUnit val="0.02"/>
      </c:valAx>
    </c:plotArea>
    <c:legend>
      <c:legendPos val="r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0"/>
          <c:y val="0.777738749196164"/>
          <c:w val="0.620317405976427"/>
          <c:h val="0.132774783161866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Recettes et Dépenses fiscales, % du PIB</a:t>
            </a:r>
          </a:p>
        </c:rich>
      </c:tx>
      <c:layout>
        <c:manualLayout>
          <c:xMode val="edge"/>
          <c:yMode val="edge"/>
          <c:x val="0.138640280298851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39548913016999"/>
          <c:y val="0.11166996045655"/>
          <c:w val="0.756752120379986"/>
          <c:h val="0.803518893813765"/>
        </c:manualLayout>
      </c:layout>
      <c:lineChart>
        <c:grouping val="standard"/>
        <c:varyColors val="0"/>
        <c:ser>
          <c:idx val="1"/>
          <c:order val="0"/>
          <c:tx>
            <c:strRef>
              <c:f>'Recettes des APU 10'!$A$88</c:f>
              <c:strCache>
                <c:ptCount val="1"/>
                <c:pt idx="0">
                  <c:v>Dépenses hors PS et Transferts</c:v>
                </c:pt>
              </c:strCache>
            </c:strRef>
          </c:tx>
          <c:spPr>
            <a:ln w="57150" cmpd="sng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903892944836992"/>
                  <c:y val="0.0445065994609726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0.0"/>
                  <c:y val="0.0429850063170078"/>
                </c:manualLayout>
              </c:layout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6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'Recettes des APU 10'!$B$86:$P$86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'Recettes des APU 10'!$B$88:$P$88</c:f>
              <c:numCache>
                <c:formatCode>0.0%</c:formatCode>
                <c:ptCount val="15"/>
                <c:pt idx="0">
                  <c:v>0.341762107724175</c:v>
                </c:pt>
                <c:pt idx="1">
                  <c:v>0.360439597442413</c:v>
                </c:pt>
                <c:pt idx="2">
                  <c:v>0.368595338983051</c:v>
                </c:pt>
                <c:pt idx="3">
                  <c:v>0.345666345226615</c:v>
                </c:pt>
                <c:pt idx="4">
                  <c:v>0.326848806366048</c:v>
                </c:pt>
                <c:pt idx="5">
                  <c:v>0.332222593582888</c:v>
                </c:pt>
                <c:pt idx="6">
                  <c:v>0.329561284486658</c:v>
                </c:pt>
                <c:pt idx="7">
                  <c:v>0.30191015625</c:v>
                </c:pt>
                <c:pt idx="8">
                  <c:v>0.33386645193283</c:v>
                </c:pt>
                <c:pt idx="9">
                  <c:v>0.352075626246282</c:v>
                </c:pt>
                <c:pt idx="10">
                  <c:v>0.320934663482471</c:v>
                </c:pt>
                <c:pt idx="11">
                  <c:v>0.321299032321036</c:v>
                </c:pt>
                <c:pt idx="12">
                  <c:v>0.33426267657761</c:v>
                </c:pt>
                <c:pt idx="13">
                  <c:v>0.354111996835195</c:v>
                </c:pt>
                <c:pt idx="14">
                  <c:v>0.357430495409706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'Recettes des APU 10'!$A$87</c:f>
              <c:strCache>
                <c:ptCount val="1"/>
                <c:pt idx="0">
                  <c:v>Recettes hors CS et Transferts</c:v>
                </c:pt>
              </c:strCache>
            </c:strRef>
          </c:tx>
          <c:spPr>
            <a:ln w="57150" cmpd="sng"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976486726017844"/>
                  <c:y val="-0.048690980606876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'Recettes des APU 10'!$B$86:$P$86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'Recettes des APU 10'!$B$87:$P$87</c:f>
              <c:numCache>
                <c:formatCode>0.0%</c:formatCode>
                <c:ptCount val="15"/>
                <c:pt idx="0">
                  <c:v>0.188953042149552</c:v>
                </c:pt>
                <c:pt idx="1">
                  <c:v>0.204875969225228</c:v>
                </c:pt>
                <c:pt idx="2">
                  <c:v>0.204557203389831</c:v>
                </c:pt>
                <c:pt idx="3">
                  <c:v>0.202511089681774</c:v>
                </c:pt>
                <c:pt idx="4">
                  <c:v>0.206914235190097</c:v>
                </c:pt>
                <c:pt idx="5">
                  <c:v>0.220350935828877</c:v>
                </c:pt>
                <c:pt idx="6">
                  <c:v>0.207174732398613</c:v>
                </c:pt>
                <c:pt idx="7">
                  <c:v>0.220010416666667</c:v>
                </c:pt>
                <c:pt idx="8">
                  <c:v>0.239335326899551</c:v>
                </c:pt>
                <c:pt idx="9">
                  <c:v>0.235365206824087</c:v>
                </c:pt>
                <c:pt idx="10">
                  <c:v>0.222444071926759</c:v>
                </c:pt>
                <c:pt idx="11">
                  <c:v>0.230400061693292</c:v>
                </c:pt>
                <c:pt idx="12">
                  <c:v>0.253784740278677</c:v>
                </c:pt>
                <c:pt idx="13">
                  <c:v>0.248557407216896</c:v>
                </c:pt>
                <c:pt idx="14">
                  <c:v>0.255040893718224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'Recettes des APU 10'!$A$89</c:f>
              <c:strCache>
                <c:ptCount val="1"/>
                <c:pt idx="0">
                  <c:v>Solde hors social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0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'Recettes des APU 10'!$B$86:$P$86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'Recettes des APU 10'!$B$89:$P$89</c:f>
              <c:numCache>
                <c:formatCode>0.0%</c:formatCode>
                <c:ptCount val="15"/>
                <c:pt idx="0">
                  <c:v>-0.152809065574623</c:v>
                </c:pt>
                <c:pt idx="1">
                  <c:v>-0.155563628217185</c:v>
                </c:pt>
                <c:pt idx="2">
                  <c:v>-0.16403813559322</c:v>
                </c:pt>
                <c:pt idx="3">
                  <c:v>-0.143155255544841</c:v>
                </c:pt>
                <c:pt idx="4">
                  <c:v>-0.11993457117595</c:v>
                </c:pt>
                <c:pt idx="5">
                  <c:v>-0.111871657754011</c:v>
                </c:pt>
                <c:pt idx="6">
                  <c:v>-0.122386552088045</c:v>
                </c:pt>
                <c:pt idx="7">
                  <c:v>-0.0818997395833333</c:v>
                </c:pt>
                <c:pt idx="8">
                  <c:v>-0.0945311250332787</c:v>
                </c:pt>
                <c:pt idx="9">
                  <c:v>-0.116710419422195</c:v>
                </c:pt>
                <c:pt idx="10">
                  <c:v>-0.0984905915557121</c:v>
                </c:pt>
                <c:pt idx="11">
                  <c:v>-0.0908989706277437</c:v>
                </c:pt>
                <c:pt idx="12">
                  <c:v>-0.0804779362989338</c:v>
                </c:pt>
                <c:pt idx="13">
                  <c:v>-0.105554589618299</c:v>
                </c:pt>
                <c:pt idx="14">
                  <c:v>-0.102389601691482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6556376"/>
        <c:axId val="-2056590952"/>
      </c:lineChart>
      <c:catAx>
        <c:axId val="-2056556376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low"/>
        <c:spPr>
          <a:ln w="19050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056590952"/>
        <c:crosses val="autoZero"/>
        <c:auto val="1"/>
        <c:lblAlgn val="ctr"/>
        <c:lblOffset val="100"/>
        <c:noMultiLvlLbl val="0"/>
      </c:catAx>
      <c:valAx>
        <c:axId val="-205659095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56556376"/>
        <c:crosses val="autoZero"/>
        <c:crossBetween val="between"/>
        <c:majorUnit val="0.05"/>
      </c:valAx>
    </c:plotArea>
    <c:legend>
      <c:legendPos val="r"/>
      <c:layout>
        <c:manualLayout>
          <c:xMode val="edge"/>
          <c:yMode val="edge"/>
          <c:x val="0.270456683831198"/>
          <c:y val="0.410625123180154"/>
          <c:w val="0.699920139882038"/>
          <c:h val="0.230483920534498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Recettes et Dépenses sociales, % du PIB</a:t>
            </a:r>
          </a:p>
        </c:rich>
      </c:tx>
      <c:layout>
        <c:manualLayout>
          <c:xMode val="edge"/>
          <c:yMode val="edge"/>
          <c:x val="0.23414409631793"/>
          <c:y val="0.000787154878413324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39548913016999"/>
          <c:y val="0.116659468053433"/>
          <c:w val="0.879004887433038"/>
          <c:h val="0.797883907235535"/>
        </c:manualLayout>
      </c:layout>
      <c:lineChart>
        <c:grouping val="standard"/>
        <c:varyColors val="0"/>
        <c:ser>
          <c:idx val="1"/>
          <c:order val="0"/>
          <c:tx>
            <c:strRef>
              <c:f>'Recettes des APU 10'!$A$92</c:f>
              <c:strCache>
                <c:ptCount val="1"/>
                <c:pt idx="0">
                  <c:v>Dépenses de Prestations sociales</c:v>
                </c:pt>
              </c:strCache>
            </c:strRef>
          </c:tx>
          <c:spPr>
            <a:ln w="57150" cmpd="sng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119443229661295"/>
                  <c:y val="-0.041083014887051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'Recettes des APU 10'!$B$86:$P$86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'Recettes des APU 10'!$B$92:$P$92</c:f>
              <c:numCache>
                <c:formatCode>0.0%</c:formatCode>
                <c:ptCount val="15"/>
                <c:pt idx="0">
                  <c:v>0.131823335515184</c:v>
                </c:pt>
                <c:pt idx="1">
                  <c:v>0.142326882230072</c:v>
                </c:pt>
                <c:pt idx="2">
                  <c:v>0.146639830508475</c:v>
                </c:pt>
                <c:pt idx="3">
                  <c:v>0.151413693346191</c:v>
                </c:pt>
                <c:pt idx="4">
                  <c:v>0.151810786914235</c:v>
                </c:pt>
                <c:pt idx="5">
                  <c:v>0.151941844919786</c:v>
                </c:pt>
                <c:pt idx="6">
                  <c:v>0.148190863862506</c:v>
                </c:pt>
                <c:pt idx="7">
                  <c:v>0.138317708333333</c:v>
                </c:pt>
                <c:pt idx="8">
                  <c:v>0.155183173918094</c:v>
                </c:pt>
                <c:pt idx="9">
                  <c:v>0.162204333201292</c:v>
                </c:pt>
                <c:pt idx="10">
                  <c:v>0.155717001533966</c:v>
                </c:pt>
                <c:pt idx="11">
                  <c:v>0.160111163394042</c:v>
                </c:pt>
                <c:pt idx="12">
                  <c:v>0.17159896434844</c:v>
                </c:pt>
                <c:pt idx="13">
                  <c:v>0.173907001881685</c:v>
                </c:pt>
                <c:pt idx="14">
                  <c:v>0.177878800738271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'Recettes des APU 10'!$A$91</c:f>
              <c:strCache>
                <c:ptCount val="1"/>
                <c:pt idx="0">
                  <c:v>Recettes de Cotisations sociales</c:v>
                </c:pt>
              </c:strCache>
            </c:strRef>
          </c:tx>
          <c:spPr>
            <a:ln w="57150" cmpd="sng"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0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'Recettes des APU 10'!$B$86:$P$86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'Recettes des APU 10'!$B$91:$P$91</c:f>
              <c:numCache>
                <c:formatCode>0.0%</c:formatCode>
                <c:ptCount val="15"/>
                <c:pt idx="0">
                  <c:v>0.103821994198949</c:v>
                </c:pt>
                <c:pt idx="1">
                  <c:v>0.107817119609268</c:v>
                </c:pt>
                <c:pt idx="2">
                  <c:v>0.113423728813559</c:v>
                </c:pt>
                <c:pt idx="3">
                  <c:v>0.117288331726133</c:v>
                </c:pt>
                <c:pt idx="4">
                  <c:v>0.116564102564103</c:v>
                </c:pt>
                <c:pt idx="5">
                  <c:v>0.114894719251337</c:v>
                </c:pt>
                <c:pt idx="6">
                  <c:v>0.1138986883763</c:v>
                </c:pt>
                <c:pt idx="7">
                  <c:v>0.106696614583333</c:v>
                </c:pt>
                <c:pt idx="8">
                  <c:v>0.121357890444475</c:v>
                </c:pt>
                <c:pt idx="9">
                  <c:v>0.13005780734912</c:v>
                </c:pt>
                <c:pt idx="10">
                  <c:v>0.12242663240453</c:v>
                </c:pt>
                <c:pt idx="11">
                  <c:v>0.129868134954118</c:v>
                </c:pt>
                <c:pt idx="12">
                  <c:v>0.137276195350708</c:v>
                </c:pt>
                <c:pt idx="13">
                  <c:v>0.143239838843236</c:v>
                </c:pt>
                <c:pt idx="14">
                  <c:v>0.141913257421688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'Recettes des APU 10'!$A$93</c:f>
              <c:strCache>
                <c:ptCount val="1"/>
                <c:pt idx="0">
                  <c:v>Solde social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0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'Recettes des APU 10'!$B$86:$P$86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'Recettes des APU 10'!$B$93:$P$93</c:f>
              <c:numCache>
                <c:formatCode>0.0%</c:formatCode>
                <c:ptCount val="15"/>
                <c:pt idx="0">
                  <c:v>-0.0280013413162349</c:v>
                </c:pt>
                <c:pt idx="1">
                  <c:v>-0.0345097626208038</c:v>
                </c:pt>
                <c:pt idx="2">
                  <c:v>-0.0332161016949152</c:v>
                </c:pt>
                <c:pt idx="3">
                  <c:v>-0.0341253616200578</c:v>
                </c:pt>
                <c:pt idx="4">
                  <c:v>-0.0352466843501326</c:v>
                </c:pt>
                <c:pt idx="5">
                  <c:v>-0.0370471256684492</c:v>
                </c:pt>
                <c:pt idx="6">
                  <c:v>-0.0342921754862053</c:v>
                </c:pt>
                <c:pt idx="7">
                  <c:v>-0.03162109375</c:v>
                </c:pt>
                <c:pt idx="8">
                  <c:v>-0.0338252834736194</c:v>
                </c:pt>
                <c:pt idx="9">
                  <c:v>-0.0321465258521717</c:v>
                </c:pt>
                <c:pt idx="10">
                  <c:v>-0.0332903691294357</c:v>
                </c:pt>
                <c:pt idx="11">
                  <c:v>-0.0302430284399243</c:v>
                </c:pt>
                <c:pt idx="12">
                  <c:v>-0.0343227689977318</c:v>
                </c:pt>
                <c:pt idx="13">
                  <c:v>-0.0306671630384491</c:v>
                </c:pt>
                <c:pt idx="14">
                  <c:v>-0.0359655433165837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4162712"/>
        <c:axId val="-2056236616"/>
      </c:lineChart>
      <c:catAx>
        <c:axId val="-2044162712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low"/>
        <c:spPr>
          <a:ln w="19050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056236616"/>
        <c:crosses val="autoZero"/>
        <c:auto val="1"/>
        <c:lblAlgn val="ctr"/>
        <c:lblOffset val="100"/>
        <c:noMultiLvlLbl val="0"/>
      </c:catAx>
      <c:valAx>
        <c:axId val="-2056236616"/>
        <c:scaling>
          <c:orientation val="minMax"/>
          <c:max val="0.4"/>
          <c:min val="-0.2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044162712"/>
        <c:crosses val="autoZero"/>
        <c:crossBetween val="between"/>
        <c:majorUnit val="0.05"/>
      </c:valAx>
    </c:plotArea>
    <c:legend>
      <c:legendPos val="r"/>
      <c:layout>
        <c:manualLayout>
          <c:xMode val="edge"/>
          <c:yMode val="edge"/>
          <c:x val="0.0920390628606094"/>
          <c:y val="0.104326775905872"/>
          <c:w val="0.852268394450023"/>
          <c:h val="0.243028377712135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Les </a:t>
            </a:r>
            <a:r>
              <a:rPr lang="fr-FR" sz="1800" dirty="0" smtClean="0"/>
              <a:t>transferts </a:t>
            </a:r>
            <a:r>
              <a:rPr lang="fr-FR" sz="1800" dirty="0"/>
              <a:t>équilibrent le solde global, % du PIB</a:t>
            </a:r>
          </a:p>
        </c:rich>
      </c:tx>
      <c:layout>
        <c:manualLayout>
          <c:xMode val="edge"/>
          <c:yMode val="edge"/>
          <c:x val="0.218550510973362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39548913016999"/>
          <c:y val="0.109051502333609"/>
          <c:w val="0.934488301120589"/>
          <c:h val="0.805393029306244"/>
        </c:manualLayout>
      </c:layout>
      <c:lineChart>
        <c:grouping val="standard"/>
        <c:varyColors val="0"/>
        <c:ser>
          <c:idx val="1"/>
          <c:order val="0"/>
          <c:tx>
            <c:strRef>
              <c:f>'Recettes des APU 10'!$A$96</c:f>
              <c:strCache>
                <c:ptCount val="1"/>
                <c:pt idx="0">
                  <c:v>Transferts Recettes -Dépenses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869847545652538"/>
                  <c:y val="-0.033094650881236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'Recettes des APU 10'!$B$86:$P$86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'Recettes des APU 10'!$B$96:$P$96</c:f>
              <c:numCache>
                <c:formatCode>0.0%</c:formatCode>
                <c:ptCount val="15"/>
                <c:pt idx="0">
                  <c:v>0.229955895294912</c:v>
                </c:pt>
                <c:pt idx="1">
                  <c:v>0.200672346488262</c:v>
                </c:pt>
                <c:pt idx="2">
                  <c:v>0.194512711864407</c:v>
                </c:pt>
                <c:pt idx="3">
                  <c:v>0.190736740597878</c:v>
                </c:pt>
                <c:pt idx="4">
                  <c:v>0.177595048629531</c:v>
                </c:pt>
                <c:pt idx="5">
                  <c:v>0.174249665775401</c:v>
                </c:pt>
                <c:pt idx="6">
                  <c:v>0.159191919191919</c:v>
                </c:pt>
                <c:pt idx="7">
                  <c:v>0.144881510416667</c:v>
                </c:pt>
                <c:pt idx="8">
                  <c:v>0.158075691118286</c:v>
                </c:pt>
                <c:pt idx="9">
                  <c:v>0.157009057156093</c:v>
                </c:pt>
                <c:pt idx="10">
                  <c:v>0.135197819941085</c:v>
                </c:pt>
                <c:pt idx="11">
                  <c:v>0.135332013778047</c:v>
                </c:pt>
                <c:pt idx="12">
                  <c:v>0.133048948863844</c:v>
                </c:pt>
                <c:pt idx="13">
                  <c:v>0.12883797654996</c:v>
                </c:pt>
                <c:pt idx="14">
                  <c:v>0.132322892869646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'Recettes des APU 10'!$A$97</c:f>
              <c:strCache>
                <c:ptCount val="1"/>
                <c:pt idx="0">
                  <c:v>Solde global</c:v>
                </c:pt>
              </c:strCache>
            </c:strRef>
          </c:tx>
          <c:spPr>
            <a:ln w="76200" cmpd="sng"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0.0"/>
                  <c:y val="0.040702616601060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chemeClr val="bg1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'Recettes des APU 10'!$B$86:$P$86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'Recettes des APU 10'!$B$97:$P$97</c:f>
              <c:numCache>
                <c:formatCode>0.0%</c:formatCode>
                <c:ptCount val="15"/>
                <c:pt idx="0">
                  <c:v>0.0491454884040538</c:v>
                </c:pt>
                <c:pt idx="1">
                  <c:v>0.0105989556502725</c:v>
                </c:pt>
                <c:pt idx="2">
                  <c:v>-0.0027415254237288</c:v>
                </c:pt>
                <c:pt idx="3">
                  <c:v>0.0134561234329797</c:v>
                </c:pt>
                <c:pt idx="4">
                  <c:v>0.0224137931034483</c:v>
                </c:pt>
                <c:pt idx="5">
                  <c:v>0.0253308823529412</c:v>
                </c:pt>
                <c:pt idx="6">
                  <c:v>0.00251319161766922</c:v>
                </c:pt>
                <c:pt idx="7">
                  <c:v>0.0313606770833333</c:v>
                </c:pt>
                <c:pt idx="8">
                  <c:v>0.0297192826113878</c:v>
                </c:pt>
                <c:pt idx="9">
                  <c:v>0.00815211188172651</c:v>
                </c:pt>
                <c:pt idx="10">
                  <c:v>0.00341685925593746</c:v>
                </c:pt>
                <c:pt idx="11">
                  <c:v>0.0141900147103785</c:v>
                </c:pt>
                <c:pt idx="12">
                  <c:v>0.0182482435671783</c:v>
                </c:pt>
                <c:pt idx="13">
                  <c:v>-0.00738377610678792</c:v>
                </c:pt>
                <c:pt idx="14">
                  <c:v>-0.00603225213842029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'Recettes des APU 10'!$A$95</c:f>
              <c:strCache>
                <c:ptCount val="1"/>
                <c:pt idx="0">
                  <c:v>Solde global hors transferts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3.35064499916234E-7"/>
                  <c:y val="-0.065808903476480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'Recettes des APU 10'!$B$86:$P$86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'Recettes des APU 10'!$B$95:$P$95</c:f>
              <c:numCache>
                <c:formatCode>0.0%</c:formatCode>
                <c:ptCount val="15"/>
                <c:pt idx="0">
                  <c:v>-0.180810406890858</c:v>
                </c:pt>
                <c:pt idx="1">
                  <c:v>-0.190073390837989</c:v>
                </c:pt>
                <c:pt idx="2">
                  <c:v>-0.197254237288136</c:v>
                </c:pt>
                <c:pt idx="3">
                  <c:v>-0.177280617164899</c:v>
                </c:pt>
                <c:pt idx="4">
                  <c:v>-0.155181255526083</c:v>
                </c:pt>
                <c:pt idx="5">
                  <c:v>-0.14891878342246</c:v>
                </c:pt>
                <c:pt idx="6">
                  <c:v>-0.15667872757425</c:v>
                </c:pt>
                <c:pt idx="7">
                  <c:v>-0.113520833333333</c:v>
                </c:pt>
                <c:pt idx="8">
                  <c:v>-0.128356408506898</c:v>
                </c:pt>
                <c:pt idx="9">
                  <c:v>-0.148856945274367</c:v>
                </c:pt>
                <c:pt idx="10">
                  <c:v>-0.131780960685148</c:v>
                </c:pt>
                <c:pt idx="11">
                  <c:v>-0.121141999067668</c:v>
                </c:pt>
                <c:pt idx="12">
                  <c:v>-0.114800705296666</c:v>
                </c:pt>
                <c:pt idx="13">
                  <c:v>-0.136221752656748</c:v>
                </c:pt>
                <c:pt idx="14">
                  <c:v>-0.138355145008066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44076888"/>
        <c:axId val="-2143970280"/>
      </c:lineChart>
      <c:catAx>
        <c:axId val="-2144076888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low"/>
        <c:spPr>
          <a:ln w="19050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143970280"/>
        <c:crosses val="autoZero"/>
        <c:auto val="1"/>
        <c:lblAlgn val="ctr"/>
        <c:lblOffset val="100"/>
        <c:noMultiLvlLbl val="0"/>
      </c:catAx>
      <c:valAx>
        <c:axId val="-2143970280"/>
        <c:scaling>
          <c:orientation val="minMax"/>
          <c:max val="0.4"/>
          <c:min val="-0.2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144076888"/>
        <c:crosses val="autoZero"/>
        <c:crossBetween val="between"/>
        <c:majorUnit val="0.05"/>
      </c:valAx>
    </c:plotArea>
    <c:legend>
      <c:legendPos val="r"/>
      <c:layout>
        <c:manualLayout>
          <c:xMode val="edge"/>
          <c:yMode val="edge"/>
          <c:x val="0.228501323324906"/>
          <c:y val="0.152163058474106"/>
          <c:w val="0.71906327446121"/>
          <c:h val="0.2033480440639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/>
              <a:t>EBE / VAB selon ISEE, </a:t>
            </a:r>
          </a:p>
          <a:p>
            <a:pPr>
              <a:defRPr sz="2000"/>
            </a:pPr>
            <a:r>
              <a:rPr lang="fr-FR" sz="2000"/>
              <a:t>2009 à 2012 seulement</a:t>
            </a:r>
          </a:p>
        </c:rich>
      </c:tx>
      <c:layout>
        <c:manualLayout>
          <c:xMode val="edge"/>
          <c:yMode val="edge"/>
          <c:x val="0.0860829630351783"/>
          <c:y val="0.0594043395249248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05860809974964"/>
          <c:y val="0.0424089233123855"/>
          <c:w val="0.919413919002504"/>
          <c:h val="0.915182153375229"/>
        </c:manualLayout>
      </c:layout>
      <c:lineChart>
        <c:grouping val="standard"/>
        <c:varyColors val="0"/>
        <c:ser>
          <c:idx val="0"/>
          <c:order val="0"/>
          <c:tx>
            <c:strRef>
              <c:f>evolution!$B$60</c:f>
              <c:strCache>
                <c:ptCount val="1"/>
                <c:pt idx="0">
                  <c:v>Mines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evolution!$C$59:$F$59</c:f>
              <c:numCache>
                <c:formatCode>0</c:formatCode>
                <c:ptCount val="4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</c:numCache>
            </c:numRef>
          </c:cat>
          <c:val>
            <c:numRef>
              <c:f>evolution!$C$60:$F$60</c:f>
              <c:numCache>
                <c:formatCode>0.0%</c:formatCode>
                <c:ptCount val="4"/>
                <c:pt idx="0">
                  <c:v>0.3218428926454</c:v>
                </c:pt>
                <c:pt idx="1">
                  <c:v>0.586768840900512</c:v>
                </c:pt>
                <c:pt idx="2">
                  <c:v>0.482909265470809</c:v>
                </c:pt>
                <c:pt idx="3">
                  <c:v>0.177875727872269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evolution!$B$61</c:f>
              <c:strCache>
                <c:ptCount val="1"/>
                <c:pt idx="0">
                  <c:v>Industrie (hors mét. du Ni) </c:v>
                </c:pt>
              </c:strCache>
            </c:strRef>
          </c:tx>
          <c:spPr>
            <a:ln>
              <a:solidFill>
                <a:srgbClr val="FF0000"/>
              </a:solidFill>
              <a:prstDash val="sysDash"/>
            </a:ln>
          </c:spPr>
          <c:marker>
            <c:symbol val="none"/>
          </c:marker>
          <c:cat>
            <c:numRef>
              <c:f>evolution!$C$59:$F$59</c:f>
              <c:numCache>
                <c:formatCode>0</c:formatCode>
                <c:ptCount val="4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</c:numCache>
            </c:numRef>
          </c:cat>
          <c:val>
            <c:numRef>
              <c:f>evolution!$C$61:$F$61</c:f>
              <c:numCache>
                <c:formatCode>0.0%</c:formatCode>
                <c:ptCount val="4"/>
                <c:pt idx="0">
                  <c:v>0.340385882819132</c:v>
                </c:pt>
                <c:pt idx="1">
                  <c:v>0.330408717989284</c:v>
                </c:pt>
                <c:pt idx="2">
                  <c:v>0.310166544397939</c:v>
                </c:pt>
                <c:pt idx="3">
                  <c:v>0.305677742212757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evolution!$B$62</c:f>
              <c:strCache>
                <c:ptCount val="1"/>
                <c:pt idx="0">
                  <c:v>Construction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ymbol val="none"/>
          </c:marker>
          <c:cat>
            <c:numRef>
              <c:f>evolution!$C$59:$F$59</c:f>
              <c:numCache>
                <c:formatCode>0</c:formatCode>
                <c:ptCount val="4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</c:numCache>
            </c:numRef>
          </c:cat>
          <c:val>
            <c:numRef>
              <c:f>evolution!$C$62:$F$62</c:f>
              <c:numCache>
                <c:formatCode>0.0%</c:formatCode>
                <c:ptCount val="4"/>
                <c:pt idx="0">
                  <c:v>0.256531040939824</c:v>
                </c:pt>
                <c:pt idx="1">
                  <c:v>0.264478958008287</c:v>
                </c:pt>
                <c:pt idx="2">
                  <c:v>0.23857424005391</c:v>
                </c:pt>
                <c:pt idx="3">
                  <c:v>0.254607858376468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evolution!$B$63</c:f>
              <c:strCache>
                <c:ptCount val="1"/>
                <c:pt idx="0">
                  <c:v>Commerce</c:v>
                </c:pt>
              </c:strCache>
            </c:strRef>
          </c:tx>
          <c:spPr>
            <a:ln>
              <a:solidFill>
                <a:srgbClr val="660066"/>
              </a:solidFill>
            </a:ln>
          </c:spPr>
          <c:marker>
            <c:symbol val="none"/>
          </c:marker>
          <c:cat>
            <c:numRef>
              <c:f>evolution!$C$59:$F$59</c:f>
              <c:numCache>
                <c:formatCode>0</c:formatCode>
                <c:ptCount val="4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</c:numCache>
            </c:numRef>
          </c:cat>
          <c:val>
            <c:numRef>
              <c:f>evolution!$C$63:$F$63</c:f>
              <c:numCache>
                <c:formatCode>0.0%</c:formatCode>
                <c:ptCount val="4"/>
                <c:pt idx="0">
                  <c:v>0.351130199452156</c:v>
                </c:pt>
                <c:pt idx="1">
                  <c:v>0.343843310473536</c:v>
                </c:pt>
                <c:pt idx="2">
                  <c:v>0.350627569747891</c:v>
                </c:pt>
                <c:pt idx="3">
                  <c:v>0.33648025366457</c:v>
                </c:pt>
              </c:numCache>
            </c:numRef>
          </c:val>
          <c:smooth val="0"/>
        </c:ser>
        <c:ser>
          <c:idx val="8"/>
          <c:order val="4"/>
          <c:tx>
            <c:strRef>
              <c:f>evolution!$B$68</c:f>
              <c:strCache>
                <c:ptCount val="1"/>
                <c:pt idx="0">
                  <c:v>Total général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dLbls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evolution!$C$59:$F$59</c:f>
              <c:numCache>
                <c:formatCode>0</c:formatCode>
                <c:ptCount val="4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</c:numCache>
            </c:numRef>
          </c:cat>
          <c:val>
            <c:numRef>
              <c:f>evolution!$C$68:$F$68</c:f>
              <c:numCache>
                <c:formatCode>0.0%</c:formatCode>
                <c:ptCount val="4"/>
                <c:pt idx="0">
                  <c:v>0.321858883708735</c:v>
                </c:pt>
                <c:pt idx="1">
                  <c:v>0.338386162176788</c:v>
                </c:pt>
                <c:pt idx="2">
                  <c:v>0.32478315498465</c:v>
                </c:pt>
                <c:pt idx="3">
                  <c:v>0.306687337282536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44083640"/>
        <c:axId val="-2044518696"/>
      </c:lineChart>
      <c:catAx>
        <c:axId val="-2144083640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-2044518696"/>
        <c:crosses val="autoZero"/>
        <c:auto val="1"/>
        <c:lblAlgn val="ctr"/>
        <c:lblOffset val="100"/>
        <c:noMultiLvlLbl val="0"/>
      </c:catAx>
      <c:valAx>
        <c:axId val="-2044518696"/>
        <c:scaling>
          <c:orientation val="minMax"/>
          <c:max val="0.6"/>
          <c:min val="0.15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144083640"/>
        <c:crosses val="autoZero"/>
        <c:crossBetween val="between"/>
        <c:majorUnit val="0.0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/>
              <a:t>Transferts bruts et nets vers le Caillou, % du PIB</a:t>
            </a:r>
          </a:p>
        </c:rich>
      </c:tx>
      <c:layout>
        <c:manualLayout>
          <c:xMode val="edge"/>
          <c:yMode val="edge"/>
          <c:x val="0.161164003293154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721740750148167"/>
          <c:y val="0.0579256360078278"/>
          <c:w val="0.904748962831259"/>
          <c:h val="0.856157814088268"/>
        </c:manualLayout>
      </c:layout>
      <c:lineChart>
        <c:grouping val="standard"/>
        <c:varyColors val="0"/>
        <c:ser>
          <c:idx val="0"/>
          <c:order val="0"/>
          <c:tx>
            <c:strRef>
              <c:f>Métropole!$A$6</c:f>
              <c:strCache>
                <c:ptCount val="1"/>
                <c:pt idx="0">
                  <c:v>     Transferts bruts ISEE</c:v>
                </c:pt>
              </c:strCache>
            </c:strRef>
          </c:tx>
          <c:spPr>
            <a:ln w="57150" cmpd="sng">
              <a:solidFill>
                <a:srgbClr val="FF0000"/>
              </a:solidFill>
              <a:prstDash val="sysDash"/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Métropole!$B$5:$S$5</c:f>
              <c:numCache>
                <c:formatCode>General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Métropole!$B$6:$S$6</c:f>
              <c:numCache>
                <c:formatCode>General</c:formatCode>
                <c:ptCount val="18"/>
                <c:pt idx="0">
                  <c:v>0.256574482263437</c:v>
                </c:pt>
                <c:pt idx="1">
                  <c:v>0.223995966308745</c:v>
                </c:pt>
                <c:pt idx="2">
                  <c:v>0.221540254237288</c:v>
                </c:pt>
                <c:pt idx="3">
                  <c:v>0.214115718418515</c:v>
                </c:pt>
                <c:pt idx="4">
                  <c:v>0.19827409372237</c:v>
                </c:pt>
                <c:pt idx="5">
                  <c:v>0.201151403743316</c:v>
                </c:pt>
                <c:pt idx="6">
                  <c:v>0.182561435248002</c:v>
                </c:pt>
                <c:pt idx="7">
                  <c:v>0.168975260416667</c:v>
                </c:pt>
                <c:pt idx="8">
                  <c:v>0.183664537175479</c:v>
                </c:pt>
                <c:pt idx="9">
                  <c:v>0.181558045695333</c:v>
                </c:pt>
                <c:pt idx="10">
                  <c:v>0.161306089715071</c:v>
                </c:pt>
                <c:pt idx="11">
                  <c:v>0.161426626657114</c:v>
                </c:pt>
                <c:pt idx="12">
                  <c:v>0.161796056437932</c:v>
                </c:pt>
                <c:pt idx="13">
                  <c:v>0.161587540523448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 travail PC 17'!$A$137</c:f>
              <c:strCache>
                <c:ptCount val="1"/>
                <c:pt idx="0">
                  <c:v>Transferts bruts Balance des paiements (BP)</c:v>
                </c:pt>
              </c:strCache>
            </c:strRef>
          </c:tx>
          <c:spPr>
            <a:ln w="57150" cmpd="sng">
              <a:solidFill>
                <a:srgbClr val="FF0000"/>
              </a:solidFill>
              <a:prstDash val="solid"/>
            </a:ln>
          </c:spPr>
          <c:marker>
            <c:symbol val="none"/>
          </c:marker>
          <c:dLbls>
            <c:dLbl>
              <c:idx val="2"/>
              <c:layout>
                <c:manualLayout>
                  <c:x val="-0.146685959709582"/>
                  <c:y val="0.0019870131840456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0.0698568744590571"/>
                  <c:y val="-0.02935420743639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Métropole!$B$5:$S$5</c:f>
              <c:numCache>
                <c:formatCode>General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17'!$B$137:$Q$137</c:f>
              <c:numCache>
                <c:formatCode>General</c:formatCode>
                <c:ptCount val="16"/>
                <c:pt idx="2">
                  <c:v>0.200190677966102</c:v>
                </c:pt>
                <c:pt idx="3">
                  <c:v>0.201195756991321</c:v>
                </c:pt>
                <c:pt idx="4">
                  <c:v>0.185835543766578</c:v>
                </c:pt>
                <c:pt idx="5">
                  <c:v>0.181734625668449</c:v>
                </c:pt>
                <c:pt idx="6">
                  <c:v>0.169380370872908</c:v>
                </c:pt>
                <c:pt idx="7">
                  <c:v>0.155078125</c:v>
                </c:pt>
                <c:pt idx="8">
                  <c:v>0.174609215712926</c:v>
                </c:pt>
                <c:pt idx="9">
                  <c:v>0.171850976548075</c:v>
                </c:pt>
                <c:pt idx="10">
                  <c:v>0.153325432162038</c:v>
                </c:pt>
                <c:pt idx="11">
                  <c:v>0.158571146857481</c:v>
                </c:pt>
                <c:pt idx="12">
                  <c:v>0.14737944476603</c:v>
                </c:pt>
                <c:pt idx="13">
                  <c:v>0.158679743312166</c:v>
                </c:pt>
                <c:pt idx="14">
                  <c:v>0.147583082026229</c:v>
                </c:pt>
                <c:pt idx="15">
                  <c:v>0.146400130709299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 travail PC 17'!$A$136</c:f>
              <c:strCache>
                <c:ptCount val="1"/>
                <c:pt idx="0">
                  <c:v>Transferts nets BP selon l'auteur</c:v>
                </c:pt>
              </c:strCache>
            </c:strRef>
          </c:tx>
          <c:spPr>
            <a:ln w="76200" cmpd="sng"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2"/>
              <c:layout>
                <c:manualLayout>
                  <c:x val="-0.126999897740055"/>
                  <c:y val="-0.027548131628055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0.0528753878955479"/>
                  <c:y val="-0.023483365949119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0.0395412805302822"/>
                  <c:y val="0.036855786862258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0.0555563530430011"/>
                  <c:y val="-0.035225048923679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Métropole!$B$5:$S$5</c:f>
              <c:numCache>
                <c:formatCode>General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17'!$B$136:$Q$136</c:f>
              <c:numCache>
                <c:formatCode>General</c:formatCode>
                <c:ptCount val="16"/>
                <c:pt idx="2">
                  <c:v>0.115614406779661</c:v>
                </c:pt>
                <c:pt idx="3">
                  <c:v>0.105040180006429</c:v>
                </c:pt>
                <c:pt idx="4">
                  <c:v>0.10650162098438</c:v>
                </c:pt>
                <c:pt idx="5">
                  <c:v>0.102846479500891</c:v>
                </c:pt>
                <c:pt idx="6">
                  <c:v>0.0868938137594854</c:v>
                </c:pt>
                <c:pt idx="7">
                  <c:v>0.0791362847222222</c:v>
                </c:pt>
                <c:pt idx="8">
                  <c:v>0.0883013909655203</c:v>
                </c:pt>
                <c:pt idx="9">
                  <c:v>0.0944790960300249</c:v>
                </c:pt>
                <c:pt idx="10">
                  <c:v>0.0811234374128765</c:v>
                </c:pt>
                <c:pt idx="11">
                  <c:v>0.0763294550713206</c:v>
                </c:pt>
                <c:pt idx="12">
                  <c:v>0.0433253597231423</c:v>
                </c:pt>
                <c:pt idx="13">
                  <c:v>0.0391660648006836</c:v>
                </c:pt>
                <c:pt idx="14">
                  <c:v>0.0541119699935754</c:v>
                </c:pt>
                <c:pt idx="15">
                  <c:v>0.0649783188836564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7798280"/>
        <c:axId val="-2143660120"/>
      </c:lineChart>
      <c:catAx>
        <c:axId val="-2057798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143660120"/>
        <c:crosses val="autoZero"/>
        <c:auto val="1"/>
        <c:lblAlgn val="ctr"/>
        <c:lblOffset val="100"/>
        <c:tickLblSkip val="1"/>
        <c:noMultiLvlLbl val="0"/>
      </c:catAx>
      <c:valAx>
        <c:axId val="-214366012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600"/>
            </a:pPr>
            <a:endParaRPr lang="fr-FR"/>
          </a:p>
        </c:txPr>
        <c:crossAx val="-2057798280"/>
        <c:crosses val="autoZero"/>
        <c:crossBetween val="between"/>
        <c:majorUnit val="0.02"/>
      </c:valAx>
    </c:plotArea>
    <c:legend>
      <c:legendPos val="r"/>
      <c:layout>
        <c:manualLayout>
          <c:xMode val="edge"/>
          <c:yMode val="edge"/>
          <c:x val="0.4107472926474"/>
          <c:y val="0.0972448530638872"/>
          <c:w val="0.552105507589031"/>
          <c:h val="0.213112284374858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     PIB et Transferts métropolitains bruts et autres</a:t>
            </a:r>
          </a:p>
          <a:p>
            <a:pPr>
              <a:defRPr sz="1800" b="1"/>
            </a:pPr>
            <a:r>
              <a:rPr lang="fr-FR" sz="1800" b="1" dirty="0"/>
              <a:t> (Source </a:t>
            </a:r>
            <a:r>
              <a:rPr lang="fr-FR" sz="1800" b="1" dirty="0" smtClean="0"/>
              <a:t>ISEEE, données différentes de la BP) </a:t>
            </a:r>
          </a:p>
          <a:p>
            <a:pPr>
              <a:defRPr sz="1800" b="1"/>
            </a:pPr>
            <a:r>
              <a:rPr lang="fr-FR" sz="1800" b="1" dirty="0" smtClean="0"/>
              <a:t>en </a:t>
            </a:r>
            <a:r>
              <a:rPr lang="fr-FR" sz="1800" b="1" dirty="0"/>
              <a:t>NC, GCFP</a:t>
            </a:r>
          </a:p>
        </c:rich>
      </c:tx>
      <c:layout>
        <c:manualLayout>
          <c:xMode val="edge"/>
          <c:yMode val="edge"/>
          <c:x val="0.16702912135983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74566929133858"/>
          <c:y val="0.100278700711544"/>
          <c:w val="0.689567578805125"/>
          <c:h val="0.813202554882952"/>
        </c:manualLayout>
      </c:layout>
      <c:lineChart>
        <c:grouping val="standard"/>
        <c:varyColors val="0"/>
        <c:ser>
          <c:idx val="0"/>
          <c:order val="1"/>
          <c:tx>
            <c:strRef>
              <c:f>' travail PC 17'!$A$6</c:f>
              <c:strCache>
                <c:ptCount val="1"/>
                <c:pt idx="0">
                  <c:v>PIB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' travail PC 17'!$B$70:$S$70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17'!$B$6:$S$6</c:f>
              <c:numCache>
                <c:formatCode>_-* #\ ##0\ _F_-;\-* #\ ##0\ _F_-;_-* "-"??\ _F_-;_-@_-</c:formatCode>
                <c:ptCount val="18"/>
                <c:pt idx="0">
                  <c:v>441.871689654604</c:v>
                </c:pt>
                <c:pt idx="1">
                  <c:v>439.382912209868</c:v>
                </c:pt>
                <c:pt idx="2">
                  <c:v>472.0</c:v>
                </c:pt>
                <c:pt idx="3">
                  <c:v>518.5</c:v>
                </c:pt>
                <c:pt idx="4">
                  <c:v>565.5</c:v>
                </c:pt>
                <c:pt idx="5">
                  <c:v>598.4</c:v>
                </c:pt>
                <c:pt idx="6">
                  <c:v>663.3</c:v>
                </c:pt>
                <c:pt idx="7">
                  <c:v>768.0</c:v>
                </c:pt>
                <c:pt idx="8">
                  <c:v>735.7</c:v>
                </c:pt>
                <c:pt idx="9">
                  <c:v>744.715</c:v>
                </c:pt>
                <c:pt idx="10">
                  <c:v>842.913</c:v>
                </c:pt>
                <c:pt idx="11">
                  <c:v>871.1759820064495</c:v>
                </c:pt>
                <c:pt idx="12">
                  <c:v>873.618326131599</c:v>
                </c:pt>
                <c:pt idx="13">
                  <c:v>885.9965287931672</c:v>
                </c:pt>
                <c:pt idx="14">
                  <c:v>894.8564940810974</c:v>
                </c:pt>
                <c:pt idx="15">
                  <c:v>894.8564940810974</c:v>
                </c:pt>
                <c:pt idx="16">
                  <c:v>894.8564940810974</c:v>
                </c:pt>
                <c:pt idx="17">
                  <c:v>903.8050590219079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5064040"/>
        <c:axId val="-2042321208"/>
      </c:lineChart>
      <c:lineChart>
        <c:grouping val="standard"/>
        <c:varyColors val="0"/>
        <c:ser>
          <c:idx val="1"/>
          <c:order val="0"/>
          <c:tx>
            <c:strRef>
              <c:f>' travail PC 17'!$A$74</c:f>
              <c:strCache>
                <c:ptCount val="1"/>
                <c:pt idx="0">
                  <c:v>+ Transferts métropolitains et autres</c:v>
                </c:pt>
              </c:strCache>
            </c:strRef>
          </c:tx>
          <c:spPr>
            <a:ln w="76200" cmpd="sng">
              <a:solidFill>
                <a:srgbClr val="008000"/>
              </a:solidFill>
            </a:ln>
          </c:spPr>
          <c:marker>
            <c:symbol val="none"/>
          </c:marker>
          <c:cat>
            <c:numRef>
              <c:f>' travail PC 17'!$B$70:$S$70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17'!$B$74:$S$74</c:f>
              <c:numCache>
                <c:formatCode>_-* #\ ##0.0\ _€_-;\-* #\ ##0.0\ _€_-;_-* "-"??\ _€_-;_-@_-</c:formatCode>
                <c:ptCount val="18"/>
                <c:pt idx="0">
                  <c:v>113.373</c:v>
                </c:pt>
                <c:pt idx="1">
                  <c:v>98.42</c:v>
                </c:pt>
                <c:pt idx="2">
                  <c:v>104.567</c:v>
                </c:pt>
                <c:pt idx="3">
                  <c:v>111.019</c:v>
                </c:pt>
                <c:pt idx="4">
                  <c:v>112.124</c:v>
                </c:pt>
                <c:pt idx="5">
                  <c:v>120.369</c:v>
                </c:pt>
                <c:pt idx="6">
                  <c:v>121.093</c:v>
                </c:pt>
                <c:pt idx="7">
                  <c:v>129.773</c:v>
                </c:pt>
                <c:pt idx="8">
                  <c:v>135.122</c:v>
                </c:pt>
                <c:pt idx="9">
                  <c:v>135.209</c:v>
                </c:pt>
                <c:pt idx="10">
                  <c:v>135.967</c:v>
                </c:pt>
                <c:pt idx="11">
                  <c:v>140.631</c:v>
                </c:pt>
                <c:pt idx="12">
                  <c:v>141.348</c:v>
                </c:pt>
                <c:pt idx="13">
                  <c:v>142.793</c:v>
                </c:pt>
                <c:pt idx="14">
                  <c:v>145.448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5501080"/>
        <c:axId val="-2043363256"/>
      </c:lineChart>
      <c:catAx>
        <c:axId val="-2045064040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042321208"/>
        <c:crosses val="autoZero"/>
        <c:auto val="1"/>
        <c:lblAlgn val="ctr"/>
        <c:lblOffset val="100"/>
        <c:tickLblSkip val="2"/>
        <c:noMultiLvlLbl val="0"/>
      </c:catAx>
      <c:valAx>
        <c:axId val="-2042321208"/>
        <c:scaling>
          <c:orientation val="minMax"/>
          <c:max val="1000.0"/>
          <c:min val="40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600"/>
            </a:pPr>
            <a:endParaRPr lang="fr-FR"/>
          </a:p>
        </c:txPr>
        <c:crossAx val="-2045064040"/>
        <c:crosses val="autoZero"/>
        <c:crossBetween val="between"/>
        <c:majorUnit val="50.0"/>
      </c:valAx>
      <c:valAx>
        <c:axId val="-2043363256"/>
        <c:scaling>
          <c:orientation val="minMax"/>
          <c:max val="200.0"/>
          <c:min val="80.0"/>
        </c:scaling>
        <c:delete val="0"/>
        <c:axPos val="r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 b="1">
                <a:solidFill>
                  <a:srgbClr val="008000"/>
                </a:solidFill>
              </a:defRPr>
            </a:pPr>
            <a:endParaRPr lang="fr-FR"/>
          </a:p>
        </c:txPr>
        <c:crossAx val="-2045501080"/>
        <c:crosses val="max"/>
        <c:crossBetween val="between"/>
        <c:majorUnit val="10.0"/>
      </c:valAx>
      <c:catAx>
        <c:axId val="-2045501080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-2043363256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401683289588801"/>
          <c:y val="0.655362826756482"/>
          <c:w val="0.428090488688914"/>
          <c:h val="0.243081334486368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Les PO, Prélèvements obligatoires, et PO + </a:t>
            </a:r>
            <a:r>
              <a:rPr lang="fr-FR" sz="1800" b="1" dirty="0" err="1"/>
              <a:t>T</a:t>
            </a:r>
            <a:r>
              <a:rPr lang="fr-FR" sz="1800" b="1" dirty="0"/>
              <a:t>, les Transferts : </a:t>
            </a:r>
          </a:p>
          <a:p>
            <a:pPr>
              <a:defRPr sz="1800" b="1"/>
            </a:pPr>
            <a:r>
              <a:rPr lang="fr-FR" sz="1800" b="1" dirty="0" smtClean="0"/>
              <a:t>Le Caillou se </a:t>
            </a:r>
            <a:r>
              <a:rPr lang="fr-FR" sz="1800" b="1" dirty="0"/>
              <a:t>rapproche de la Métropole, % du PIB</a:t>
            </a:r>
          </a:p>
        </c:rich>
      </c:tx>
      <c:layout>
        <c:manualLayout>
          <c:xMode val="edge"/>
          <c:yMode val="edge"/>
          <c:x val="0.171543852334141"/>
          <c:y val="0.00793650793650793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738815209198646"/>
          <c:y val="0.0435752247030306"/>
          <c:w val="0.771663060103099"/>
          <c:h val="0.846615528221496"/>
        </c:manualLayout>
      </c:layout>
      <c:lineChart>
        <c:grouping val="standard"/>
        <c:varyColors val="0"/>
        <c:ser>
          <c:idx val="2"/>
          <c:order val="0"/>
          <c:tx>
            <c:strRef>
              <c:f>' travail PC 17'!$A$86</c:f>
              <c:strCache>
                <c:ptCount val="1"/>
                <c:pt idx="0">
                  <c:v>PO + T bruts vers NC</c:v>
                </c:pt>
              </c:strCache>
            </c:strRef>
          </c:tx>
          <c:spPr>
            <a:ln w="38100" cmpd="sng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spPr>
              <a:ln w="76200" cmpd="sng">
                <a:solidFill>
                  <a:schemeClr val="tx1"/>
                </a:solidFill>
              </a:ln>
            </c:spPr>
            <c:trendlineType val="linear"/>
            <c:dispRSqr val="0"/>
            <c:dispEq val="0"/>
          </c:trendline>
          <c:cat>
            <c:numRef>
              <c:f>' travail PC 17'!$B$70:$S$70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17'!$B$86:$S$86</c:f>
              <c:numCache>
                <c:formatCode>0%</c:formatCode>
                <c:ptCount val="18"/>
                <c:pt idx="0">
                  <c:v>0.522438991691114</c:v>
                </c:pt>
                <c:pt idx="1">
                  <c:v>0.50637381158266</c:v>
                </c:pt>
                <c:pt idx="2">
                  <c:v>0.506512711864407</c:v>
                </c:pt>
                <c:pt idx="3">
                  <c:v>0.502389585342334</c:v>
                </c:pt>
                <c:pt idx="4">
                  <c:v>0.491740053050398</c:v>
                </c:pt>
                <c:pt idx="5">
                  <c:v>0.504438502673797</c:v>
                </c:pt>
                <c:pt idx="6">
                  <c:v>0.469407507914971</c:v>
                </c:pt>
                <c:pt idx="7">
                  <c:v>0.464921875</c:v>
                </c:pt>
                <c:pt idx="8">
                  <c:v>0.506436047301889</c:v>
                </c:pt>
                <c:pt idx="9">
                  <c:v>0.50963925797117</c:v>
                </c:pt>
                <c:pt idx="10">
                  <c:v>0.474423813608285</c:v>
                </c:pt>
                <c:pt idx="11">
                  <c:v>0.490232752992539</c:v>
                </c:pt>
                <c:pt idx="12" formatCode="0.0%">
                  <c:v>0.518538801728114</c:v>
                </c:pt>
                <c:pt idx="13" formatCode="0.0%">
                  <c:v>0.515193892036747</c:v>
                </c:pt>
                <c:pt idx="14" formatCode="0.0%">
                  <c:v>0.520021928742718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' travail PC 17'!$A$87</c:f>
              <c:strCache>
                <c:ptCount val="1"/>
                <c:pt idx="0">
                  <c:v>PO France</c:v>
                </c:pt>
              </c:strCache>
            </c:strRef>
          </c:tx>
          <c:spPr>
            <a:ln w="28575" cmpd="sng">
              <a:solidFill>
                <a:srgbClr val="0000FF"/>
              </a:solidFill>
              <a:prstDash val="solid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347529598368549"/>
                  <c:y val="-0.0095602294455066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0.0349213400259795"/>
                  <c:y val="-0.011904761904761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spPr>
              <a:ln w="57150" cmpd="sng">
                <a:solidFill>
                  <a:srgbClr val="0000FF"/>
                </a:solidFill>
                <a:prstDash val="solid"/>
              </a:ln>
            </c:spPr>
            <c:trendlineType val="linear"/>
            <c:dispRSqr val="0"/>
            <c:dispEq val="0"/>
          </c:trendline>
          <c:cat>
            <c:numRef>
              <c:f>' travail PC 17'!$B$70:$S$70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17'!$B$87:$S$87</c:f>
              <c:numCache>
                <c:formatCode>0.0%</c:formatCode>
                <c:ptCount val="18"/>
                <c:pt idx="0">
                  <c:v>0.428</c:v>
                </c:pt>
                <c:pt idx="1">
                  <c:v>0.425</c:v>
                </c:pt>
                <c:pt idx="2">
                  <c:v>0.419</c:v>
                </c:pt>
                <c:pt idx="3">
                  <c:v>0.418</c:v>
                </c:pt>
                <c:pt idx="4">
                  <c:v>0.419</c:v>
                </c:pt>
                <c:pt idx="5">
                  <c:v>0.425</c:v>
                </c:pt>
                <c:pt idx="6">
                  <c:v>0.428</c:v>
                </c:pt>
                <c:pt idx="7">
                  <c:v>0.421</c:v>
                </c:pt>
                <c:pt idx="8">
                  <c:v>0.419</c:v>
                </c:pt>
                <c:pt idx="9">
                  <c:v>0.41</c:v>
                </c:pt>
                <c:pt idx="10">
                  <c:v>0.413</c:v>
                </c:pt>
                <c:pt idx="11">
                  <c:v>0.426</c:v>
                </c:pt>
                <c:pt idx="12">
                  <c:v>0.438</c:v>
                </c:pt>
                <c:pt idx="13">
                  <c:v>0.448</c:v>
                </c:pt>
                <c:pt idx="14">
                  <c:v>0.448</c:v>
                </c:pt>
                <c:pt idx="15">
                  <c:v>0.445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 travail PC 17'!$A$89</c:f>
              <c:strCache>
                <c:ptCount val="1"/>
                <c:pt idx="0">
                  <c:v>PO + T nets vers NC</c:v>
                </c:pt>
              </c:strCache>
            </c:strRef>
          </c:tx>
          <c:spPr>
            <a:ln w="38100" cmpd="sng">
              <a:solidFill>
                <a:srgbClr val="660066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333141109159916"/>
                  <c:y val="-0.0095602294455066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0.0369578395368604"/>
                  <c:y val="0.015873015873015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fr-FR" b="1">
                        <a:solidFill>
                          <a:srgbClr val="660066"/>
                        </a:solidFill>
                      </a:rPr>
                      <a:t>40%</a:t>
                    </a:r>
                    <a:endParaRPr lang="fr-FR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660066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spPr>
              <a:ln w="76200" cmpd="sng">
                <a:solidFill>
                  <a:srgbClr val="660066"/>
                </a:solidFill>
              </a:ln>
            </c:spPr>
            <c:trendlineType val="linear"/>
            <c:dispRSqr val="0"/>
            <c:dispEq val="0"/>
          </c:trendline>
          <c:cat>
            <c:numRef>
              <c:f>' travail PC 17'!$B$70:$S$70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17'!$B$89:$S$89</c:f>
              <c:numCache>
                <c:formatCode>0%</c:formatCode>
                <c:ptCount val="18"/>
                <c:pt idx="0">
                  <c:v>0.4</c:v>
                </c:pt>
                <c:pt idx="1">
                  <c:v>0.4</c:v>
                </c:pt>
                <c:pt idx="2">
                  <c:v>0.40058686440678</c:v>
                </c:pt>
                <c:pt idx="3">
                  <c:v>0.393314046930247</c:v>
                </c:pt>
                <c:pt idx="4">
                  <c:v>0.399967580312408</c:v>
                </c:pt>
                <c:pt idx="5">
                  <c:v>0.406133578431373</c:v>
                </c:pt>
                <c:pt idx="6">
                  <c:v>0.373739886426454</c:v>
                </c:pt>
                <c:pt idx="7">
                  <c:v>0.375082899305555</c:v>
                </c:pt>
                <c:pt idx="8">
                  <c:v>0.411072901091931</c:v>
                </c:pt>
                <c:pt idx="9">
                  <c:v>0.422560308305862</c:v>
                </c:pt>
                <c:pt idx="10">
                  <c:v>0.39424116130609</c:v>
                </c:pt>
                <c:pt idx="11">
                  <c:v>0.405135581406745</c:v>
                </c:pt>
                <c:pt idx="12">
                  <c:v>0.400068105013324</c:v>
                </c:pt>
                <c:pt idx="13">
                  <c:v>0.393193411191365</c:v>
                </c:pt>
                <c:pt idx="14">
                  <c:v>0.411596105288914</c:v>
                </c:pt>
                <c:pt idx="15">
                  <c:v>0.4</c:v>
                </c:pt>
                <c:pt idx="16">
                  <c:v>0.4</c:v>
                </c:pt>
              </c:numCache>
            </c:numRef>
          </c:val>
          <c:smooth val="0"/>
        </c:ser>
        <c:ser>
          <c:idx val="0"/>
          <c:order val="3"/>
          <c:tx>
            <c:strRef>
              <c:f>' travail PC 17'!$A$84</c:f>
              <c:strCache>
                <c:ptCount val="1"/>
                <c:pt idx="0">
                  <c:v>PO NC</c:v>
                </c:pt>
              </c:strCache>
            </c:strRef>
          </c:tx>
          <c:spPr>
            <a:ln w="28575" cmpd="sng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369578395368603"/>
                  <c:y val="0.043650793650793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layout>
                <c:manualLayout>
                  <c:x val="-0.0346138333427746"/>
                  <c:y val="0.0168260038240916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delete val="1"/>
            </c:dLbl>
            <c:dLbl>
              <c:idx val="12"/>
              <c:delete val="1"/>
            </c:dLbl>
            <c:dLbl>
              <c:idx val="13"/>
              <c:delete val="1"/>
            </c:dLbl>
            <c:spPr>
              <a:solidFill>
                <a:schemeClr val="bg1"/>
              </a:solidFill>
            </c:sp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spPr>
              <a:ln w="57150" cmpd="sng">
                <a:solidFill>
                  <a:srgbClr val="FF0000"/>
                </a:solidFill>
              </a:ln>
            </c:spPr>
            <c:trendlineType val="linear"/>
            <c:dispRSqr val="0"/>
            <c:dispEq val="0"/>
          </c:trendline>
          <c:cat>
            <c:numRef>
              <c:f>' travail PC 17'!$B$70:$S$70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17'!$B$84:$S$84</c:f>
              <c:numCache>
                <c:formatCode>0%</c:formatCode>
                <c:ptCount val="18"/>
                <c:pt idx="0">
                  <c:v>0.265864509427677</c:v>
                </c:pt>
                <c:pt idx="1">
                  <c:v>0.282377845273914</c:v>
                </c:pt>
                <c:pt idx="2">
                  <c:v>0.284972457627119</c:v>
                </c:pt>
                <c:pt idx="3">
                  <c:v>0.288273866923819</c:v>
                </c:pt>
                <c:pt idx="4">
                  <c:v>0.293465959328028</c:v>
                </c:pt>
                <c:pt idx="5">
                  <c:v>0.303287098930481</c:v>
                </c:pt>
                <c:pt idx="6">
                  <c:v>0.286846072666968</c:v>
                </c:pt>
                <c:pt idx="7">
                  <c:v>0.295946614583333</c:v>
                </c:pt>
                <c:pt idx="8">
                  <c:v>0.32277151012641</c:v>
                </c:pt>
                <c:pt idx="9">
                  <c:v>0.328081212275837</c:v>
                </c:pt>
                <c:pt idx="10">
                  <c:v>0.313117723893213</c:v>
                </c:pt>
                <c:pt idx="11">
                  <c:v>0.328806126335424</c:v>
                </c:pt>
                <c:pt idx="12">
                  <c:v>0.356742745290182</c:v>
                </c:pt>
                <c:pt idx="13">
                  <c:v>0.354027346390681</c:v>
                </c:pt>
                <c:pt idx="14">
                  <c:v>0.357484135295339</c:v>
                </c:pt>
              </c:numCache>
            </c:numRef>
          </c:val>
          <c:smooth val="0"/>
        </c:ser>
        <c:ser>
          <c:idx val="6"/>
          <c:order val="4"/>
          <c:tx>
            <c:strRef>
              <c:f>' travail PC 17'!$A$89:$Q$89</c:f>
              <c:strCache>
                <c:ptCount val="1"/>
                <c:pt idx="0">
                  <c:v>PO + T nets vers NC 40% 40% 40% 39% 40% 41% 37% 38% 41% 42% 39% 41% 40% 39% 41% 40%</c:v>
                </c:pt>
              </c:strCache>
            </c:strRef>
          </c:tx>
          <c:marker>
            <c:symbol val="none"/>
          </c:marker>
          <c:cat>
            <c:numRef>
              <c:f>' travail PC 17'!$B$70:$S$70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17'!$R$89:$S$89</c:f>
              <c:numCache>
                <c:formatCode>General</c:formatCode>
                <c:ptCount val="2"/>
                <c:pt idx="0" formatCode="0%">
                  <c:v>0.4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 travail PC 17'!$A$89:$Q$89</c:f>
              <c:strCache>
                <c:ptCount val="1"/>
                <c:pt idx="0">
                  <c:v>PO + T nets vers NC 40% 40% 40% 39% 40% 41% 37% 38% 41% 42% 39% 41% 40% 39% 41% 40%</c:v>
                </c:pt>
              </c:strCache>
            </c:strRef>
          </c:tx>
          <c:marker>
            <c:symbol val="none"/>
          </c:marker>
          <c:cat>
            <c:numRef>
              <c:f>' travail PC 17'!$B$70:$S$70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17'!$R$89:$S$89</c:f>
              <c:numCache>
                <c:formatCode>General</c:formatCode>
                <c:ptCount val="2"/>
                <c:pt idx="0" formatCode="0%">
                  <c:v>0.4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2795368"/>
        <c:axId val="-2041570024"/>
      </c:lineChart>
      <c:catAx>
        <c:axId val="-2042795368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041570024"/>
        <c:crosses val="autoZero"/>
        <c:auto val="1"/>
        <c:lblAlgn val="ctr"/>
        <c:lblOffset val="100"/>
        <c:noMultiLvlLbl val="0"/>
      </c:catAx>
      <c:valAx>
        <c:axId val="-2041570024"/>
        <c:scaling>
          <c:orientation val="minMax"/>
          <c:min val="0.25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%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-2042795368"/>
        <c:crosses val="autoZero"/>
        <c:crossBetween val="between"/>
        <c:majorUnit val="0.025"/>
      </c:valAx>
    </c:plotArea>
    <c:legend>
      <c:legendPos val="r"/>
      <c:legendEntry>
        <c:idx val="0"/>
        <c:txPr>
          <a:bodyPr/>
          <a:lstStyle/>
          <a:p>
            <a:pPr>
              <a:defRPr b="1"/>
            </a:pPr>
            <a:endParaRPr lang="fr-FR"/>
          </a:p>
        </c:txPr>
      </c:legendEntry>
      <c:legendEntry>
        <c:idx val="1"/>
        <c:txPr>
          <a:bodyPr/>
          <a:lstStyle/>
          <a:p>
            <a:pPr>
              <a:defRPr b="1"/>
            </a:pPr>
            <a:endParaRPr lang="fr-FR"/>
          </a:p>
        </c:txPr>
      </c:legendEntry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873381294964029"/>
          <c:y val="0.175402959907258"/>
          <c:w val="0.126618705035971"/>
          <c:h val="0.534355700757291"/>
        </c:manualLayout>
      </c:layout>
      <c:overlay val="0"/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La structure des impôts </a:t>
            </a:r>
            <a:r>
              <a:rPr lang="fr-FR" sz="1800" b="1" dirty="0" smtClean="0"/>
              <a:t>totaux </a:t>
            </a:r>
          </a:p>
          <a:p>
            <a:pPr>
              <a:defRPr sz="1800" b="1"/>
            </a:pPr>
            <a:r>
              <a:rPr lang="fr-FR" sz="1800" b="1" dirty="0" smtClean="0"/>
              <a:t>du Caillou se </a:t>
            </a:r>
            <a:r>
              <a:rPr lang="fr-FR" sz="1800" b="1" dirty="0"/>
              <a:t>rapproche </a:t>
            </a:r>
            <a:endParaRPr lang="fr-FR" sz="1800" b="1" dirty="0" smtClean="0"/>
          </a:p>
          <a:p>
            <a:pPr>
              <a:defRPr sz="1800" b="1"/>
            </a:pPr>
            <a:r>
              <a:rPr lang="fr-FR" sz="1800" b="1" dirty="0" smtClean="0"/>
              <a:t>de </a:t>
            </a:r>
            <a:r>
              <a:rPr lang="fr-FR" sz="1800" b="1" dirty="0"/>
              <a:t>celle de la Métropole, </a:t>
            </a:r>
            <a:endParaRPr lang="fr-FR" sz="1800" b="1" dirty="0" smtClean="0"/>
          </a:p>
          <a:p>
            <a:pPr>
              <a:defRPr sz="1800" b="1"/>
            </a:pPr>
            <a:r>
              <a:rPr lang="fr-FR" sz="1800" b="1" dirty="0" smtClean="0"/>
              <a:t>mais depuis 2007 seulement</a:t>
            </a:r>
            <a:endParaRPr lang="fr-FR" sz="1800" b="1" dirty="0"/>
          </a:p>
        </c:rich>
      </c:tx>
      <c:layout>
        <c:manualLayout>
          <c:xMode val="edge"/>
          <c:yMode val="edge"/>
          <c:x val="0.148757687186753"/>
          <c:y val="0.0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071197405431315"/>
          <c:y val="0.159347115328004"/>
          <c:w val="0.605737194365932"/>
          <c:h val="0.742642675989474"/>
        </c:manualLayout>
      </c:layout>
      <c:lineChart>
        <c:grouping val="standard"/>
        <c:varyColors val="0"/>
        <c:ser>
          <c:idx val="0"/>
          <c:order val="0"/>
          <c:tx>
            <c:strRef>
              <c:f>' travail PC 17'!$A$233</c:f>
              <c:strCache>
                <c:ptCount val="1"/>
                <c:pt idx="0">
                  <c:v>Indirects NC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841839083161455"/>
                  <c:y val="0.04164558178982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697809365432868"/>
                  <c:y val="0.020822790894910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delete val="1"/>
            </c:dLbl>
            <c:dLbl>
              <c:idx val="13"/>
              <c:layout>
                <c:manualLayout>
                  <c:x val="-0.0946567046071097"/>
                  <c:y val="-0.034073657828035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0.0441929534775568"/>
                  <c:y val="-0.0436507936507936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17'!$C$232:$S$232</c:f>
              <c:numCache>
                <c:formatCode>0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 travail PC 17'!$C$233:$S$233</c:f>
              <c:numCache>
                <c:formatCode>0%</c:formatCode>
                <c:ptCount val="17"/>
                <c:pt idx="0">
                  <c:v>0.676276455308095</c:v>
                </c:pt>
                <c:pt idx="1">
                  <c:v>0.689615935529645</c:v>
                </c:pt>
                <c:pt idx="2">
                  <c:v>0.690287564041717</c:v>
                </c:pt>
                <c:pt idx="3">
                  <c:v>0.666863308735198</c:v>
                </c:pt>
                <c:pt idx="4">
                  <c:v>0.619943475406092</c:v>
                </c:pt>
                <c:pt idx="5">
                  <c:v>0.623491681322712</c:v>
                </c:pt>
                <c:pt idx="6">
                  <c:v>0.546208792016344</c:v>
                </c:pt>
                <c:pt idx="7">
                  <c:v>0.578867659091888</c:v>
                </c:pt>
                <c:pt idx="8">
                  <c:v>0.585312167461116</c:v>
                </c:pt>
                <c:pt idx="9">
                  <c:v>0.600477476995506</c:v>
                </c:pt>
                <c:pt idx="10">
                  <c:v>0.595712929893354</c:v>
                </c:pt>
                <c:pt idx="11">
                  <c:v>0.562423887059673</c:v>
                </c:pt>
                <c:pt idx="12">
                  <c:v>0.576087716436345</c:v>
                </c:pt>
                <c:pt idx="13">
                  <c:v>0.584591741664883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 travail PC 17'!$A$292</c:f>
              <c:strCache>
                <c:ptCount val="1"/>
                <c:pt idx="0">
                  <c:v>Indirects Fr</c:v>
                </c:pt>
              </c:strCache>
            </c:strRef>
          </c:tx>
          <c:spPr>
            <a:ln w="57150" cmpd="sng">
              <a:solidFill>
                <a:srgbClr val="0000FF"/>
              </a:solidFill>
              <a:prstDash val="sysDot"/>
            </a:ln>
          </c:spPr>
          <c:marker>
            <c:symbol val="none"/>
          </c:marker>
          <c:cat>
            <c:numRef>
              <c:f>' travail PC 17'!$C$232:$S$232</c:f>
              <c:numCache>
                <c:formatCode>0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 travail PC 17'!$C$292:$R$292</c:f>
              <c:numCache>
                <c:formatCode>0.0%</c:formatCode>
                <c:ptCount val="16"/>
                <c:pt idx="0">
                  <c:v>0.551964160183012</c:v>
                </c:pt>
                <c:pt idx="1">
                  <c:v>0.569871732362308</c:v>
                </c:pt>
                <c:pt idx="2">
                  <c:v>0.5760357499853</c:v>
                </c:pt>
                <c:pt idx="3">
                  <c:v>0.574758384185227</c:v>
                </c:pt>
                <c:pt idx="4">
                  <c:v>0.57282201128264</c:v>
                </c:pt>
                <c:pt idx="5">
                  <c:v>0.56340764573354</c:v>
                </c:pt>
                <c:pt idx="6">
                  <c:v>0.565830982203758</c:v>
                </c:pt>
                <c:pt idx="7">
                  <c:v>0.562399931463166</c:v>
                </c:pt>
                <c:pt idx="8">
                  <c:v>0.601524694637317</c:v>
                </c:pt>
                <c:pt idx="9">
                  <c:v>0.583264825383776</c:v>
                </c:pt>
                <c:pt idx="10">
                  <c:v>0.574481291986058</c:v>
                </c:pt>
                <c:pt idx="11">
                  <c:v>0.561533802617776</c:v>
                </c:pt>
                <c:pt idx="12">
                  <c:v>0.555042377715294</c:v>
                </c:pt>
                <c:pt idx="13">
                  <c:v>0.565925043305865</c:v>
                </c:pt>
                <c:pt idx="14">
                  <c:v>0.572662200455357</c:v>
                </c:pt>
                <c:pt idx="15">
                  <c:v>0.575342972541286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 travail PC 17'!$A$293</c:f>
              <c:strCache>
                <c:ptCount val="1"/>
                <c:pt idx="0">
                  <c:v>Directs Fr</c:v>
                </c:pt>
              </c:strCache>
            </c:strRef>
          </c:tx>
          <c:spPr>
            <a:ln w="57150" cmpd="sng">
              <a:solidFill>
                <a:srgbClr val="008000"/>
              </a:solidFill>
              <a:prstDash val="sysDot"/>
            </a:ln>
          </c:spPr>
          <c:marker>
            <c:symbol val="none"/>
          </c:marker>
          <c:cat>
            <c:numRef>
              <c:f>' travail PC 17'!$C$232:$S$232</c:f>
              <c:numCache>
                <c:formatCode>0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 travail PC 17'!$B$293:$R$293</c:f>
              <c:numCache>
                <c:formatCode>0.0%</c:formatCode>
                <c:ptCount val="17"/>
                <c:pt idx="0">
                  <c:v>0.438319181149585</c:v>
                </c:pt>
                <c:pt idx="1">
                  <c:v>0.448035839816988</c:v>
                </c:pt>
                <c:pt idx="2">
                  <c:v>0.430128267637692</c:v>
                </c:pt>
                <c:pt idx="3">
                  <c:v>0.4239642500147</c:v>
                </c:pt>
                <c:pt idx="4">
                  <c:v>0.425241615814773</c:v>
                </c:pt>
                <c:pt idx="5">
                  <c:v>0.42717798871736</c:v>
                </c:pt>
                <c:pt idx="6">
                  <c:v>0.43659235426646</c:v>
                </c:pt>
                <c:pt idx="7">
                  <c:v>0.434169017796242</c:v>
                </c:pt>
                <c:pt idx="8">
                  <c:v>0.437600068536834</c:v>
                </c:pt>
                <c:pt idx="9">
                  <c:v>0.398475305362683</c:v>
                </c:pt>
                <c:pt idx="10">
                  <c:v>0.416735174616224</c:v>
                </c:pt>
                <c:pt idx="11">
                  <c:v>0.425518708013942</c:v>
                </c:pt>
                <c:pt idx="12">
                  <c:v>0.438466197382224</c:v>
                </c:pt>
                <c:pt idx="13">
                  <c:v>0.444957622284706</c:v>
                </c:pt>
                <c:pt idx="14">
                  <c:v>0.434074956694135</c:v>
                </c:pt>
                <c:pt idx="15">
                  <c:v>0.427337799544643</c:v>
                </c:pt>
                <c:pt idx="16">
                  <c:v>0.424657027458714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' travail PC 17'!$A$234</c:f>
              <c:strCache>
                <c:ptCount val="1"/>
                <c:pt idx="0">
                  <c:v>Directs NC</c:v>
                </c:pt>
              </c:strCache>
            </c:strRef>
          </c:tx>
          <c:spPr>
            <a:ln w="76200" cmpd="sng"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736188072558894"/>
                  <c:y val="-0.022716219046220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delete val="1"/>
            </c:dLbl>
            <c:dLbl>
              <c:idx val="13"/>
              <c:layout>
                <c:manualLayout>
                  <c:x val="-0.0767280334236305"/>
                  <c:y val="0.04164558178982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0.0482662732331575"/>
                  <c:y val="0.055555555555555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17'!$C$232:$S$232</c:f>
              <c:numCache>
                <c:formatCode>0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 travail PC 17'!$C$234:$S$234</c:f>
              <c:numCache>
                <c:formatCode>0%</c:formatCode>
                <c:ptCount val="17"/>
                <c:pt idx="0">
                  <c:v>0.323723544691905</c:v>
                </c:pt>
                <c:pt idx="1">
                  <c:v>0.310384064470355</c:v>
                </c:pt>
                <c:pt idx="2">
                  <c:v>0.309712435958283</c:v>
                </c:pt>
                <c:pt idx="3">
                  <c:v>0.333136691264802</c:v>
                </c:pt>
                <c:pt idx="4">
                  <c:v>0.380056524593908</c:v>
                </c:pt>
                <c:pt idx="5">
                  <c:v>0.376508318677288</c:v>
                </c:pt>
                <c:pt idx="6">
                  <c:v>0.453791207983656</c:v>
                </c:pt>
                <c:pt idx="7">
                  <c:v>0.421132340908112</c:v>
                </c:pt>
                <c:pt idx="8">
                  <c:v>0.414687832538884</c:v>
                </c:pt>
                <c:pt idx="9">
                  <c:v>0.399522523004494</c:v>
                </c:pt>
                <c:pt idx="10">
                  <c:v>0.404287070106646</c:v>
                </c:pt>
                <c:pt idx="11">
                  <c:v>0.437576112940327</c:v>
                </c:pt>
                <c:pt idx="12">
                  <c:v>0.423912283563655</c:v>
                </c:pt>
                <c:pt idx="13">
                  <c:v>0.415408258335117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8236824"/>
        <c:axId val="-2046625672"/>
      </c:lineChart>
      <c:catAx>
        <c:axId val="-2058236824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046625672"/>
        <c:crosses val="autoZero"/>
        <c:auto val="1"/>
        <c:lblAlgn val="ctr"/>
        <c:lblOffset val="100"/>
        <c:noMultiLvlLbl val="0"/>
      </c:catAx>
      <c:valAx>
        <c:axId val="-2046625672"/>
        <c:scaling>
          <c:orientation val="minMax"/>
          <c:max val="0.7"/>
          <c:min val="0.3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600"/>
            </a:pPr>
            <a:endParaRPr lang="fr-FR"/>
          </a:p>
        </c:txPr>
        <c:crossAx val="-2058236824"/>
        <c:crosses val="autoZero"/>
        <c:crossBetween val="between"/>
        <c:majorUnit val="0.02"/>
      </c:valAx>
    </c:plotArea>
    <c:legend>
      <c:legendPos val="r"/>
      <c:legendEntry>
        <c:idx val="0"/>
        <c:txPr>
          <a:bodyPr/>
          <a:lstStyle/>
          <a:p>
            <a:pPr>
              <a:defRPr sz="1600"/>
            </a:pPr>
            <a:endParaRPr lang="fr-FR"/>
          </a:p>
        </c:txPr>
      </c:legendEntry>
      <c:legendEntry>
        <c:idx val="3"/>
        <c:txPr>
          <a:bodyPr/>
          <a:lstStyle/>
          <a:p>
            <a:pPr>
              <a:defRPr sz="1600"/>
            </a:pPr>
            <a:endParaRPr lang="fr-FR"/>
          </a:p>
        </c:txPr>
      </c:legendEntry>
      <c:layout>
        <c:manualLayout>
          <c:xMode val="edge"/>
          <c:yMode val="edge"/>
          <c:x val="0.686438984833616"/>
          <c:y val="0.175099400133701"/>
          <c:w val="0.309487608145933"/>
          <c:h val="0.717954179426278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7311802548486"/>
          <c:y val="0.0614684465210301"/>
          <c:w val="0.602688197451514"/>
          <c:h val="0.90415828276322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 travail PC 17'!$C$321</c:f>
              <c:strCache>
                <c:ptCount val="1"/>
                <c:pt idx="0">
                  <c:v>% du total</c:v>
                </c:pt>
              </c:strCache>
            </c:strRef>
          </c:tx>
          <c:spPr>
            <a:solidFill>
              <a:srgbClr val="FF0000"/>
            </a:solidFill>
            <a:ln w="76200" cmpd="sng">
              <a:noFill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9"/>
            <c:invertIfNegative val="0"/>
            <c:bubble3D val="0"/>
            <c:spPr>
              <a:solidFill>
                <a:srgbClr val="FF0000"/>
              </a:solidFill>
              <a:ln w="28575" cmpd="sng">
                <a:noFill/>
              </a:ln>
            </c:spPr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dPt>
            <c:idx val="12"/>
            <c:invertIfNegative val="0"/>
            <c:bubble3D val="0"/>
          </c:dPt>
          <c:dPt>
            <c:idx val="13"/>
            <c:invertIfNegative val="0"/>
            <c:bubble3D val="0"/>
          </c:dPt>
          <c:dPt>
            <c:idx val="14"/>
            <c:invertIfNegative val="0"/>
            <c:bubble3D val="0"/>
          </c:dPt>
          <c:dPt>
            <c:idx val="15"/>
            <c:invertIfNegative val="0"/>
            <c:bubble3D val="0"/>
            <c:spPr>
              <a:solidFill>
                <a:srgbClr val="FF0000"/>
              </a:solidFill>
              <a:ln w="76200" cmpd="sng">
                <a:solidFill>
                  <a:srgbClr val="008000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rgbClr val="FF0000"/>
              </a:solidFill>
              <a:ln w="76200" cmpd="sng">
                <a:solidFill>
                  <a:schemeClr val="tx1"/>
                </a:solidFill>
              </a:ln>
            </c:spPr>
          </c:dPt>
          <c:dLbls>
            <c:dLbl>
              <c:idx val="4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</c:dLbl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 travail PC 17'!$A$322:$A$334</c:f>
              <c:strCache>
                <c:ptCount val="13"/>
                <c:pt idx="0">
                  <c:v>Droits à l'impor. hors TGI</c:v>
                </c:pt>
                <c:pt idx="1">
                  <c:v>TGI</c:v>
                </c:pt>
                <c:pt idx="2">
                  <c:v>TSS</c:v>
                </c:pt>
                <c:pt idx="3">
                  <c:v>Autres</c:v>
                </c:pt>
                <c:pt idx="4">
                  <c:v>Total Indirects</c:v>
                </c:pt>
                <c:pt idx="6">
                  <c:v>IS</c:v>
                </c:pt>
                <c:pt idx="7">
                  <c:v>IRPP</c:v>
                </c:pt>
                <c:pt idx="8">
                  <c:v>IRVM (valeurs mobilières)</c:v>
                </c:pt>
                <c:pt idx="9">
                  <c:v>Divers</c:v>
                </c:pt>
                <c:pt idx="10">
                  <c:v>Total directs</c:v>
                </c:pt>
                <c:pt idx="12">
                  <c:v>Total impôts</c:v>
                </c:pt>
              </c:strCache>
            </c:strRef>
          </c:cat>
          <c:val>
            <c:numRef>
              <c:f>' travail PC 17'!$C$322:$C$334</c:f>
              <c:numCache>
                <c:formatCode>0.0%</c:formatCode>
                <c:ptCount val="13"/>
                <c:pt idx="0">
                  <c:v>0.281427911119128</c:v>
                </c:pt>
                <c:pt idx="1">
                  <c:v>0.110340123783863</c:v>
                </c:pt>
                <c:pt idx="2">
                  <c:v>0.0986043313078475</c:v>
                </c:pt>
                <c:pt idx="3">
                  <c:v>0.0721508855393842</c:v>
                </c:pt>
                <c:pt idx="4">
                  <c:v>0.562523251750223</c:v>
                </c:pt>
                <c:pt idx="6">
                  <c:v>0.245002987497604</c:v>
                </c:pt>
                <c:pt idx="7">
                  <c:v>0.114607172248966</c:v>
                </c:pt>
                <c:pt idx="8">
                  <c:v>0.065578390809781</c:v>
                </c:pt>
                <c:pt idx="9">
                  <c:v>0.0122881976934263</c:v>
                </c:pt>
                <c:pt idx="10">
                  <c:v>0.437476748249777</c:v>
                </c:pt>
                <c:pt idx="12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5480712"/>
        <c:axId val="-2042094296"/>
      </c:barChart>
      <c:catAx>
        <c:axId val="-20454807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2042094296"/>
        <c:crosses val="autoZero"/>
        <c:auto val="1"/>
        <c:lblAlgn val="ctr"/>
        <c:lblOffset val="100"/>
        <c:noMultiLvlLbl val="0"/>
      </c:catAx>
      <c:valAx>
        <c:axId val="-2042094296"/>
        <c:scaling>
          <c:orientation val="minMax"/>
          <c:max val="1.0"/>
          <c:min val="0.0"/>
        </c:scaling>
        <c:delete val="1"/>
        <c:axPos val="b"/>
        <c:numFmt formatCode="0%" sourceLinked="0"/>
        <c:majorTickMark val="out"/>
        <c:minorTickMark val="none"/>
        <c:tickLblPos val="nextTo"/>
        <c:crossAx val="-20454807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76353128726458"/>
          <c:y val="0.00643641905920296"/>
          <c:w val="0.623309723116549"/>
          <c:h val="0.96237815075782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 travail PC 17'!$D$321</c:f>
              <c:strCache>
                <c:ptCount val="1"/>
                <c:pt idx="0">
                  <c:v>GCFP</c:v>
                </c:pt>
              </c:strCache>
            </c:strRef>
          </c:tx>
          <c:spPr>
            <a:solidFill>
              <a:srgbClr val="FF0000"/>
            </a:solidFill>
            <a:ln w="76200" cmpd="sng">
              <a:noFill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 w="76200" cmpd="sng">
                <a:solidFill>
                  <a:srgbClr val="FF0000"/>
                </a:solidFill>
              </a:ln>
            </c:spPr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  <c:spPr>
              <a:solidFill>
                <a:srgbClr val="008000"/>
              </a:solidFill>
              <a:ln w="76200" cmpd="sng">
                <a:noFill/>
              </a:ln>
            </c:spPr>
          </c:dPt>
          <c:dPt>
            <c:idx val="6"/>
            <c:invertIfNegative val="0"/>
            <c:bubble3D val="0"/>
            <c:spPr>
              <a:solidFill>
                <a:srgbClr val="008000"/>
              </a:solidFill>
              <a:ln w="76200" cmpd="sng">
                <a:noFill/>
              </a:ln>
            </c:spPr>
          </c:dPt>
          <c:dPt>
            <c:idx val="7"/>
            <c:invertIfNegative val="0"/>
            <c:bubble3D val="0"/>
            <c:spPr>
              <a:solidFill>
                <a:srgbClr val="008000"/>
              </a:solidFill>
              <a:ln w="76200" cmpd="sng">
                <a:noFill/>
              </a:ln>
            </c:spPr>
          </c:dPt>
          <c:dPt>
            <c:idx val="8"/>
            <c:invertIfNegative val="0"/>
            <c:bubble3D val="0"/>
            <c:spPr>
              <a:solidFill>
                <a:srgbClr val="008000"/>
              </a:solidFill>
              <a:ln w="76200" cmpd="sng">
                <a:solidFill>
                  <a:srgbClr val="008000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rgbClr val="FF0000"/>
              </a:solidFill>
              <a:ln w="28575" cmpd="sng">
                <a:noFill/>
              </a:ln>
            </c:spPr>
          </c:dPt>
          <c:dPt>
            <c:idx val="10"/>
            <c:invertIfNegative val="0"/>
            <c:bubble3D val="0"/>
            <c:spPr>
              <a:solidFill>
                <a:schemeClr val="tx1"/>
              </a:solidFill>
              <a:ln w="76200" cmpd="sng"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</c:dPt>
          <c:dPt>
            <c:idx val="12"/>
            <c:invertIfNegative val="0"/>
            <c:bubble3D val="0"/>
          </c:dPt>
          <c:dPt>
            <c:idx val="13"/>
            <c:invertIfNegative val="0"/>
            <c:bubble3D val="0"/>
          </c:dPt>
          <c:dPt>
            <c:idx val="14"/>
            <c:invertIfNegative val="0"/>
            <c:bubble3D val="0"/>
          </c:dPt>
          <c:dPt>
            <c:idx val="15"/>
            <c:invertIfNegative val="0"/>
            <c:bubble3D val="0"/>
            <c:spPr>
              <a:solidFill>
                <a:srgbClr val="FF0000"/>
              </a:solidFill>
              <a:ln w="76200" cmpd="sng">
                <a:solidFill>
                  <a:srgbClr val="008000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rgbClr val="FF0000"/>
              </a:solidFill>
              <a:ln w="76200" cmpd="sng">
                <a:solidFill>
                  <a:schemeClr val="tx1"/>
                </a:solidFill>
              </a:ln>
            </c:spPr>
          </c:dPt>
          <c:dLbls>
            <c:dLbl>
              <c:idx val="3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delete val="1"/>
            </c:dLbl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 travail PC 17'!$A$345:$A$355</c:f>
              <c:strCache>
                <c:ptCount val="11"/>
                <c:pt idx="0">
                  <c:v>TVA </c:v>
                </c:pt>
                <c:pt idx="1">
                  <c:v>Prod. Pétr. </c:v>
                </c:pt>
                <c:pt idx="2">
                  <c:v>Autres / Produits</c:v>
                </c:pt>
                <c:pt idx="3">
                  <c:v>Impôts indirects</c:v>
                </c:pt>
                <c:pt idx="5">
                  <c:v>IS</c:v>
                </c:pt>
                <c:pt idx="6">
                  <c:v>IRPP</c:v>
                </c:pt>
                <c:pt idx="7">
                  <c:v>Autres / Revenus</c:v>
                </c:pt>
                <c:pt idx="8">
                  <c:v>Impôts directs</c:v>
                </c:pt>
                <c:pt idx="10">
                  <c:v>Total impôts </c:v>
                </c:pt>
              </c:strCache>
            </c:strRef>
          </c:cat>
          <c:val>
            <c:numRef>
              <c:f>' travail PC 17'!$D$345:$D$355</c:f>
              <c:numCache>
                <c:formatCode>0%</c:formatCode>
                <c:ptCount val="11"/>
                <c:pt idx="0">
                  <c:v>0.5</c:v>
                </c:pt>
                <c:pt idx="1">
                  <c:v>0.03</c:v>
                </c:pt>
                <c:pt idx="2">
                  <c:v>0.05</c:v>
                </c:pt>
                <c:pt idx="3">
                  <c:v>0.58</c:v>
                </c:pt>
                <c:pt idx="5">
                  <c:v>0.17</c:v>
                </c:pt>
                <c:pt idx="6">
                  <c:v>0.21</c:v>
                </c:pt>
                <c:pt idx="7">
                  <c:v>0.04</c:v>
                </c:pt>
                <c:pt idx="8">
                  <c:v>0.42</c:v>
                </c:pt>
                <c:pt idx="10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39823912"/>
        <c:axId val="-2045068296"/>
      </c:barChart>
      <c:catAx>
        <c:axId val="-20398239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-2045068296"/>
        <c:crosses val="autoZero"/>
        <c:auto val="1"/>
        <c:lblAlgn val="ctr"/>
        <c:lblOffset val="100"/>
        <c:noMultiLvlLbl val="0"/>
      </c:catAx>
      <c:valAx>
        <c:axId val="-2045068296"/>
        <c:scaling>
          <c:orientation val="minMax"/>
          <c:max val="1.0"/>
          <c:min val="0.0"/>
        </c:scaling>
        <c:delete val="1"/>
        <c:axPos val="b"/>
        <c:numFmt formatCode="0%" sourceLinked="0"/>
        <c:majorTickMark val="out"/>
        <c:minorTickMark val="none"/>
        <c:tickLblPos val="nextTo"/>
        <c:crossAx val="-20398239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6009065864286"/>
          <c:y val="0.000342633745508847"/>
          <c:w val="0.731389475262846"/>
          <c:h val="0.88583950257461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 travail PC 17'!$B$321</c:f>
              <c:strCache>
                <c:ptCount val="1"/>
                <c:pt idx="0">
                  <c:v>% du PIB</c:v>
                </c:pt>
              </c:strCache>
            </c:strRef>
          </c:tx>
          <c:spPr>
            <a:solidFill>
              <a:srgbClr val="FF0000"/>
            </a:solidFill>
            <a:ln w="76200" cmpd="sng">
              <a:noFill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  <c:spPr>
              <a:solidFill>
                <a:srgbClr val="FF0000"/>
              </a:solidFill>
              <a:ln w="76200" cmpd="sng">
                <a:solidFill>
                  <a:srgbClr val="FF0000"/>
                </a:solidFill>
              </a:ln>
            </c:spPr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  <c:spPr>
              <a:solidFill>
                <a:srgbClr val="008000"/>
              </a:solidFill>
              <a:ln w="76200" cmpd="sng">
                <a:noFill/>
              </a:ln>
            </c:spPr>
          </c:dPt>
          <c:dPt>
            <c:idx val="7"/>
            <c:invertIfNegative val="0"/>
            <c:bubble3D val="0"/>
            <c:spPr>
              <a:solidFill>
                <a:srgbClr val="008000"/>
              </a:solidFill>
              <a:ln w="76200" cmpd="sng">
                <a:noFill/>
              </a:ln>
            </c:spPr>
          </c:dPt>
          <c:dPt>
            <c:idx val="8"/>
            <c:invertIfNegative val="0"/>
            <c:bubble3D val="0"/>
            <c:spPr>
              <a:solidFill>
                <a:srgbClr val="008000"/>
              </a:solidFill>
              <a:ln w="76200" cmpd="sng">
                <a:noFill/>
              </a:ln>
            </c:spPr>
          </c:dPt>
          <c:dPt>
            <c:idx val="9"/>
            <c:invertIfNegative val="0"/>
            <c:bubble3D val="0"/>
            <c:spPr>
              <a:solidFill>
                <a:srgbClr val="008000"/>
              </a:solidFill>
              <a:ln w="28575" cmpd="sng">
                <a:noFill/>
              </a:ln>
            </c:spPr>
          </c:dPt>
          <c:dPt>
            <c:idx val="10"/>
            <c:invertIfNegative val="0"/>
            <c:bubble3D val="0"/>
            <c:spPr>
              <a:solidFill>
                <a:srgbClr val="008000"/>
              </a:solidFill>
              <a:ln w="76200" cmpd="sng">
                <a:solidFill>
                  <a:srgbClr val="008000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rgbClr val="008000"/>
              </a:solidFill>
              <a:ln w="76200" cmpd="sng">
                <a:noFill/>
              </a:ln>
            </c:spPr>
          </c:dPt>
          <c:dPt>
            <c:idx val="12"/>
            <c:invertIfNegative val="0"/>
            <c:bubble3D val="0"/>
            <c:spPr>
              <a:solidFill>
                <a:schemeClr val="tx1"/>
              </a:solidFill>
              <a:ln w="76200" cmpd="sng">
                <a:solidFill>
                  <a:schemeClr val="tx1"/>
                </a:solidFill>
              </a:ln>
            </c:spPr>
          </c:dPt>
          <c:dPt>
            <c:idx val="13"/>
            <c:invertIfNegative val="0"/>
            <c:bubble3D val="0"/>
            <c:spPr>
              <a:solidFill>
                <a:srgbClr val="008000"/>
              </a:solidFill>
              <a:ln w="76200" cmpd="sng">
                <a:noFill/>
              </a:ln>
            </c:spPr>
          </c:dPt>
          <c:dPt>
            <c:idx val="14"/>
            <c:invertIfNegative val="0"/>
            <c:bubble3D val="0"/>
            <c:spPr>
              <a:solidFill>
                <a:srgbClr val="008000"/>
              </a:solidFill>
              <a:ln w="76200" cmpd="sng">
                <a:noFill/>
              </a:ln>
            </c:spPr>
          </c:dPt>
          <c:dPt>
            <c:idx val="15"/>
            <c:invertIfNegative val="0"/>
            <c:bubble3D val="0"/>
            <c:spPr>
              <a:solidFill>
                <a:srgbClr val="FF0000"/>
              </a:solidFill>
              <a:ln w="76200" cmpd="sng">
                <a:solidFill>
                  <a:srgbClr val="008000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rgbClr val="FF0000"/>
              </a:solidFill>
              <a:ln w="76200" cmpd="sng">
                <a:solidFill>
                  <a:schemeClr val="tx1"/>
                </a:solidFill>
              </a:ln>
            </c:spPr>
          </c:dPt>
          <c:dLbls>
            <c:dLbl>
              <c:idx val="4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 travail PC 17'!$A$322:$A$334</c:f>
              <c:strCache>
                <c:ptCount val="13"/>
                <c:pt idx="0">
                  <c:v>Droits à l'impor. hors TGI</c:v>
                </c:pt>
                <c:pt idx="1">
                  <c:v>TGI</c:v>
                </c:pt>
                <c:pt idx="2">
                  <c:v>TSS</c:v>
                </c:pt>
                <c:pt idx="3">
                  <c:v>Autres</c:v>
                </c:pt>
                <c:pt idx="4">
                  <c:v>Total Indirects</c:v>
                </c:pt>
                <c:pt idx="6">
                  <c:v>IS</c:v>
                </c:pt>
                <c:pt idx="7">
                  <c:v>IRPP</c:v>
                </c:pt>
                <c:pt idx="8">
                  <c:v>IRVM (valeurs mobilières)</c:v>
                </c:pt>
                <c:pt idx="9">
                  <c:v>Divers</c:v>
                </c:pt>
                <c:pt idx="10">
                  <c:v>Total directs</c:v>
                </c:pt>
                <c:pt idx="12">
                  <c:v>Total impôts</c:v>
                </c:pt>
              </c:strCache>
            </c:strRef>
          </c:cat>
          <c:val>
            <c:numRef>
              <c:f>' travail PC 17'!$B$322:$B$334</c:f>
              <c:numCache>
                <c:formatCode>0.0%</c:formatCode>
                <c:ptCount val="13"/>
                <c:pt idx="0">
                  <c:v>0.0571496710938721</c:v>
                </c:pt>
                <c:pt idx="1">
                  <c:v>0.0224068101761081</c:v>
                </c:pt>
                <c:pt idx="2">
                  <c:v>0.0200236184117833</c:v>
                </c:pt>
                <c:pt idx="3">
                  <c:v>0.0146517072926786</c:v>
                </c:pt>
                <c:pt idx="4">
                  <c:v>0.114231806974442</c:v>
                </c:pt>
                <c:pt idx="6">
                  <c:v>0.0497528482403339</c:v>
                </c:pt>
                <c:pt idx="7">
                  <c:v>0.0232733213027141</c:v>
                </c:pt>
                <c:pt idx="8">
                  <c:v>0.0133170283314861</c:v>
                </c:pt>
                <c:pt idx="9">
                  <c:v>0.00249536889828431</c:v>
                </c:pt>
                <c:pt idx="10">
                  <c:v>0.0888385667728185</c:v>
                </c:pt>
                <c:pt idx="12">
                  <c:v>0.203070373747261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79011256"/>
        <c:axId val="-2078374456"/>
      </c:barChart>
      <c:catAx>
        <c:axId val="-20790112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-2078374456"/>
        <c:crosses val="autoZero"/>
        <c:auto val="1"/>
        <c:lblAlgn val="ctr"/>
        <c:lblOffset val="100"/>
        <c:noMultiLvlLbl val="0"/>
      </c:catAx>
      <c:valAx>
        <c:axId val="-2078374456"/>
        <c:scaling>
          <c:orientation val="minMax"/>
          <c:max val="0.21"/>
          <c:min val="0.0"/>
        </c:scaling>
        <c:delete val="1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079011256"/>
        <c:crosses val="autoZero"/>
        <c:crossBetween val="between"/>
        <c:majorUnit val="0.02"/>
      </c:valAx>
    </c:plotArea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6009065864286"/>
          <c:y val="0.0359032855187322"/>
          <c:w val="0.732889292344468"/>
          <c:h val="0.82409445453237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 travail PC 17'!$B$321</c:f>
              <c:strCache>
                <c:ptCount val="1"/>
                <c:pt idx="0">
                  <c:v>% du PIB</c:v>
                </c:pt>
              </c:strCache>
            </c:strRef>
          </c:tx>
          <c:spPr>
            <a:solidFill>
              <a:srgbClr val="FF0000"/>
            </a:solidFill>
            <a:ln w="76200" cmpd="sng">
              <a:noFill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 w="76200" cmpd="sng">
                <a:solidFill>
                  <a:srgbClr val="FF0000"/>
                </a:solidFill>
              </a:ln>
            </c:spPr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  <c:spPr>
              <a:solidFill>
                <a:srgbClr val="008000"/>
              </a:solidFill>
              <a:ln w="76200" cmpd="sng">
                <a:noFill/>
              </a:ln>
            </c:spPr>
          </c:dPt>
          <c:dPt>
            <c:idx val="6"/>
            <c:invertIfNegative val="0"/>
            <c:bubble3D val="0"/>
            <c:spPr>
              <a:solidFill>
                <a:srgbClr val="008000"/>
              </a:solidFill>
              <a:ln w="76200" cmpd="sng">
                <a:noFill/>
              </a:ln>
            </c:spPr>
          </c:dPt>
          <c:dPt>
            <c:idx val="7"/>
            <c:invertIfNegative val="0"/>
            <c:bubble3D val="0"/>
            <c:spPr>
              <a:solidFill>
                <a:srgbClr val="008000"/>
              </a:solidFill>
              <a:ln w="76200" cmpd="sng">
                <a:noFill/>
              </a:ln>
            </c:spPr>
          </c:dPt>
          <c:dPt>
            <c:idx val="8"/>
            <c:invertIfNegative val="0"/>
            <c:bubble3D val="0"/>
            <c:spPr>
              <a:solidFill>
                <a:srgbClr val="008000"/>
              </a:solidFill>
              <a:ln w="76200" cmpd="sng">
                <a:solidFill>
                  <a:srgbClr val="008000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rgbClr val="FF0000"/>
              </a:solidFill>
              <a:ln w="28575" cmpd="sng">
                <a:noFill/>
              </a:ln>
            </c:spPr>
          </c:dPt>
          <c:dPt>
            <c:idx val="10"/>
            <c:invertIfNegative val="0"/>
            <c:bubble3D val="0"/>
            <c:spPr>
              <a:solidFill>
                <a:schemeClr val="tx1"/>
              </a:solidFill>
              <a:ln w="76200" cmpd="sng"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</c:dPt>
          <c:dPt>
            <c:idx val="12"/>
            <c:invertIfNegative val="0"/>
            <c:bubble3D val="0"/>
          </c:dPt>
          <c:dPt>
            <c:idx val="13"/>
            <c:invertIfNegative val="0"/>
            <c:bubble3D val="0"/>
          </c:dPt>
          <c:dPt>
            <c:idx val="14"/>
            <c:invertIfNegative val="0"/>
            <c:bubble3D val="0"/>
          </c:dPt>
          <c:dPt>
            <c:idx val="15"/>
            <c:invertIfNegative val="0"/>
            <c:bubble3D val="0"/>
            <c:spPr>
              <a:solidFill>
                <a:srgbClr val="FF0000"/>
              </a:solidFill>
              <a:ln w="76200" cmpd="sng">
                <a:solidFill>
                  <a:srgbClr val="008000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rgbClr val="FF0000"/>
              </a:solidFill>
              <a:ln w="76200" cmpd="sng">
                <a:solidFill>
                  <a:schemeClr val="tx1"/>
                </a:solidFill>
              </a:ln>
            </c:spPr>
          </c:dPt>
          <c:dLbls>
            <c:dLbl>
              <c:idx val="3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2000"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 travail PC 17'!$A$345:$A$355</c:f>
              <c:strCache>
                <c:ptCount val="11"/>
                <c:pt idx="0">
                  <c:v>TVA </c:v>
                </c:pt>
                <c:pt idx="1">
                  <c:v>Prod. Pétr. </c:v>
                </c:pt>
                <c:pt idx="2">
                  <c:v>Autres / Produits</c:v>
                </c:pt>
                <c:pt idx="3">
                  <c:v>Impôts indirects</c:v>
                </c:pt>
                <c:pt idx="5">
                  <c:v>IS</c:v>
                </c:pt>
                <c:pt idx="6">
                  <c:v>IRPP</c:v>
                </c:pt>
                <c:pt idx="7">
                  <c:v>Autres / Revenus</c:v>
                </c:pt>
                <c:pt idx="8">
                  <c:v>Impôts directs</c:v>
                </c:pt>
                <c:pt idx="10">
                  <c:v>Total impôts </c:v>
                </c:pt>
              </c:strCache>
            </c:strRef>
          </c:cat>
          <c:val>
            <c:numRef>
              <c:f>' travail PC 17'!$B$345:$B$355</c:f>
              <c:numCache>
                <c:formatCode>0%</c:formatCode>
                <c:ptCount val="11"/>
                <c:pt idx="0">
                  <c:v>0.09</c:v>
                </c:pt>
                <c:pt idx="1">
                  <c:v>0.01</c:v>
                </c:pt>
                <c:pt idx="2">
                  <c:v>0.01</c:v>
                </c:pt>
                <c:pt idx="3">
                  <c:v>0.11</c:v>
                </c:pt>
                <c:pt idx="5">
                  <c:v>0.03</c:v>
                </c:pt>
                <c:pt idx="6">
                  <c:v>0.04</c:v>
                </c:pt>
                <c:pt idx="7">
                  <c:v>0.01</c:v>
                </c:pt>
                <c:pt idx="8">
                  <c:v>0.08</c:v>
                </c:pt>
                <c:pt idx="10">
                  <c:v>0.19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5019064"/>
        <c:axId val="-2041652632"/>
      </c:barChart>
      <c:catAx>
        <c:axId val="-20450190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-2041652632"/>
        <c:crosses val="autoZero"/>
        <c:auto val="1"/>
        <c:lblAlgn val="ctr"/>
        <c:lblOffset val="100"/>
        <c:noMultiLvlLbl val="0"/>
      </c:catAx>
      <c:valAx>
        <c:axId val="-2041652632"/>
        <c:scaling>
          <c:orientation val="minMax"/>
          <c:max val="0.21"/>
          <c:min val="0.0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-2045019064"/>
        <c:crosses val="autoZero"/>
        <c:crossBetween val="between"/>
        <c:majorUnit val="0.02"/>
      </c:valAx>
    </c:plotArea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Structure des impôts </a:t>
            </a:r>
            <a:r>
              <a:rPr lang="fr-FR" sz="1800" dirty="0" smtClean="0"/>
              <a:t>directs, </a:t>
            </a:r>
          </a:p>
          <a:p>
            <a:pPr>
              <a:defRPr sz="1800"/>
            </a:pPr>
            <a:r>
              <a:rPr lang="fr-FR" sz="1800" dirty="0" smtClean="0"/>
              <a:t>2001 à 2014, % </a:t>
            </a:r>
            <a:r>
              <a:rPr lang="fr-FR" sz="1800" dirty="0"/>
              <a:t>du PIB</a:t>
            </a:r>
          </a:p>
        </c:rich>
      </c:tx>
      <c:layout>
        <c:manualLayout>
          <c:xMode val="edge"/>
          <c:yMode val="edge"/>
          <c:x val="0.173838020247469"/>
          <c:y val="0.000403007785377672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23868797837396"/>
          <c:y val="0.0527142456161085"/>
          <c:w val="0.541421322334708"/>
          <c:h val="0.86126294485234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Feuil1!$A$136</c:f>
              <c:strCache>
                <c:ptCount val="1"/>
                <c:pt idx="0">
                  <c:v>IS (35, 30 et CAIS)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Feuil1!$B$136:$O$136</c:f>
              <c:numCache>
                <c:formatCode>0.0%</c:formatCode>
                <c:ptCount val="14"/>
                <c:pt idx="0">
                  <c:v>0.0243910021354702</c:v>
                </c:pt>
                <c:pt idx="1">
                  <c:v>0.0232439585741525</c:v>
                </c:pt>
                <c:pt idx="2">
                  <c:v>0.0234129092266152</c:v>
                </c:pt>
                <c:pt idx="3">
                  <c:v>0.0297937749213086</c:v>
                </c:pt>
                <c:pt idx="4">
                  <c:v>0.0394549484224599</c:v>
                </c:pt>
                <c:pt idx="5">
                  <c:v>0.037405902464948</c:v>
                </c:pt>
                <c:pt idx="6">
                  <c:v>0.0568329083502604</c:v>
                </c:pt>
                <c:pt idx="7">
                  <c:v>0.0503183429985048</c:v>
                </c:pt>
                <c:pt idx="8">
                  <c:v>0.0468117498331576</c:v>
                </c:pt>
                <c:pt idx="9">
                  <c:v>0.0447562035690516</c:v>
                </c:pt>
                <c:pt idx="10">
                  <c:v>0.0438003543120149</c:v>
                </c:pt>
                <c:pt idx="11">
                  <c:v>0.0497528482403339</c:v>
                </c:pt>
                <c:pt idx="12">
                  <c:v>0.0449426732599486</c:v>
                </c:pt>
                <c:pt idx="13">
                  <c:v>0.0456117827494929</c:v>
                </c:pt>
              </c:numCache>
            </c:numRef>
          </c:val>
        </c:ser>
        <c:ser>
          <c:idx val="1"/>
          <c:order val="1"/>
          <c:tx>
            <c:strRef>
              <c:f>Feuil1!$A$137</c:f>
              <c:strCache>
                <c:ptCount val="1"/>
                <c:pt idx="0">
                  <c:v>IRPP et divers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Feuil1!$B$137:$O$137</c:f>
              <c:numCache>
                <c:formatCode>0.0%</c:formatCode>
                <c:ptCount val="14"/>
                <c:pt idx="0">
                  <c:v>0.0210533299347089</c:v>
                </c:pt>
                <c:pt idx="1">
                  <c:v>0.0201293282098078</c:v>
                </c:pt>
                <c:pt idx="2">
                  <c:v>0.0199200718231681</c:v>
                </c:pt>
                <c:pt idx="3">
                  <c:v>0.0194242417730861</c:v>
                </c:pt>
                <c:pt idx="4">
                  <c:v>0.0198776879829545</c:v>
                </c:pt>
                <c:pt idx="5">
                  <c:v>0.0152630055279367</c:v>
                </c:pt>
                <c:pt idx="6">
                  <c:v>0.0163700354375</c:v>
                </c:pt>
                <c:pt idx="7">
                  <c:v>0.020090878802501</c:v>
                </c:pt>
                <c:pt idx="8">
                  <c:v>0.0213293070490053</c:v>
                </c:pt>
                <c:pt idx="9">
                  <c:v>0.0186909012899315</c:v>
                </c:pt>
                <c:pt idx="10">
                  <c:v>0.0219667071685389</c:v>
                </c:pt>
                <c:pt idx="11">
                  <c:v>0.0232733213027141</c:v>
                </c:pt>
                <c:pt idx="12">
                  <c:v>0.0235327643161312</c:v>
                </c:pt>
                <c:pt idx="13">
                  <c:v>0.0219107757832543</c:v>
                </c:pt>
              </c:numCache>
            </c:numRef>
          </c:val>
        </c:ser>
        <c:ser>
          <c:idx val="2"/>
          <c:order val="2"/>
          <c:tx>
            <c:strRef>
              <c:f>Feuil1!$A$138</c:f>
              <c:strCache>
                <c:ptCount val="1"/>
                <c:pt idx="0">
                  <c:v>CES (Contrib. excep. de solidarité) cf. CSG</c:v>
                </c:pt>
              </c:strCache>
            </c:strRef>
          </c:tx>
          <c:invertIfNegative val="0"/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Feuil1!$B$138:$O$138</c:f>
              <c:numCache>
                <c:formatCode>0.0%</c:formatCode>
                <c:ptCount val="14"/>
                <c:pt idx="0">
                  <c:v>0.00164518723398767</c:v>
                </c:pt>
                <c:pt idx="1">
                  <c:v>0.00160384458474576</c:v>
                </c:pt>
                <c:pt idx="2">
                  <c:v>0.00155183755255545</c:v>
                </c:pt>
                <c:pt idx="3">
                  <c:v>0.00152478120424403</c:v>
                </c:pt>
                <c:pt idx="4">
                  <c:v>0.00183035381684492</c:v>
                </c:pt>
                <c:pt idx="5">
                  <c:v>0.00162538717925524</c:v>
                </c:pt>
                <c:pt idx="6">
                  <c:v>0.00152948407291667</c:v>
                </c:pt>
                <c:pt idx="7">
                  <c:v>0.00181146456979747</c:v>
                </c:pt>
                <c:pt idx="8">
                  <c:v>0.00188875111149903</c:v>
                </c:pt>
                <c:pt idx="9">
                  <c:v>0.001620019660392</c:v>
                </c:pt>
                <c:pt idx="10">
                  <c:v>0.00181598125140724</c:v>
                </c:pt>
                <c:pt idx="11">
                  <c:v>0.00249651356291656</c:v>
                </c:pt>
                <c:pt idx="12">
                  <c:v>0.00228669067446534</c:v>
                </c:pt>
                <c:pt idx="13">
                  <c:v>0.00201149571121833</c:v>
                </c:pt>
              </c:numCache>
            </c:numRef>
          </c:val>
        </c:ser>
        <c:ser>
          <c:idx val="3"/>
          <c:order val="3"/>
          <c:tx>
            <c:strRef>
              <c:f>Feuil1!$A$139</c:f>
              <c:strCache>
                <c:ptCount val="1"/>
                <c:pt idx="0">
                  <c:v>IRVM (Imp. sur les rev. des val. Mobil.)</c:v>
                </c:pt>
              </c:strCache>
            </c:strRef>
          </c:tx>
          <c:invertIfNegative val="0"/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Feuil1!$B$139:$O$139</c:f>
              <c:numCache>
                <c:formatCode>0.0%</c:formatCode>
                <c:ptCount val="14"/>
                <c:pt idx="0">
                  <c:v>0.00481462888112855</c:v>
                </c:pt>
                <c:pt idx="1">
                  <c:v>0.00414664571822034</c:v>
                </c:pt>
                <c:pt idx="2">
                  <c:v>0.00419947474059788</c:v>
                </c:pt>
                <c:pt idx="3">
                  <c:v>0.00418011437488948</c:v>
                </c:pt>
                <c:pt idx="4">
                  <c:v>0.00558046027406417</c:v>
                </c:pt>
                <c:pt idx="5">
                  <c:v>0.00605965242725765</c:v>
                </c:pt>
                <c:pt idx="6">
                  <c:v>0.00567366460807292</c:v>
                </c:pt>
                <c:pt idx="7">
                  <c:v>0.00752997810520592</c:v>
                </c:pt>
                <c:pt idx="8">
                  <c:v>0.00636956311877698</c:v>
                </c:pt>
                <c:pt idx="9">
                  <c:v>0.0058108013519782</c:v>
                </c:pt>
                <c:pt idx="10">
                  <c:v>0.00674060694886848</c:v>
                </c:pt>
                <c:pt idx="11">
                  <c:v>0.0133170283314861</c:v>
                </c:pt>
                <c:pt idx="12">
                  <c:v>0.0113634756715287</c:v>
                </c:pt>
                <c:pt idx="13">
                  <c:v>0.010358085415157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09259944"/>
        <c:axId val="-2108727128"/>
      </c:barChart>
      <c:lineChart>
        <c:grouping val="standard"/>
        <c:varyColors val="0"/>
        <c:ser>
          <c:idx val="4"/>
          <c:order val="4"/>
          <c:tx>
            <c:strRef>
              <c:f>Feuil1!$A$140</c:f>
              <c:strCache>
                <c:ptCount val="1"/>
                <c:pt idx="0">
                  <c:v>Total des împots sur les revenus 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Feuil1!$B$140:$O$140</c:f>
              <c:numCache>
                <c:formatCode>0.0%</c:formatCode>
                <c:ptCount val="14"/>
                <c:pt idx="0">
                  <c:v>0.0519041481852953</c:v>
                </c:pt>
                <c:pt idx="1">
                  <c:v>0.0491237770869265</c:v>
                </c:pt>
                <c:pt idx="2">
                  <c:v>0.0490842933429366</c:v>
                </c:pt>
                <c:pt idx="3">
                  <c:v>0.0549229122735282</c:v>
                </c:pt>
                <c:pt idx="4">
                  <c:v>0.0667434504963235</c:v>
                </c:pt>
                <c:pt idx="5">
                  <c:v>0.0603539475993975</c:v>
                </c:pt>
                <c:pt idx="6">
                  <c:v>0.08040609246875</c:v>
                </c:pt>
                <c:pt idx="7">
                  <c:v>0.0797506644760092</c:v>
                </c:pt>
                <c:pt idx="8">
                  <c:v>0.076399371112439</c:v>
                </c:pt>
                <c:pt idx="9">
                  <c:v>0.0708779258713533</c:v>
                </c:pt>
                <c:pt idx="10">
                  <c:v>0.0743236496808295</c:v>
                </c:pt>
                <c:pt idx="11">
                  <c:v>0.0888397114374507</c:v>
                </c:pt>
                <c:pt idx="12">
                  <c:v>0.0821256039220739</c:v>
                </c:pt>
                <c:pt idx="13">
                  <c:v>0.0798921396591226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Feuil1!$A$136</c:f>
              <c:strCache>
                <c:ptCount val="1"/>
                <c:pt idx="0">
                  <c:v>IS (35, 30 et CAIS)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ymbol val="none"/>
          </c:marker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Feuil1!$B$136:$O$136</c:f>
              <c:numCache>
                <c:formatCode>0.0%</c:formatCode>
                <c:ptCount val="14"/>
                <c:pt idx="0">
                  <c:v>0.0243910021354702</c:v>
                </c:pt>
                <c:pt idx="1">
                  <c:v>0.0232439585741525</c:v>
                </c:pt>
                <c:pt idx="2">
                  <c:v>0.0234129092266152</c:v>
                </c:pt>
                <c:pt idx="3">
                  <c:v>0.0297937749213086</c:v>
                </c:pt>
                <c:pt idx="4">
                  <c:v>0.0394549484224599</c:v>
                </c:pt>
                <c:pt idx="5">
                  <c:v>0.037405902464948</c:v>
                </c:pt>
                <c:pt idx="6">
                  <c:v>0.0568329083502604</c:v>
                </c:pt>
                <c:pt idx="7">
                  <c:v>0.0503183429985048</c:v>
                </c:pt>
                <c:pt idx="8">
                  <c:v>0.0468117498331576</c:v>
                </c:pt>
                <c:pt idx="9">
                  <c:v>0.0447562035690516</c:v>
                </c:pt>
                <c:pt idx="10">
                  <c:v>0.0438003543120149</c:v>
                </c:pt>
                <c:pt idx="11">
                  <c:v>0.0497528482403339</c:v>
                </c:pt>
                <c:pt idx="12">
                  <c:v>0.0449426732599486</c:v>
                </c:pt>
                <c:pt idx="13">
                  <c:v>0.0456117827494929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9259944"/>
        <c:axId val="-2108727128"/>
      </c:lineChart>
      <c:catAx>
        <c:axId val="-2109259944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108727128"/>
        <c:crosses val="autoZero"/>
        <c:auto val="1"/>
        <c:lblAlgn val="ctr"/>
        <c:lblOffset val="100"/>
        <c:tickLblSkip val="2"/>
        <c:noMultiLvlLbl val="0"/>
      </c:catAx>
      <c:valAx>
        <c:axId val="-2108727128"/>
        <c:scaling>
          <c:orientation val="minMax"/>
          <c:max val="0.12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%" sourceLinked="0"/>
        <c:majorTickMark val="out"/>
        <c:minorTickMark val="none"/>
        <c:tickLblPos val="nextTo"/>
        <c:crossAx val="-2109259944"/>
        <c:crosses val="autoZero"/>
        <c:crossBetween val="between"/>
        <c:majorUnit val="0.005"/>
      </c:valAx>
    </c:plotArea>
    <c:legend>
      <c:legendPos val="r"/>
      <c:legendEntry>
        <c:idx val="1"/>
        <c:txPr>
          <a:bodyPr/>
          <a:lstStyle/>
          <a:p>
            <a:pPr>
              <a:defRPr sz="1400"/>
            </a:pPr>
            <a:endParaRPr lang="fr-FR"/>
          </a:p>
        </c:txPr>
      </c:legendEntry>
      <c:legendEntry>
        <c:idx val="2"/>
        <c:txPr>
          <a:bodyPr/>
          <a:lstStyle/>
          <a:p>
            <a:pPr>
              <a:defRPr b="1"/>
            </a:pPr>
            <a:endParaRPr lang="fr-FR"/>
          </a:p>
        </c:txPr>
      </c:legendEntry>
      <c:legendEntry>
        <c:idx val="3"/>
        <c:txPr>
          <a:bodyPr/>
          <a:lstStyle/>
          <a:p>
            <a:pPr>
              <a:defRPr b="1"/>
            </a:pPr>
            <a:endParaRPr lang="fr-FR"/>
          </a:p>
        </c:txPr>
      </c:legendEntry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732393700787402"/>
          <c:y val="0.0781151113146504"/>
          <c:w val="0.251638295213098"/>
          <c:h val="0.8999332259827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  <c:userShapes r:id="rId2"/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Structure des impôts indirects, % du PIB</a:t>
            </a:r>
          </a:p>
        </c:rich>
      </c:tx>
      <c:layout>
        <c:manualLayout>
          <c:xMode val="edge"/>
          <c:yMode val="edge"/>
          <c:x val="0.0471838629733036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100972505019151"/>
          <c:y val="0.0477048647530691"/>
          <c:w val="0.664203971515513"/>
          <c:h val="0.866708425049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Feuil1!$A$150</c:f>
              <c:strCache>
                <c:ptCount val="1"/>
                <c:pt idx="0">
                  <c:v>Droits à l'importation hors TGI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invertIfNegative val="0"/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Feuil1!$B$150:$O$150</c:f>
              <c:numCache>
                <c:formatCode>0.0%</c:formatCode>
                <c:ptCount val="14"/>
                <c:pt idx="0">
                  <c:v>0.0342293003780183</c:v>
                </c:pt>
                <c:pt idx="1">
                  <c:v>0.0628331439279661</c:v>
                </c:pt>
                <c:pt idx="2">
                  <c:v>0.0629568185882353</c:v>
                </c:pt>
                <c:pt idx="3">
                  <c:v>0.0621480211052166</c:v>
                </c:pt>
                <c:pt idx="4">
                  <c:v>0.0598367918833556</c:v>
                </c:pt>
                <c:pt idx="5">
                  <c:v>0.0531989866425448</c:v>
                </c:pt>
                <c:pt idx="6">
                  <c:v>0.0516020190690104</c:v>
                </c:pt>
                <c:pt idx="7">
                  <c:v>0.0595538955552535</c:v>
                </c:pt>
                <c:pt idx="8">
                  <c:v>0.0562414446707801</c:v>
                </c:pt>
                <c:pt idx="9">
                  <c:v>0.0547760195132831</c:v>
                </c:pt>
                <c:pt idx="10">
                  <c:v>0.0552127250905362</c:v>
                </c:pt>
                <c:pt idx="11">
                  <c:v>0.0571496710938721</c:v>
                </c:pt>
                <c:pt idx="12">
                  <c:v>0.0546198528180658</c:v>
                </c:pt>
                <c:pt idx="13">
                  <c:v>0.0542835642600786</c:v>
                </c:pt>
              </c:numCache>
            </c:numRef>
          </c:val>
        </c:ser>
        <c:ser>
          <c:idx val="1"/>
          <c:order val="1"/>
          <c:tx>
            <c:strRef>
              <c:f>Feuil1!$A$151</c:f>
              <c:strCache>
                <c:ptCount val="1"/>
                <c:pt idx="0">
                  <c:v>TGI (Taxe générale à l'import.)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Feuil1!$B$151:$O$151</c:f>
              <c:numCache>
                <c:formatCode>0.0%</c:formatCode>
                <c:ptCount val="14"/>
                <c:pt idx="0">
                  <c:v>0.0278883902365942</c:v>
                </c:pt>
                <c:pt idx="1">
                  <c:v>0.0261875298135593</c:v>
                </c:pt>
                <c:pt idx="2">
                  <c:v>0.026436464514947</c:v>
                </c:pt>
                <c:pt idx="3">
                  <c:v>0.026353040051282</c:v>
                </c:pt>
                <c:pt idx="4">
                  <c:v>0.0272397007720588</c:v>
                </c:pt>
                <c:pt idx="5">
                  <c:v>0.0224865432639831</c:v>
                </c:pt>
                <c:pt idx="6">
                  <c:v>0.0198876689414062</c:v>
                </c:pt>
                <c:pt idx="7">
                  <c:v>0.02258618110507</c:v>
                </c:pt>
                <c:pt idx="8">
                  <c:v>0.0215020565397501</c:v>
                </c:pt>
                <c:pt idx="9">
                  <c:v>0.0210802243719103</c:v>
                </c:pt>
                <c:pt idx="10">
                  <c:v>0.0213791477091733</c:v>
                </c:pt>
                <c:pt idx="11">
                  <c:v>0.0224068101761081</c:v>
                </c:pt>
                <c:pt idx="12">
                  <c:v>0.0210000822749764</c:v>
                </c:pt>
                <c:pt idx="13">
                  <c:v>0.0207396382802783</c:v>
                </c:pt>
              </c:numCache>
            </c:numRef>
          </c:val>
        </c:ser>
        <c:ser>
          <c:idx val="2"/>
          <c:order val="2"/>
          <c:tx>
            <c:strRef>
              <c:f>Feuil1!$A$152</c:f>
              <c:strCache>
                <c:ptCount val="1"/>
                <c:pt idx="0">
                  <c:v>TSS (Taxe gén. sur les services)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Feuil1!$B$152:$O$152</c:f>
              <c:numCache>
                <c:formatCode>0.0%</c:formatCode>
                <c:ptCount val="14"/>
                <c:pt idx="0">
                  <c:v>0.0</c:v>
                </c:pt>
                <c:pt idx="1">
                  <c:v>0.00762413298940678</c:v>
                </c:pt>
                <c:pt idx="2">
                  <c:v>0.011096819463838</c:v>
                </c:pt>
                <c:pt idx="3">
                  <c:v>0.0121091354889478</c:v>
                </c:pt>
                <c:pt idx="4">
                  <c:v>0.0135405301437166</c:v>
                </c:pt>
                <c:pt idx="5">
                  <c:v>0.0131479072862958</c:v>
                </c:pt>
                <c:pt idx="6">
                  <c:v>0.0142383491184896</c:v>
                </c:pt>
                <c:pt idx="7">
                  <c:v>0.0149219818458611</c:v>
                </c:pt>
                <c:pt idx="8">
                  <c:v>0.0162827390343957</c:v>
                </c:pt>
                <c:pt idx="9">
                  <c:v>0.0180172805497127</c:v>
                </c:pt>
                <c:pt idx="10">
                  <c:v>0.0186517997920192</c:v>
                </c:pt>
                <c:pt idx="11">
                  <c:v>0.0200236184117833</c:v>
                </c:pt>
                <c:pt idx="12">
                  <c:v>0.0204865362449262</c:v>
                </c:pt>
                <c:pt idx="13">
                  <c:v>0.0211553473939301</c:v>
                </c:pt>
              </c:numCache>
            </c:numRef>
          </c:val>
        </c:ser>
        <c:ser>
          <c:idx val="3"/>
          <c:order val="3"/>
          <c:tx>
            <c:strRef>
              <c:f>Feuil1!$A$153</c:f>
              <c:strCache>
                <c:ptCount val="1"/>
                <c:pt idx="0">
                  <c:v>Autres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Feuil1!$B$153:$O$153</c:f>
              <c:numCache>
                <c:formatCode>0.0%</c:formatCode>
                <c:ptCount val="14"/>
                <c:pt idx="0">
                  <c:v>0.0463149831308869</c:v>
                </c:pt>
                <c:pt idx="1">
                  <c:v>0.0124987832224576</c:v>
                </c:pt>
                <c:pt idx="2">
                  <c:v>0.00890822412729026</c:v>
                </c:pt>
                <c:pt idx="3">
                  <c:v>0.00933246481520778</c:v>
                </c:pt>
                <c:pt idx="4">
                  <c:v>0.00825330508021391</c:v>
                </c:pt>
                <c:pt idx="5">
                  <c:v>0.0111120287501885</c:v>
                </c:pt>
                <c:pt idx="6">
                  <c:v>0.0110525933007813</c:v>
                </c:pt>
                <c:pt idx="7">
                  <c:v>0.0125601063259481</c:v>
                </c:pt>
                <c:pt idx="8">
                  <c:v>0.0138064792034537</c:v>
                </c:pt>
                <c:pt idx="9">
                  <c:v>0.0133520322773525</c:v>
                </c:pt>
                <c:pt idx="10">
                  <c:v>0.0142697964335155</c:v>
                </c:pt>
                <c:pt idx="11">
                  <c:v>0.0146070653720212</c:v>
                </c:pt>
                <c:pt idx="12">
                  <c:v>0.0155034963734115</c:v>
                </c:pt>
                <c:pt idx="13">
                  <c:v>0.0162512925918176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56984168"/>
        <c:axId val="-2144581784"/>
      </c:barChart>
      <c:lineChart>
        <c:grouping val="standard"/>
        <c:varyColors val="0"/>
        <c:ser>
          <c:idx val="4"/>
          <c:order val="4"/>
          <c:tx>
            <c:strRef>
              <c:f>Feuil1!$A$154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Feuil1!$B$154:$O$154</c:f>
              <c:numCache>
                <c:formatCode>0.0%</c:formatCode>
                <c:ptCount val="14"/>
                <c:pt idx="0">
                  <c:v>0.108432673745499</c:v>
                </c:pt>
                <c:pt idx="1">
                  <c:v>0.10914358995339</c:v>
                </c:pt>
                <c:pt idx="2">
                  <c:v>0.109398326694311</c:v>
                </c:pt>
                <c:pt idx="3">
                  <c:v>0.109942661460654</c:v>
                </c:pt>
                <c:pt idx="4">
                  <c:v>0.108870327879345</c:v>
                </c:pt>
                <c:pt idx="5">
                  <c:v>0.0999454659430122</c:v>
                </c:pt>
                <c:pt idx="6">
                  <c:v>0.0967806304296875</c:v>
                </c:pt>
                <c:pt idx="7">
                  <c:v>0.109622164832133</c:v>
                </c:pt>
                <c:pt idx="8">
                  <c:v>0.10783271944838</c:v>
                </c:pt>
                <c:pt idx="9">
                  <c:v>0.107225556712259</c:v>
                </c:pt>
                <c:pt idx="10">
                  <c:v>0.109513469025244</c:v>
                </c:pt>
                <c:pt idx="11">
                  <c:v>0.114187165053785</c:v>
                </c:pt>
                <c:pt idx="12">
                  <c:v>0.11160996771138</c:v>
                </c:pt>
                <c:pt idx="13">
                  <c:v>0.112429842526105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6984168"/>
        <c:axId val="-2144581784"/>
      </c:lineChart>
      <c:catAx>
        <c:axId val="-2056984168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144581784"/>
        <c:crosses val="autoZero"/>
        <c:auto val="1"/>
        <c:lblAlgn val="ctr"/>
        <c:lblOffset val="100"/>
        <c:noMultiLvlLbl val="0"/>
      </c:catAx>
      <c:valAx>
        <c:axId val="-2144581784"/>
        <c:scaling>
          <c:orientation val="minMax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056984168"/>
        <c:crosses val="autoZero"/>
        <c:crossBetween val="between"/>
        <c:majorUnit val="0.01"/>
      </c:valAx>
    </c:plotArea>
    <c:legend>
      <c:legendPos val="r"/>
      <c:legendEntry>
        <c:idx val="2"/>
        <c:txPr>
          <a:bodyPr/>
          <a:lstStyle/>
          <a:p>
            <a:pPr>
              <a:defRPr b="1"/>
            </a:pPr>
            <a:endParaRPr lang="fr-FR"/>
          </a:p>
        </c:txPr>
      </c:legendEntry>
      <c:legendEntry>
        <c:idx val="3"/>
        <c:txPr>
          <a:bodyPr/>
          <a:lstStyle/>
          <a:p>
            <a:pPr>
              <a:defRPr b="1"/>
            </a:pPr>
            <a:endParaRPr lang="fr-FR"/>
          </a:p>
        </c:txPr>
      </c:legendEntry>
      <c:legendEntry>
        <c:idx val="4"/>
        <c:delete val="1"/>
      </c:legendEntry>
      <c:layout>
        <c:manualLayout>
          <c:xMode val="edge"/>
          <c:yMode val="edge"/>
          <c:x val="0.659749349060451"/>
          <c:y val="0.117855106291826"/>
          <c:w val="0.340250650939549"/>
          <c:h val="0.63073776425226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/>
              <a:t>Résultat </a:t>
            </a:r>
            <a:r>
              <a:rPr lang="fr-FR" sz="2000" dirty="0" smtClean="0"/>
              <a:t>d'exploitation* </a:t>
            </a:r>
            <a:r>
              <a:rPr lang="fr-FR" sz="2000" dirty="0"/>
              <a:t>/ VAB, </a:t>
            </a:r>
            <a:endParaRPr lang="fr-FR" sz="2000" dirty="0" smtClean="0"/>
          </a:p>
          <a:p>
            <a:pPr>
              <a:defRPr sz="2000"/>
            </a:pPr>
            <a:r>
              <a:rPr lang="fr-FR" sz="2000" dirty="0" smtClean="0"/>
              <a:t>idem</a:t>
            </a:r>
            <a:endParaRPr lang="fr-FR" sz="2000" dirty="0"/>
          </a:p>
        </c:rich>
      </c:tx>
      <c:layout>
        <c:manualLayout>
          <c:xMode val="edge"/>
          <c:yMode val="edge"/>
          <c:x val="0.595542795909655"/>
          <c:y val="0.00109121374145585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10637877238071"/>
          <c:y val="0.0628924438377218"/>
          <c:w val="0.918936212276193"/>
          <c:h val="0.804414702309497"/>
        </c:manualLayout>
      </c:layout>
      <c:lineChart>
        <c:grouping val="standard"/>
        <c:varyColors val="0"/>
        <c:ser>
          <c:idx val="0"/>
          <c:order val="0"/>
          <c:tx>
            <c:strRef>
              <c:f>evolution!$B$89</c:f>
              <c:strCache>
                <c:ptCount val="1"/>
                <c:pt idx="0">
                  <c:v>Mines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evolution!$C$88:$F$88</c:f>
              <c:numCache>
                <c:formatCode>0</c:formatCode>
                <c:ptCount val="4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</c:numCache>
            </c:numRef>
          </c:cat>
          <c:val>
            <c:numRef>
              <c:f>evolution!$C$89:$F$89</c:f>
              <c:numCache>
                <c:formatCode>0.0%</c:formatCode>
                <c:ptCount val="4"/>
                <c:pt idx="0">
                  <c:v>0.10399789779533</c:v>
                </c:pt>
                <c:pt idx="1">
                  <c:v>0.3898580011068</c:v>
                </c:pt>
                <c:pt idx="2">
                  <c:v>0.2431834080707</c:v>
                </c:pt>
                <c:pt idx="3">
                  <c:v>-0.143433905632091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evolution!$B$90</c:f>
              <c:strCache>
                <c:ptCount val="1"/>
                <c:pt idx="0">
                  <c:v>Industrie (hors mét. du Ni) </c:v>
                </c:pt>
              </c:strCache>
            </c:strRef>
          </c:tx>
          <c:spPr>
            <a:ln>
              <a:solidFill>
                <a:srgbClr val="FF0000"/>
              </a:solidFill>
              <a:prstDash val="sysDash"/>
            </a:ln>
          </c:spPr>
          <c:marker>
            <c:symbol val="none"/>
          </c:marker>
          <c:cat>
            <c:numRef>
              <c:f>evolution!$C$88:$F$88</c:f>
              <c:numCache>
                <c:formatCode>0</c:formatCode>
                <c:ptCount val="4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</c:numCache>
            </c:numRef>
          </c:cat>
          <c:val>
            <c:numRef>
              <c:f>evolution!$C$90:$F$90</c:f>
              <c:numCache>
                <c:formatCode>0.0%</c:formatCode>
                <c:ptCount val="4"/>
                <c:pt idx="0">
                  <c:v>0.264421029856088</c:v>
                </c:pt>
                <c:pt idx="1">
                  <c:v>0.254354399515603</c:v>
                </c:pt>
                <c:pt idx="2">
                  <c:v>0.235653978472227</c:v>
                </c:pt>
                <c:pt idx="3">
                  <c:v>0.230245582370703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evolution!$B$91</c:f>
              <c:strCache>
                <c:ptCount val="1"/>
                <c:pt idx="0">
                  <c:v>Construction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ymbol val="none"/>
          </c:marker>
          <c:cat>
            <c:numRef>
              <c:f>evolution!$C$88:$F$88</c:f>
              <c:numCache>
                <c:formatCode>0</c:formatCode>
                <c:ptCount val="4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</c:numCache>
            </c:numRef>
          </c:cat>
          <c:val>
            <c:numRef>
              <c:f>evolution!$C$91:$F$91</c:f>
              <c:numCache>
                <c:formatCode>0.0%</c:formatCode>
                <c:ptCount val="4"/>
                <c:pt idx="0">
                  <c:v>0.164436145358316</c:v>
                </c:pt>
                <c:pt idx="1">
                  <c:v>0.172787451815924</c:v>
                </c:pt>
                <c:pt idx="2">
                  <c:v>0.15569770792045</c:v>
                </c:pt>
                <c:pt idx="3">
                  <c:v>0.172535815268234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evolution!$B$92</c:f>
              <c:strCache>
                <c:ptCount val="1"/>
                <c:pt idx="0">
                  <c:v>Commerce</c:v>
                </c:pt>
              </c:strCache>
            </c:strRef>
          </c:tx>
          <c:spPr>
            <a:ln>
              <a:solidFill>
                <a:srgbClr val="660066"/>
              </a:solidFill>
            </a:ln>
          </c:spPr>
          <c:marker>
            <c:symbol val="none"/>
          </c:marker>
          <c:cat>
            <c:numRef>
              <c:f>evolution!$C$88:$F$88</c:f>
              <c:numCache>
                <c:formatCode>0</c:formatCode>
                <c:ptCount val="4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</c:numCache>
            </c:numRef>
          </c:cat>
          <c:val>
            <c:numRef>
              <c:f>evolution!$C$92:$F$92</c:f>
              <c:numCache>
                <c:formatCode>0.0%</c:formatCode>
                <c:ptCount val="4"/>
                <c:pt idx="0">
                  <c:v>0.30449817384991</c:v>
                </c:pt>
                <c:pt idx="1">
                  <c:v>0.299929730307576</c:v>
                </c:pt>
                <c:pt idx="2">
                  <c:v>0.287614248804831</c:v>
                </c:pt>
                <c:pt idx="3">
                  <c:v>0.280437775008404</c:v>
                </c:pt>
              </c:numCache>
            </c:numRef>
          </c:val>
          <c:smooth val="0"/>
        </c:ser>
        <c:ser>
          <c:idx val="7"/>
          <c:order val="4"/>
          <c:tx>
            <c:strRef>
              <c:f>evolution!$B$97</c:f>
              <c:strCache>
                <c:ptCount val="1"/>
                <c:pt idx="0">
                  <c:v>Total général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dLbls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evolution!$C$88:$F$88</c:f>
              <c:numCache>
                <c:formatCode>0</c:formatCode>
                <c:ptCount val="4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</c:numCache>
            </c:numRef>
          </c:cat>
          <c:val>
            <c:numRef>
              <c:f>evolution!$C$97:$F$97</c:f>
              <c:numCache>
                <c:formatCode>0.0%</c:formatCode>
                <c:ptCount val="4"/>
                <c:pt idx="0">
                  <c:v>0.214377380470074</c:v>
                </c:pt>
                <c:pt idx="1">
                  <c:v>0.232722563727331</c:v>
                </c:pt>
                <c:pt idx="2">
                  <c:v>0.209965164561553</c:v>
                </c:pt>
                <c:pt idx="3">
                  <c:v>0.203594601605918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0347160"/>
        <c:axId val="-2046774760"/>
      </c:lineChart>
      <c:catAx>
        <c:axId val="-2040347160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low"/>
        <c:spPr>
          <a:ln w="28575" cmpd="sng">
            <a:solidFill>
              <a:srgbClr val="FF0000"/>
            </a:solidFill>
            <a:prstDash val="dash"/>
          </a:ln>
        </c:spPr>
        <c:crossAx val="-2046774760"/>
        <c:crosses val="autoZero"/>
        <c:auto val="1"/>
        <c:lblAlgn val="ctr"/>
        <c:lblOffset val="100"/>
        <c:noMultiLvlLbl val="0"/>
      </c:catAx>
      <c:valAx>
        <c:axId val="-2046774760"/>
        <c:scaling>
          <c:orientation val="minMax"/>
          <c:max val="0.4"/>
          <c:min val="-0.2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40347160"/>
        <c:crosses val="autoZero"/>
        <c:crossBetween val="between"/>
        <c:majorUnit val="0.05"/>
      </c:valAx>
    </c:plotArea>
    <c:legend>
      <c:legendPos val="r"/>
      <c:layout>
        <c:manualLayout>
          <c:xMode val="edge"/>
          <c:yMode val="edge"/>
          <c:x val="0.0800309005166672"/>
          <c:y val="0.481892573654067"/>
          <c:w val="0.443793307086614"/>
          <c:h val="0.424595414270787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 sz="1800" dirty="0"/>
              <a:t>Structure </a:t>
            </a:r>
            <a:r>
              <a:rPr lang="fr-FR" sz="1800" dirty="0" smtClean="0"/>
              <a:t>des</a:t>
            </a:r>
            <a:r>
              <a:rPr lang="fr-FR" sz="1800" baseline="0" dirty="0" smtClean="0"/>
              <a:t> </a:t>
            </a:r>
            <a:r>
              <a:rPr lang="fr-FR" sz="1800" dirty="0" smtClean="0"/>
              <a:t>impôts </a:t>
            </a:r>
            <a:r>
              <a:rPr lang="fr-FR" sz="1800" dirty="0"/>
              <a:t>totaux</a:t>
            </a:r>
            <a:r>
              <a:rPr lang="fr-FR" sz="1800" b="1" i="0" baseline="0" dirty="0">
                <a:effectLst/>
              </a:rPr>
              <a:t>, </a:t>
            </a:r>
            <a:endParaRPr lang="fr-FR" sz="1800" b="1" i="0" baseline="0" dirty="0" smtClean="0">
              <a:effectLst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 sz="1800" b="1" i="0" baseline="0" dirty="0" smtClean="0">
                <a:effectLst/>
              </a:rPr>
              <a:t>% du </a:t>
            </a:r>
            <a:r>
              <a:rPr lang="fr-FR" sz="1800" b="1" i="0" baseline="0" dirty="0">
                <a:effectLst/>
              </a:rPr>
              <a:t>PIB</a:t>
            </a:r>
            <a:r>
              <a:rPr lang="fr-FR" sz="1800" dirty="0"/>
              <a:t> </a:t>
            </a:r>
          </a:p>
        </c:rich>
      </c:tx>
      <c:layout>
        <c:manualLayout>
          <c:xMode val="edge"/>
          <c:yMode val="edge"/>
          <c:x val="0.222432832259604"/>
          <c:y val="0.0150093808630394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782136514372829"/>
          <c:y val="0.0742458309631448"/>
          <c:w val="0.772085749760322"/>
          <c:h val="0.85077078530582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Feuil1!$A$156</c:f>
              <c:strCache>
                <c:ptCount val="1"/>
                <c:pt idx="0">
                  <c:v>Impôts directs sur les revenus</c:v>
                </c:pt>
              </c:strCache>
            </c:strRef>
          </c:tx>
          <c:spPr>
            <a:solidFill>
              <a:srgbClr val="660066"/>
            </a:solidFill>
            <a:ln>
              <a:noFill/>
            </a:ln>
          </c:spPr>
          <c:invertIfNegative val="0"/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Feuil1!$B$156:$O$156</c:f>
              <c:numCache>
                <c:formatCode>0.0%</c:formatCode>
                <c:ptCount val="14"/>
                <c:pt idx="0">
                  <c:v>0.0519041481852953</c:v>
                </c:pt>
                <c:pt idx="1">
                  <c:v>0.0491237770869265</c:v>
                </c:pt>
                <c:pt idx="2">
                  <c:v>0.0490842933429366</c:v>
                </c:pt>
                <c:pt idx="3">
                  <c:v>0.0549229122735282</c:v>
                </c:pt>
                <c:pt idx="4">
                  <c:v>0.0667434504963235</c:v>
                </c:pt>
                <c:pt idx="5">
                  <c:v>0.0603539475993975</c:v>
                </c:pt>
                <c:pt idx="6">
                  <c:v>0.08040609246875</c:v>
                </c:pt>
                <c:pt idx="7">
                  <c:v>0.0797506644760092</c:v>
                </c:pt>
                <c:pt idx="8">
                  <c:v>0.076399371112439</c:v>
                </c:pt>
                <c:pt idx="9">
                  <c:v>0.0708779258713533</c:v>
                </c:pt>
                <c:pt idx="10">
                  <c:v>0.0743236496808295</c:v>
                </c:pt>
                <c:pt idx="11">
                  <c:v>0.0888397114374507</c:v>
                </c:pt>
                <c:pt idx="12">
                  <c:v>0.0821256039220739</c:v>
                </c:pt>
                <c:pt idx="13">
                  <c:v>0.0798921396591226</c:v>
                </c:pt>
              </c:numCache>
            </c:numRef>
          </c:val>
        </c:ser>
        <c:ser>
          <c:idx val="1"/>
          <c:order val="1"/>
          <c:tx>
            <c:strRef>
              <c:f>Feuil1!$A$157</c:f>
              <c:strCache>
                <c:ptCount val="1"/>
                <c:pt idx="0">
                  <c:v>Impôts indirects sur les produits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Feuil1!$B$157:$O$157</c:f>
              <c:numCache>
                <c:formatCode>0.0%</c:formatCode>
                <c:ptCount val="14"/>
                <c:pt idx="0">
                  <c:v>0.108432673745499</c:v>
                </c:pt>
                <c:pt idx="1">
                  <c:v>0.10914358995339</c:v>
                </c:pt>
                <c:pt idx="2">
                  <c:v>0.109398326694311</c:v>
                </c:pt>
                <c:pt idx="3">
                  <c:v>0.109942661460654</c:v>
                </c:pt>
                <c:pt idx="4">
                  <c:v>0.108870327879345</c:v>
                </c:pt>
                <c:pt idx="5">
                  <c:v>0.0999454659430122</c:v>
                </c:pt>
                <c:pt idx="6">
                  <c:v>0.0967806304296875</c:v>
                </c:pt>
                <c:pt idx="7">
                  <c:v>0.109622164832133</c:v>
                </c:pt>
                <c:pt idx="8">
                  <c:v>0.10783271944838</c:v>
                </c:pt>
                <c:pt idx="9">
                  <c:v>0.107225556712259</c:v>
                </c:pt>
                <c:pt idx="10">
                  <c:v>0.109513469025244</c:v>
                </c:pt>
                <c:pt idx="11">
                  <c:v>0.114187165053785</c:v>
                </c:pt>
                <c:pt idx="12">
                  <c:v>0.11160996771138</c:v>
                </c:pt>
                <c:pt idx="13">
                  <c:v>0.112429842526105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09203512"/>
        <c:axId val="-2109320632"/>
      </c:barChart>
      <c:lineChart>
        <c:grouping val="standard"/>
        <c:varyColors val="0"/>
        <c:ser>
          <c:idx val="2"/>
          <c:order val="2"/>
          <c:tx>
            <c:strRef>
              <c:f>Feuil1!$A$158</c:f>
              <c:strCache>
                <c:ptCount val="1"/>
                <c:pt idx="0">
                  <c:v>Total Impôts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trendline>
            <c:spPr>
              <a:ln w="28575" cmpd="sng">
                <a:solidFill>
                  <a:schemeClr val="tx1"/>
                </a:solidFill>
                <a:prstDash val="sysDash"/>
              </a:ln>
            </c:spPr>
            <c:trendlineType val="linear"/>
            <c:dispRSqr val="0"/>
            <c:dispEq val="0"/>
          </c:trendline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Feuil1!$B$158:$O$158</c:f>
              <c:numCache>
                <c:formatCode>0.0%</c:formatCode>
                <c:ptCount val="14"/>
                <c:pt idx="0">
                  <c:v>0.160336821930795</c:v>
                </c:pt>
                <c:pt idx="1">
                  <c:v>0.158267367040316</c:v>
                </c:pt>
                <c:pt idx="2">
                  <c:v>0.158482620037247</c:v>
                </c:pt>
                <c:pt idx="3">
                  <c:v>0.164865573734182</c:v>
                </c:pt>
                <c:pt idx="4">
                  <c:v>0.175613778375668</c:v>
                </c:pt>
                <c:pt idx="5">
                  <c:v>0.16029941354241</c:v>
                </c:pt>
                <c:pt idx="6">
                  <c:v>0.177186722898437</c:v>
                </c:pt>
                <c:pt idx="7">
                  <c:v>0.189372829308142</c:v>
                </c:pt>
                <c:pt idx="8">
                  <c:v>0.184232090560819</c:v>
                </c:pt>
                <c:pt idx="9">
                  <c:v>0.178103482583612</c:v>
                </c:pt>
                <c:pt idx="10">
                  <c:v>0.183837118706074</c:v>
                </c:pt>
                <c:pt idx="11">
                  <c:v>0.203026876491235</c:v>
                </c:pt>
                <c:pt idx="12">
                  <c:v>0.193735571633454</c:v>
                </c:pt>
                <c:pt idx="13">
                  <c:v>0.192321982185227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Feuil1!$A$156</c:f>
              <c:strCache>
                <c:ptCount val="1"/>
                <c:pt idx="0">
                  <c:v>Impôts directs sur les revenus</c:v>
                </c:pt>
              </c:strCache>
            </c:strRef>
          </c:tx>
          <c:spPr>
            <a:ln>
              <a:solidFill>
                <a:srgbClr val="660066"/>
              </a:solidFill>
            </a:ln>
          </c:spPr>
          <c:marker>
            <c:symbol val="none"/>
          </c:marker>
          <c:trendline>
            <c:spPr>
              <a:ln w="28575" cmpd="sng">
                <a:solidFill>
                  <a:schemeClr val="accent4">
                    <a:lumMod val="75000"/>
                  </a:schemeClr>
                </a:solidFill>
                <a:prstDash val="sysDash"/>
              </a:ln>
            </c:spPr>
            <c:trendlineType val="linear"/>
            <c:dispRSqr val="0"/>
            <c:dispEq val="0"/>
          </c:trendline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Feuil1!$B$156:$O$156</c:f>
              <c:numCache>
                <c:formatCode>0.0%</c:formatCode>
                <c:ptCount val="14"/>
                <c:pt idx="0">
                  <c:v>0.0519041481852953</c:v>
                </c:pt>
                <c:pt idx="1">
                  <c:v>0.0491237770869265</c:v>
                </c:pt>
                <c:pt idx="2">
                  <c:v>0.0490842933429366</c:v>
                </c:pt>
                <c:pt idx="3">
                  <c:v>0.0549229122735282</c:v>
                </c:pt>
                <c:pt idx="4">
                  <c:v>0.0667434504963235</c:v>
                </c:pt>
                <c:pt idx="5">
                  <c:v>0.0603539475993975</c:v>
                </c:pt>
                <c:pt idx="6">
                  <c:v>0.08040609246875</c:v>
                </c:pt>
                <c:pt idx="7">
                  <c:v>0.0797506644760092</c:v>
                </c:pt>
                <c:pt idx="8">
                  <c:v>0.076399371112439</c:v>
                </c:pt>
                <c:pt idx="9">
                  <c:v>0.0708779258713533</c:v>
                </c:pt>
                <c:pt idx="10">
                  <c:v>0.0743236496808295</c:v>
                </c:pt>
                <c:pt idx="11">
                  <c:v>0.0888397114374507</c:v>
                </c:pt>
                <c:pt idx="12">
                  <c:v>0.0821256039220739</c:v>
                </c:pt>
                <c:pt idx="13">
                  <c:v>0.0798921396591226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9203512"/>
        <c:axId val="-2109320632"/>
      </c:lineChart>
      <c:lineChart>
        <c:grouping val="standard"/>
        <c:varyColors val="0"/>
        <c:ser>
          <c:idx val="4"/>
          <c:order val="4"/>
          <c:tx>
            <c:strRef>
              <c:f>Feuil1!$A$109</c:f>
              <c:strCache>
                <c:ptCount val="1"/>
                <c:pt idx="0">
                  <c:v>PIB</c:v>
                </c:pt>
              </c:strCache>
            </c:strRef>
          </c:tx>
          <c:spPr>
            <a:ln w="76200" cmpd="sng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122404676688141"/>
                  <c:y val="0.028517110266159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116021951801479"/>
                  <c:y val="-0.015009380863039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0.0"/>
                  <c:y val="0.041874990766867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solidFill>
                <a:srgbClr val="FF0000"/>
              </a:solidFill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Feuil1!$B$109:$O$109</c:f>
              <c:numCache>
                <c:formatCode>#\ ##0.0</c:formatCode>
                <c:ptCount val="14"/>
                <c:pt idx="0">
                  <c:v>439.382912209868</c:v>
                </c:pt>
                <c:pt idx="1">
                  <c:v>472.0</c:v>
                </c:pt>
                <c:pt idx="2">
                  <c:v>518.5</c:v>
                </c:pt>
                <c:pt idx="3">
                  <c:v>565.5</c:v>
                </c:pt>
                <c:pt idx="4">
                  <c:v>598.4</c:v>
                </c:pt>
                <c:pt idx="5">
                  <c:v>663.3</c:v>
                </c:pt>
                <c:pt idx="6">
                  <c:v>768.0</c:v>
                </c:pt>
                <c:pt idx="7">
                  <c:v>735.7</c:v>
                </c:pt>
                <c:pt idx="8">
                  <c:v>744.715</c:v>
                </c:pt>
                <c:pt idx="9">
                  <c:v>842.913</c:v>
                </c:pt>
                <c:pt idx="10">
                  <c:v>871.1759820064495</c:v>
                </c:pt>
                <c:pt idx="11">
                  <c:v>873.618326131599</c:v>
                </c:pt>
                <c:pt idx="12">
                  <c:v>885.9965287931672</c:v>
                </c:pt>
                <c:pt idx="13">
                  <c:v>894.8564940810974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2995224"/>
        <c:axId val="-2109478920"/>
      </c:lineChart>
      <c:catAx>
        <c:axId val="-2109203512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109320632"/>
        <c:crosses val="autoZero"/>
        <c:auto val="1"/>
        <c:lblAlgn val="ctr"/>
        <c:lblOffset val="100"/>
        <c:noMultiLvlLbl val="0"/>
      </c:catAx>
      <c:valAx>
        <c:axId val="-210932063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109203512"/>
        <c:crosses val="autoZero"/>
        <c:crossBetween val="between"/>
        <c:majorUnit val="0.02"/>
      </c:valAx>
      <c:valAx>
        <c:axId val="-2109478920"/>
        <c:scaling>
          <c:orientation val="minMax"/>
        </c:scaling>
        <c:delete val="0"/>
        <c:axPos val="r"/>
        <c:numFmt formatCode="#\ ##0.0" sourceLinked="1"/>
        <c:majorTickMark val="out"/>
        <c:minorTickMark val="none"/>
        <c:tickLblPos val="nextTo"/>
        <c:txPr>
          <a:bodyPr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fr-FR"/>
          </a:p>
        </c:txPr>
        <c:crossAx val="2132995224"/>
        <c:crosses val="max"/>
        <c:crossBetween val="between"/>
      </c:valAx>
      <c:catAx>
        <c:axId val="2132995224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-2109478920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400"/>
      </a:pPr>
      <a:endParaRPr lang="fr-FR"/>
    </a:p>
  </c:txPr>
  <c:externalData r:id="rId1">
    <c:autoUpdate val="0"/>
  </c:externalData>
  <c:userShapes r:id="rId2"/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Structure des IS (impôts sur les sociétés), % du PIB</a:t>
            </a:r>
          </a:p>
        </c:rich>
      </c:tx>
      <c:layout>
        <c:manualLayout>
          <c:xMode val="edge"/>
          <c:yMode val="edge"/>
          <c:x val="0.00117269751393435"/>
          <c:y val="1.88706994649408E-5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23868797837396"/>
          <c:y val="0.063081962727632"/>
          <c:w val="0.711955896664602"/>
          <c:h val="0.85064177788587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Feuil1!$A$144</c:f>
              <c:strCache>
                <c:ptCount val="1"/>
                <c:pt idx="0">
                  <c:v>IS à 35 %, Nickel</c:v>
                </c:pt>
              </c:strCache>
            </c:strRef>
          </c:tx>
          <c:spPr>
            <a:solidFill>
              <a:srgbClr val="000090"/>
            </a:solidFill>
            <a:ln>
              <a:noFill/>
            </a:ln>
          </c:spPr>
          <c:invertIfNegative val="0"/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Feuil1!$B$144:$O$144</c:f>
              <c:numCache>
                <c:formatCode>0.0%</c:formatCode>
                <c:ptCount val="14"/>
                <c:pt idx="0">
                  <c:v>0.0057299893419557</c:v>
                </c:pt>
                <c:pt idx="1">
                  <c:v>0.00120357759533898</c:v>
                </c:pt>
                <c:pt idx="2">
                  <c:v>0.00461859167791707</c:v>
                </c:pt>
                <c:pt idx="3">
                  <c:v>0.0144927883324492</c:v>
                </c:pt>
                <c:pt idx="4">
                  <c:v>0.0161363623596257</c:v>
                </c:pt>
                <c:pt idx="5">
                  <c:v>0.0128857156068144</c:v>
                </c:pt>
                <c:pt idx="6">
                  <c:v>0.0306269476145833</c:v>
                </c:pt>
                <c:pt idx="7">
                  <c:v>0.0135436844732907</c:v>
                </c:pt>
                <c:pt idx="8">
                  <c:v>0.00227718547095197</c:v>
                </c:pt>
                <c:pt idx="9">
                  <c:v>0.00696558904774277</c:v>
                </c:pt>
                <c:pt idx="10">
                  <c:v>0.00402351148263641</c:v>
                </c:pt>
                <c:pt idx="11">
                  <c:v>0.00492663657716317</c:v>
                </c:pt>
                <c:pt idx="12">
                  <c:v>0.00147771741812957</c:v>
                </c:pt>
                <c:pt idx="13">
                  <c:v>0.000215677040147299</c:v>
                </c:pt>
              </c:numCache>
            </c:numRef>
          </c:val>
        </c:ser>
        <c:ser>
          <c:idx val="1"/>
          <c:order val="1"/>
          <c:tx>
            <c:strRef>
              <c:f>Feuil1!$A$145</c:f>
              <c:strCache>
                <c:ptCount val="1"/>
                <c:pt idx="0">
                  <c:v>IS à 30 %</c:v>
                </c:pt>
              </c:strCache>
            </c:strRef>
          </c:tx>
          <c:spPr>
            <a:solidFill>
              <a:srgbClr val="3366FF"/>
            </a:solidFill>
            <a:ln>
              <a:noFill/>
            </a:ln>
          </c:spPr>
          <c:invertIfNegative val="0"/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Feuil1!$B$145:$O$145</c:f>
              <c:numCache>
                <c:formatCode>0.0%</c:formatCode>
                <c:ptCount val="14"/>
                <c:pt idx="0">
                  <c:v>0.0186610127935145</c:v>
                </c:pt>
                <c:pt idx="1">
                  <c:v>0.0220403809788136</c:v>
                </c:pt>
                <c:pt idx="2">
                  <c:v>0.0187943175486982</c:v>
                </c:pt>
                <c:pt idx="3">
                  <c:v>0.0153009865888594</c:v>
                </c:pt>
                <c:pt idx="4">
                  <c:v>0.020972116128008</c:v>
                </c:pt>
                <c:pt idx="5">
                  <c:v>0.0215049599623097</c:v>
                </c:pt>
                <c:pt idx="6">
                  <c:v>0.0236017940690104</c:v>
                </c:pt>
                <c:pt idx="7">
                  <c:v>0.031065809809705</c:v>
                </c:pt>
                <c:pt idx="8">
                  <c:v>0.0394319412110673</c:v>
                </c:pt>
                <c:pt idx="9">
                  <c:v>0.0316624828446115</c:v>
                </c:pt>
                <c:pt idx="10">
                  <c:v>0.0345987845573741</c:v>
                </c:pt>
                <c:pt idx="11">
                  <c:v>0.0386415886551753</c:v>
                </c:pt>
                <c:pt idx="12">
                  <c:v>0.0374254287939099</c:v>
                </c:pt>
                <c:pt idx="13">
                  <c:v>0.0392744537615379</c:v>
                </c:pt>
              </c:numCache>
            </c:numRef>
          </c:val>
        </c:ser>
        <c:ser>
          <c:idx val="2"/>
          <c:order val="2"/>
          <c:tx>
            <c:strRef>
              <c:f>Feuil1!$A$146</c:f>
              <c:strCache>
                <c:ptCount val="1"/>
                <c:pt idx="0">
                  <c:v>CAIS (Contr. add. à l'IS)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Feuil1!$B$146:$O$146</c:f>
              <c:numCache>
                <c:formatCode>0.0%</c:formatCode>
                <c:ptCount val="14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0.0023464699348262</c:v>
                </c:pt>
                <c:pt idx="5">
                  <c:v>0.00301522689582391</c:v>
                </c:pt>
                <c:pt idx="6">
                  <c:v>0.00260416666666667</c:v>
                </c:pt>
                <c:pt idx="7">
                  <c:v>0.00570884871550904</c:v>
                </c:pt>
                <c:pt idx="8">
                  <c:v>0.00510262315113835</c:v>
                </c:pt>
                <c:pt idx="9">
                  <c:v>0.00612813167669736</c:v>
                </c:pt>
                <c:pt idx="10">
                  <c:v>0.00517805827200434</c:v>
                </c:pt>
                <c:pt idx="11">
                  <c:v>0.00618462300799549</c:v>
                </c:pt>
                <c:pt idx="12">
                  <c:v>0.0060395270479092</c:v>
                </c:pt>
                <c:pt idx="13">
                  <c:v>0.00612165194780778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09571816"/>
        <c:axId val="-2109244616"/>
      </c:barChart>
      <c:lineChart>
        <c:grouping val="standard"/>
        <c:varyColors val="0"/>
        <c:ser>
          <c:idx val="3"/>
          <c:order val="3"/>
          <c:tx>
            <c:strRef>
              <c:f>Feuil1!$A$147</c:f>
              <c:strCache>
                <c:ptCount val="1"/>
                <c:pt idx="0">
                  <c:v>Total IS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Feuil1!$B$147:$O$147</c:f>
              <c:numCache>
                <c:formatCode>0.0%</c:formatCode>
                <c:ptCount val="14"/>
                <c:pt idx="0">
                  <c:v>0.0243910021354702</c:v>
                </c:pt>
                <c:pt idx="1">
                  <c:v>0.0232439585741525</c:v>
                </c:pt>
                <c:pt idx="2">
                  <c:v>0.0234129092266152</c:v>
                </c:pt>
                <c:pt idx="3">
                  <c:v>0.0297937749213086</c:v>
                </c:pt>
                <c:pt idx="4">
                  <c:v>0.0394549484224599</c:v>
                </c:pt>
                <c:pt idx="5">
                  <c:v>0.037405902464948</c:v>
                </c:pt>
                <c:pt idx="6">
                  <c:v>0.0568329083502604</c:v>
                </c:pt>
                <c:pt idx="7">
                  <c:v>0.0503183429985048</c:v>
                </c:pt>
                <c:pt idx="8">
                  <c:v>0.0468117498331576</c:v>
                </c:pt>
                <c:pt idx="9">
                  <c:v>0.0447562035690516</c:v>
                </c:pt>
                <c:pt idx="10">
                  <c:v>0.0438003543120149</c:v>
                </c:pt>
                <c:pt idx="11">
                  <c:v>0.0497528482403339</c:v>
                </c:pt>
                <c:pt idx="12">
                  <c:v>0.0449426732599486</c:v>
                </c:pt>
                <c:pt idx="13">
                  <c:v>0.0456117827494929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Feuil1!$A$144</c:f>
              <c:strCache>
                <c:ptCount val="1"/>
                <c:pt idx="0">
                  <c:v>IS à 35 %, Nickel</c:v>
                </c:pt>
              </c:strCache>
            </c:strRef>
          </c:tx>
          <c:spPr>
            <a:ln>
              <a:solidFill>
                <a:srgbClr val="000090"/>
              </a:solidFill>
            </a:ln>
          </c:spPr>
          <c:marker>
            <c:symbol val="none"/>
          </c:marker>
          <c:cat>
            <c:numRef>
              <c:f>Feuil1!$B$135:$O$135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Feuil1!$B$144:$O$144</c:f>
              <c:numCache>
                <c:formatCode>0.0%</c:formatCode>
                <c:ptCount val="14"/>
                <c:pt idx="0">
                  <c:v>0.0057299893419557</c:v>
                </c:pt>
                <c:pt idx="1">
                  <c:v>0.00120357759533898</c:v>
                </c:pt>
                <c:pt idx="2">
                  <c:v>0.00461859167791707</c:v>
                </c:pt>
                <c:pt idx="3">
                  <c:v>0.0144927883324492</c:v>
                </c:pt>
                <c:pt idx="4">
                  <c:v>0.0161363623596257</c:v>
                </c:pt>
                <c:pt idx="5">
                  <c:v>0.0128857156068144</c:v>
                </c:pt>
                <c:pt idx="6">
                  <c:v>0.0306269476145833</c:v>
                </c:pt>
                <c:pt idx="7">
                  <c:v>0.0135436844732907</c:v>
                </c:pt>
                <c:pt idx="8">
                  <c:v>0.00227718547095197</c:v>
                </c:pt>
                <c:pt idx="9">
                  <c:v>0.00696558904774277</c:v>
                </c:pt>
                <c:pt idx="10">
                  <c:v>0.00402351148263641</c:v>
                </c:pt>
                <c:pt idx="11">
                  <c:v>0.00492663657716317</c:v>
                </c:pt>
                <c:pt idx="12">
                  <c:v>0.00147771741812957</c:v>
                </c:pt>
                <c:pt idx="13">
                  <c:v>0.000215677040147299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9571816"/>
        <c:axId val="-2109244616"/>
      </c:lineChart>
      <c:catAx>
        <c:axId val="-2109571816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109244616"/>
        <c:crosses val="autoZero"/>
        <c:auto val="1"/>
        <c:lblAlgn val="ctr"/>
        <c:lblOffset val="100"/>
        <c:noMultiLvlLbl val="0"/>
      </c:catAx>
      <c:valAx>
        <c:axId val="-210924461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%" sourceLinked="0"/>
        <c:majorTickMark val="out"/>
        <c:minorTickMark val="none"/>
        <c:tickLblPos val="nextTo"/>
        <c:crossAx val="-2109571816"/>
        <c:crosses val="autoZero"/>
        <c:crossBetween val="between"/>
        <c:majorUnit val="0.005"/>
      </c:valAx>
    </c:plotArea>
    <c:legend>
      <c:legendPos val="r"/>
      <c:legendEntry>
        <c:idx val="1"/>
        <c:txPr>
          <a:bodyPr/>
          <a:lstStyle/>
          <a:p>
            <a:pPr>
              <a:defRPr b="1"/>
            </a:pPr>
            <a:endParaRPr lang="fr-FR"/>
          </a:p>
        </c:txPr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829515836503583"/>
          <c:y val="0.200883166631198"/>
          <c:w val="0.170484163496417"/>
          <c:h val="0.79911683336880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  <c:userShapes r:id="rId2"/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Structure </a:t>
            </a:r>
            <a:r>
              <a:rPr lang="fr-FR" sz="1800" dirty="0" smtClean="0"/>
              <a:t>des </a:t>
            </a:r>
            <a:r>
              <a:rPr lang="fr-FR" sz="1800" dirty="0"/>
              <a:t>IRPP </a:t>
            </a:r>
            <a:r>
              <a:rPr lang="fr-FR" sz="1800" dirty="0" smtClean="0"/>
              <a:t>(</a:t>
            </a:r>
            <a:r>
              <a:rPr lang="fr-FR" sz="1800" dirty="0"/>
              <a:t>Impôts sur </a:t>
            </a:r>
            <a:r>
              <a:rPr lang="fr-FR" sz="1800" dirty="0" smtClean="0"/>
              <a:t>le</a:t>
            </a:r>
            <a:r>
              <a:rPr lang="fr-FR" sz="1800" baseline="0" dirty="0" smtClean="0"/>
              <a:t> </a:t>
            </a:r>
            <a:r>
              <a:rPr lang="fr-FR" sz="1800" dirty="0" smtClean="0"/>
              <a:t>revenu </a:t>
            </a:r>
            <a:r>
              <a:rPr lang="fr-FR" sz="1800" dirty="0"/>
              <a:t>des personnes physique</a:t>
            </a:r>
            <a:r>
              <a:rPr lang="fr-FR" sz="1800" dirty="0" smtClean="0"/>
              <a:t>)</a:t>
            </a:r>
          </a:p>
          <a:p>
            <a:pPr>
              <a:defRPr sz="1800"/>
            </a:pPr>
            <a:r>
              <a:rPr lang="fr-FR" sz="1800" dirty="0" smtClean="0"/>
              <a:t>et </a:t>
            </a:r>
            <a:r>
              <a:rPr lang="fr-FR" sz="1800" dirty="0"/>
              <a:t>divers, </a:t>
            </a:r>
            <a:r>
              <a:rPr lang="fr-FR" sz="1800" dirty="0" smtClean="0"/>
              <a:t>% </a:t>
            </a:r>
            <a:r>
              <a:rPr lang="fr-FR" sz="1800" dirty="0"/>
              <a:t>du </a:t>
            </a:r>
            <a:r>
              <a:rPr lang="fr-FR" sz="1800" dirty="0" smtClean="0"/>
              <a:t>PIB</a:t>
            </a:r>
          </a:p>
        </c:rich>
      </c:tx>
      <c:layout>
        <c:manualLayout>
          <c:xMode val="edge"/>
          <c:yMode val="edge"/>
          <c:x val="0.270924797443798"/>
          <c:y val="0.000952371253155226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23868797837396"/>
          <c:y val="0.105405405405405"/>
          <c:w val="0.558619650804519"/>
          <c:h val="0.807750737238926"/>
        </c:manualLayout>
      </c:layout>
      <c:barChart>
        <c:barDir val="col"/>
        <c:grouping val="stacked"/>
        <c:varyColors val="0"/>
        <c:ser>
          <c:idx val="4"/>
          <c:order val="0"/>
          <c:tx>
            <c:strRef>
              <c:f>Feuil1!$A$164</c:f>
              <c:strCache>
                <c:ptCount val="1"/>
                <c:pt idx="0">
                  <c:v>Restitution taxes locales</c:v>
                </c:pt>
              </c:strCache>
            </c:strRef>
          </c:tx>
          <c:spPr>
            <a:solidFill>
              <a:srgbClr val="2EFF3B"/>
            </a:solidFill>
            <a:ln>
              <a:noFill/>
            </a:ln>
          </c:spPr>
          <c:invertIfNegative val="0"/>
          <c:cat>
            <c:numRef>
              <c:f>Feuil1!$B$149:$O$149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Feuil1!$B$164:$O$164</c:f>
              <c:numCache>
                <c:formatCode>0.0%</c:formatCode>
                <c:ptCount val="14"/>
                <c:pt idx="0">
                  <c:v>-0.00215397866803693</c:v>
                </c:pt>
                <c:pt idx="1">
                  <c:v>-0.00249920558050847</c:v>
                </c:pt>
                <c:pt idx="2">
                  <c:v>-0.0014614392246866</c:v>
                </c:pt>
                <c:pt idx="3">
                  <c:v>-0.0010192008576481</c:v>
                </c:pt>
                <c:pt idx="4">
                  <c:v>-0.00144050457553476</c:v>
                </c:pt>
                <c:pt idx="5">
                  <c:v>-0.00663401276496306</c:v>
                </c:pt>
                <c:pt idx="6">
                  <c:v>-0.00332853253776042</c:v>
                </c:pt>
                <c:pt idx="7">
                  <c:v>-0.00363784854832133</c:v>
                </c:pt>
                <c:pt idx="8">
                  <c:v>-0.00481550430567398</c:v>
                </c:pt>
                <c:pt idx="9">
                  <c:v>-0.00429436471854153</c:v>
                </c:pt>
                <c:pt idx="10">
                  <c:v>-0.00406347290687106</c:v>
                </c:pt>
                <c:pt idx="11">
                  <c:v>-0.00399716889578387</c:v>
                </c:pt>
                <c:pt idx="12">
                  <c:v>-0.00505193852858187</c:v>
                </c:pt>
                <c:pt idx="13">
                  <c:v>-0.00512037408266799</c:v>
                </c:pt>
              </c:numCache>
            </c:numRef>
          </c:val>
        </c:ser>
        <c:ser>
          <c:idx val="0"/>
          <c:order val="1"/>
          <c:tx>
            <c:strRef>
              <c:f>Feuil1!$A$160</c:f>
              <c:strCache>
                <c:ptCount val="1"/>
                <c:pt idx="0">
                  <c:v>IRPP</c:v>
                </c:pt>
              </c:strCache>
            </c:strRef>
          </c:tx>
          <c:spPr>
            <a:pattFill prst="pct90">
              <a:fgClr>
                <a:srgbClr val="FF0000"/>
              </a:fgClr>
              <a:bgClr>
                <a:prstClr val="white"/>
              </a:bgClr>
            </a:pattFill>
            <a:ln w="76200" cmpd="sng">
              <a:solidFill>
                <a:srgbClr val="FF0000"/>
              </a:solidFill>
            </a:ln>
          </c:spPr>
          <c:invertIfNegative val="0"/>
          <c:cat>
            <c:numRef>
              <c:f>Feuil1!$B$149:$O$149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Feuil1!$B$160:$O$160</c:f>
              <c:numCache>
                <c:formatCode>0.0%</c:formatCode>
                <c:ptCount val="14"/>
                <c:pt idx="0">
                  <c:v>0.0195095126455568</c:v>
                </c:pt>
                <c:pt idx="1">
                  <c:v>0.01893418225</c:v>
                </c:pt>
                <c:pt idx="2">
                  <c:v>0.0184229201504339</c:v>
                </c:pt>
                <c:pt idx="3">
                  <c:v>0.0178666848346596</c:v>
                </c:pt>
                <c:pt idx="4">
                  <c:v>0.0187849801587567</c:v>
                </c:pt>
                <c:pt idx="5">
                  <c:v>0.0192435451590532</c:v>
                </c:pt>
                <c:pt idx="6">
                  <c:v>0.0169579160768229</c:v>
                </c:pt>
                <c:pt idx="7">
                  <c:v>0.0198621382628789</c:v>
                </c:pt>
                <c:pt idx="8">
                  <c:v>0.0233998503588621</c:v>
                </c:pt>
                <c:pt idx="9">
                  <c:v>0.0212328853440391</c:v>
                </c:pt>
                <c:pt idx="10">
                  <c:v>0.0244534029151441</c:v>
                </c:pt>
                <c:pt idx="11">
                  <c:v>0.0256565130670389</c:v>
                </c:pt>
                <c:pt idx="12">
                  <c:v>0.0268612790531099</c:v>
                </c:pt>
                <c:pt idx="13">
                  <c:v>0.0255538180157942</c:v>
                </c:pt>
              </c:numCache>
            </c:numRef>
          </c:val>
        </c:ser>
        <c:ser>
          <c:idx val="1"/>
          <c:order val="2"/>
          <c:tx>
            <c:strRef>
              <c:f>Feuil1!$A$161</c:f>
              <c:strCache>
                <c:ptCount val="1"/>
                <c:pt idx="0">
                  <c:v>IR créan. dép.&amp; consig. </c:v>
                </c:pt>
              </c:strCache>
            </c:strRef>
          </c:tx>
          <c:spPr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c:spPr>
          <c:invertIfNegative val="0"/>
          <c:cat>
            <c:numRef>
              <c:f>Feuil1!$B$149:$O$149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Feuil1!$B$161:$O$161</c:f>
              <c:numCache>
                <c:formatCode>0.0%</c:formatCode>
                <c:ptCount val="14"/>
                <c:pt idx="0">
                  <c:v>0.00130021481974958</c:v>
                </c:pt>
                <c:pt idx="1">
                  <c:v>0.00113510750423729</c:v>
                </c:pt>
                <c:pt idx="2">
                  <c:v>0.00103219538476374</c:v>
                </c:pt>
                <c:pt idx="3">
                  <c:v>0.000777250008841733</c:v>
                </c:pt>
                <c:pt idx="4">
                  <c:v>0.000832350930815508</c:v>
                </c:pt>
                <c:pt idx="5">
                  <c:v>0.000937385061058344</c:v>
                </c:pt>
                <c:pt idx="6">
                  <c:v>0.0011262440546875</c:v>
                </c:pt>
                <c:pt idx="7">
                  <c:v>0.00190136135924969</c:v>
                </c:pt>
                <c:pt idx="8">
                  <c:v>0.00171428221668692</c:v>
                </c:pt>
                <c:pt idx="9">
                  <c:v>0.0009299296380528</c:v>
                </c:pt>
                <c:pt idx="10">
                  <c:v>0.000754755106408721</c:v>
                </c:pt>
                <c:pt idx="11">
                  <c:v>0.000795541919407157</c:v>
                </c:pt>
                <c:pt idx="12">
                  <c:v>0.000936798252619069</c:v>
                </c:pt>
                <c:pt idx="13">
                  <c:v>0.000728608446507972</c:v>
                </c:pt>
              </c:numCache>
            </c:numRef>
          </c:val>
        </c:ser>
        <c:ser>
          <c:idx val="2"/>
          <c:order val="3"/>
          <c:tx>
            <c:strRef>
              <c:f>Feuil1!$A$162</c:f>
              <c:strCache>
                <c:ptCount val="1"/>
                <c:pt idx="0">
                  <c:v>Imp. forfaitaires 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</c:spPr>
          <c:invertIfNegative val="0"/>
          <c:cat>
            <c:numRef>
              <c:f>Feuil1!$B$149:$O$149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Feuil1!$B$162:$O$162</c:f>
              <c:numCache>
                <c:formatCode>0.0%</c:formatCode>
                <c:ptCount val="14"/>
                <c:pt idx="0">
                  <c:v>0.000943873931997408</c:v>
                </c:pt>
                <c:pt idx="1">
                  <c:v>0.000932034368644068</c:v>
                </c:pt>
                <c:pt idx="2">
                  <c:v>0.000897000746383799</c:v>
                </c:pt>
                <c:pt idx="3">
                  <c:v>0.000891474079575597</c:v>
                </c:pt>
                <c:pt idx="4">
                  <c:v>0.000889835259024064</c:v>
                </c:pt>
                <c:pt idx="5">
                  <c:v>0.000878180845771144</c:v>
                </c:pt>
                <c:pt idx="6">
                  <c:v>0.000814345783854166</c:v>
                </c:pt>
                <c:pt idx="7">
                  <c:v>0.000945304187848307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</c:numCache>
            </c:numRef>
          </c:val>
        </c:ser>
        <c:ser>
          <c:idx val="3"/>
          <c:order val="4"/>
          <c:tx>
            <c:strRef>
              <c:f>Feuil1!$A$163</c:f>
              <c:strCache>
                <c:ptCount val="1"/>
                <c:pt idx="0">
                  <c:v>Taxe sur opér. financières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</c:spPr>
          <c:invertIfNegative val="0"/>
          <c:cat>
            <c:numRef>
              <c:f>Feuil1!$B$149:$O$149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Feuil1!$B$163:$O$163</c:f>
              <c:numCache>
                <c:formatCode>0.0%</c:formatCode>
                <c:ptCount val="14"/>
                <c:pt idx="0">
                  <c:v>0.00127874177030269</c:v>
                </c:pt>
                <c:pt idx="1">
                  <c:v>0.00115763715254237</c:v>
                </c:pt>
                <c:pt idx="2">
                  <c:v>0.00102225580520733</c:v>
                </c:pt>
                <c:pt idx="3">
                  <c:v>0.000895347614500442</c:v>
                </c:pt>
                <c:pt idx="4">
                  <c:v>0.000811026209893048</c:v>
                </c:pt>
                <c:pt idx="5">
                  <c:v>0.000810739250716116</c:v>
                </c:pt>
                <c:pt idx="6">
                  <c:v>0.000800062059895833</c:v>
                </c:pt>
                <c:pt idx="7">
                  <c:v>0.00101992354084545</c:v>
                </c:pt>
                <c:pt idx="8">
                  <c:v>0.00103057760082716</c:v>
                </c:pt>
                <c:pt idx="9">
                  <c:v>0.000822428467706631</c:v>
                </c:pt>
                <c:pt idx="10">
                  <c:v>0.000822022053857195</c:v>
                </c:pt>
                <c:pt idx="11">
                  <c:v>0.000818435212051967</c:v>
                </c:pt>
                <c:pt idx="12">
                  <c:v>0.000786684797681315</c:v>
                </c:pt>
                <c:pt idx="13">
                  <c:v>0.000748723403620155</c:v>
                </c:pt>
              </c:numCache>
            </c:numRef>
          </c:val>
        </c:ser>
        <c:ser>
          <c:idx val="5"/>
          <c:order val="5"/>
          <c:tx>
            <c:strRef>
              <c:f>Feuil1!$A$165</c:f>
              <c:strCache>
                <c:ptCount val="1"/>
                <c:pt idx="0">
                  <c:v>Autres IR</c:v>
                </c:pt>
              </c:strCache>
            </c:strRef>
          </c:tx>
          <c:invertIfNegative val="0"/>
          <c:cat>
            <c:numRef>
              <c:f>Feuil1!$B$149:$O$149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Feuil1!$B$165:$O$165</c:f>
              <c:numCache>
                <c:formatCode>0.0%</c:formatCode>
                <c:ptCount val="14"/>
                <c:pt idx="0">
                  <c:v>0.000174965435139363</c:v>
                </c:pt>
                <c:pt idx="1">
                  <c:v>0.000469572514892585</c:v>
                </c:pt>
                <c:pt idx="2">
                  <c:v>7.13896106586145E-6</c:v>
                </c:pt>
                <c:pt idx="3">
                  <c:v>1.26860931568363E-5</c:v>
                </c:pt>
                <c:pt idx="4">
                  <c:v>0.0</c:v>
                </c:pt>
                <c:pt idx="5">
                  <c:v>2.71679763009196E-5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70958056"/>
        <c:axId val="-2070955112"/>
      </c:barChart>
      <c:lineChart>
        <c:grouping val="standard"/>
        <c:varyColors val="0"/>
        <c:ser>
          <c:idx val="6"/>
          <c:order val="6"/>
          <c:tx>
            <c:strRef>
              <c:f>Feuil1!$A$166</c:f>
              <c:strCache>
                <c:ptCount val="1"/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Feuil1!$B$149:$O$149</c:f>
              <c:numCache>
                <c:formatCode>0</c:formatCode>
                <c:ptCount val="14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</c:numCache>
            </c:numRef>
          </c:cat>
          <c:val>
            <c:numRef>
              <c:f>Feuil1!$B$166:$O$166</c:f>
              <c:numCache>
                <c:formatCode>0.0%</c:formatCode>
                <c:ptCount val="14"/>
                <c:pt idx="0">
                  <c:v>0.0210533299347089</c:v>
                </c:pt>
                <c:pt idx="1">
                  <c:v>0.0201293282098078</c:v>
                </c:pt>
                <c:pt idx="2">
                  <c:v>0.0199200718231681</c:v>
                </c:pt>
                <c:pt idx="3">
                  <c:v>0.0194242417730861</c:v>
                </c:pt>
                <c:pt idx="4">
                  <c:v>0.0198776879829545</c:v>
                </c:pt>
                <c:pt idx="5">
                  <c:v>0.0152630055279367</c:v>
                </c:pt>
                <c:pt idx="6">
                  <c:v>0.0163700354375</c:v>
                </c:pt>
                <c:pt idx="7">
                  <c:v>0.020090878802501</c:v>
                </c:pt>
                <c:pt idx="8">
                  <c:v>0.0213292058707022</c:v>
                </c:pt>
                <c:pt idx="9">
                  <c:v>0.018690878731257</c:v>
                </c:pt>
                <c:pt idx="10">
                  <c:v>0.0219667071685389</c:v>
                </c:pt>
                <c:pt idx="11">
                  <c:v>0.0232733213027141</c:v>
                </c:pt>
                <c:pt idx="12">
                  <c:v>0.0235328235748284</c:v>
                </c:pt>
                <c:pt idx="13">
                  <c:v>0.0219107757832543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70958056"/>
        <c:axId val="-2070955112"/>
      </c:lineChart>
      <c:catAx>
        <c:axId val="-2070958056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low"/>
        <c:txPr>
          <a:bodyPr rot="-5400000" vert="horz"/>
          <a:lstStyle/>
          <a:p>
            <a:pPr>
              <a:defRPr/>
            </a:pPr>
            <a:endParaRPr lang="fr-FR"/>
          </a:p>
        </c:txPr>
        <c:crossAx val="-2070955112"/>
        <c:crosses val="autoZero"/>
        <c:auto val="1"/>
        <c:lblAlgn val="ctr"/>
        <c:lblOffset val="100"/>
        <c:noMultiLvlLbl val="0"/>
      </c:catAx>
      <c:valAx>
        <c:axId val="-2070955112"/>
        <c:scaling>
          <c:orientation val="minMax"/>
          <c:max val="0.03"/>
          <c:min val="-0.007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%" sourceLinked="0"/>
        <c:majorTickMark val="out"/>
        <c:minorTickMark val="none"/>
        <c:tickLblPos val="nextTo"/>
        <c:crossAx val="-2070958056"/>
        <c:crosses val="autoZero"/>
        <c:crossBetween val="between"/>
        <c:majorUnit val="0.002"/>
      </c:valAx>
    </c:plotArea>
    <c:legend>
      <c:legendPos val="r"/>
      <c:legendEntry>
        <c:idx val="4"/>
        <c:txPr>
          <a:bodyPr/>
          <a:lstStyle/>
          <a:p>
            <a:pPr>
              <a:defRPr sz="1800" b="1"/>
            </a:pPr>
            <a:endParaRPr lang="fr-FR"/>
          </a:p>
        </c:txPr>
      </c:legendEntry>
      <c:legendEntry>
        <c:idx val="5"/>
        <c:txPr>
          <a:bodyPr/>
          <a:lstStyle/>
          <a:p>
            <a:pPr>
              <a:defRPr sz="1800"/>
            </a:pPr>
            <a:endParaRPr lang="fr-FR"/>
          </a:p>
        </c:txPr>
      </c:legendEntry>
      <c:legendEntry>
        <c:idx val="6"/>
        <c:delete val="1"/>
      </c:legendEntry>
      <c:layout>
        <c:manualLayout>
          <c:xMode val="edge"/>
          <c:yMode val="edge"/>
          <c:x val="0.719392417942139"/>
          <c:y val="0.119506125923449"/>
          <c:w val="0.280607582057861"/>
          <c:h val="0.880493874076551"/>
        </c:manualLayout>
      </c:layout>
      <c:overlay val="0"/>
      <c:txPr>
        <a:bodyPr/>
        <a:lstStyle/>
        <a:p>
          <a:pPr>
            <a:defRPr sz="14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  <c:userShapes r:id="rId2"/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/>
              <a:t>% du PIB, avec tendance logarithmique</a:t>
            </a:r>
          </a:p>
        </c:rich>
      </c:tx>
      <c:layout>
        <c:manualLayout>
          <c:xMode val="edge"/>
          <c:yMode val="edge"/>
          <c:x val="0.231941785709842"/>
          <c:y val="0.001908748878234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77902662763576"/>
          <c:y val="0.0731954094439183"/>
          <c:w val="0.76845478046413"/>
          <c:h val="0.8222870629059"/>
        </c:manualLayout>
      </c:layout>
      <c:lineChart>
        <c:grouping val="standard"/>
        <c:varyColors val="0"/>
        <c:ser>
          <c:idx val="1"/>
          <c:order val="0"/>
          <c:tx>
            <c:strRef>
              <c:f>'Dpenses courantes'!$A$75</c:f>
              <c:strCache>
                <c:ptCount val="1"/>
                <c:pt idx="0">
                  <c:v>% du PIB</c:v>
                </c:pt>
              </c:strCache>
            </c:strRef>
          </c:tx>
          <c:spPr>
            <a:ln w="57150" cmpd="sng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529291938995508"/>
                  <c:y val="0.0362662286864516"/>
                </c:manualLayout>
              </c:layout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layout>
                <c:manualLayout>
                  <c:x val="-0.0183441788906167"/>
                  <c:y val="-0.0286312331735144"/>
                </c:manualLayout>
              </c:layout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spPr>
              <a:ln w="38100" cmpd="sng">
                <a:solidFill>
                  <a:srgbClr val="FF0000"/>
                </a:solidFill>
                <a:prstDash val="sysDash"/>
              </a:ln>
            </c:spPr>
            <c:trendlineType val="log"/>
            <c:dispRSqr val="0"/>
            <c:dispEq val="0"/>
          </c:trendline>
          <c:cat>
            <c:numRef>
              <c:f>'Dpenses courantes'!$B$73:$AA$73</c:f>
              <c:numCache>
                <c:formatCode>General</c:formatCode>
                <c:ptCount val="26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  <c:pt idx="24">
                  <c:v>2014.0</c:v>
                </c:pt>
                <c:pt idx="25">
                  <c:v>2015.0</c:v>
                </c:pt>
              </c:numCache>
            </c:numRef>
          </c:cat>
          <c:val>
            <c:numRef>
              <c:f>'Dpenses courantes'!$B$75:$AA$75</c:f>
              <c:numCache>
                <c:formatCode>General</c:formatCode>
                <c:ptCount val="26"/>
                <c:pt idx="0">
                  <c:v>0.0730189577168185</c:v>
                </c:pt>
                <c:pt idx="1">
                  <c:v>0.0810961758124906</c:v>
                </c:pt>
                <c:pt idx="2">
                  <c:v>0.0834244954310652</c:v>
                </c:pt>
                <c:pt idx="3">
                  <c:v>0.0878264620248182</c:v>
                </c:pt>
                <c:pt idx="4">
                  <c:v>0.0863371956231555</c:v>
                </c:pt>
                <c:pt idx="5">
                  <c:v>0.0860227131992928</c:v>
                </c:pt>
                <c:pt idx="6">
                  <c:v>0.0900177661206167</c:v>
                </c:pt>
                <c:pt idx="7">
                  <c:v>0.0856553191489361</c:v>
                </c:pt>
                <c:pt idx="8">
                  <c:v>0.0893837672329951</c:v>
                </c:pt>
                <c:pt idx="9">
                  <c:v>0.0899185118568971</c:v>
                </c:pt>
                <c:pt idx="10">
                  <c:v>0.0884019069665532</c:v>
                </c:pt>
                <c:pt idx="11">
                  <c:v>0.0936763785213848</c:v>
                </c:pt>
                <c:pt idx="12">
                  <c:v>0.0965502330508474</c:v>
                </c:pt>
                <c:pt idx="13">
                  <c:v>0.0974241658630665</c:v>
                </c:pt>
                <c:pt idx="14">
                  <c:v>0.0936371352785146</c:v>
                </c:pt>
                <c:pt idx="15">
                  <c:v>0.0979219585561497</c:v>
                </c:pt>
                <c:pt idx="16">
                  <c:v>0.0923422131765415</c:v>
                </c:pt>
                <c:pt idx="17">
                  <c:v>0.0862473958333333</c:v>
                </c:pt>
                <c:pt idx="18">
                  <c:v>0.0936009514747859</c:v>
                </c:pt>
                <c:pt idx="19">
                  <c:v>0.10306647778009</c:v>
                </c:pt>
                <c:pt idx="20">
                  <c:v>0.0975023899263625</c:v>
                </c:pt>
                <c:pt idx="21">
                  <c:v>0.0980733077790304</c:v>
                </c:pt>
                <c:pt idx="22">
                  <c:v>0.105210777121626</c:v>
                </c:pt>
                <c:pt idx="23">
                  <c:v>0.105526958584537</c:v>
                </c:pt>
                <c:pt idx="24">
                  <c:v>0.101580789120366</c:v>
                </c:pt>
                <c:pt idx="25">
                  <c:v>0.108185745373131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6126984"/>
        <c:axId val="2136422472"/>
      </c:lineChart>
      <c:catAx>
        <c:axId val="2136126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2136422472"/>
        <c:crosses val="autoZero"/>
        <c:auto val="1"/>
        <c:lblAlgn val="ctr"/>
        <c:lblOffset val="100"/>
        <c:noMultiLvlLbl val="0"/>
      </c:catAx>
      <c:valAx>
        <c:axId val="2136422472"/>
        <c:scaling>
          <c:orientation val="minMax"/>
          <c:max val="0.11"/>
          <c:min val="0.07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.0%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2136126984"/>
        <c:crosses val="autoZero"/>
        <c:crossBetween val="between"/>
        <c:majorUnit val="0.002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La croissance des dépenses </a:t>
            </a:r>
            <a:endParaRPr lang="fr-FR" sz="1800" b="1" dirty="0" smtClean="0"/>
          </a:p>
          <a:p>
            <a:pPr>
              <a:defRPr sz="1800" b="1"/>
            </a:pPr>
            <a:r>
              <a:rPr lang="fr-FR" sz="1800" b="1" dirty="0" smtClean="0"/>
              <a:t>de santé en CFP constants </a:t>
            </a:r>
            <a:r>
              <a:rPr lang="fr-FR" sz="1800" b="1" dirty="0"/>
              <a:t>: </a:t>
            </a:r>
          </a:p>
          <a:p>
            <a:pPr>
              <a:defRPr sz="1800" b="1"/>
            </a:pPr>
            <a:r>
              <a:rPr lang="fr-FR" sz="1800" b="1" dirty="0"/>
              <a:t>x 3 au totale </a:t>
            </a:r>
            <a:r>
              <a:rPr lang="fr-FR" sz="1600" b="1" dirty="0"/>
              <a:t>(peu de signification) </a:t>
            </a:r>
          </a:p>
          <a:p>
            <a:pPr>
              <a:defRPr sz="1800" b="1"/>
            </a:pPr>
            <a:r>
              <a:rPr lang="fr-FR" sz="1800" b="1" dirty="0"/>
              <a:t>x 2 </a:t>
            </a:r>
            <a:r>
              <a:rPr lang="fr-FR" sz="1800" b="1" dirty="0" smtClean="0"/>
              <a:t>par </a:t>
            </a:r>
            <a:r>
              <a:rPr lang="fr-FR" sz="1800" b="1" dirty="0"/>
              <a:t>habitant</a:t>
            </a:r>
          </a:p>
        </c:rich>
      </c:tx>
      <c:layout>
        <c:manualLayout>
          <c:xMode val="edge"/>
          <c:yMode val="edge"/>
          <c:x val="0.122010143861242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25862149935035"/>
          <c:y val="0.134996059259598"/>
          <c:w val="0.903563657425526"/>
          <c:h val="0.769232676823817"/>
        </c:manualLayout>
      </c:layout>
      <c:lineChart>
        <c:grouping val="standard"/>
        <c:varyColors val="0"/>
        <c:ser>
          <c:idx val="2"/>
          <c:order val="1"/>
          <c:tx>
            <c:strRef>
              <c:f>'Dpenses courantes'!$A$76</c:f>
              <c:strCache>
                <c:ptCount val="1"/>
                <c:pt idx="0">
                  <c:v>Par habitant, KCFP</c:v>
                </c:pt>
              </c:strCache>
            </c:strRef>
          </c:tx>
          <c:spPr>
            <a:ln w="57150" cmpd="sng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'Dpenses courantes'!$B$73:$AA$73</c:f>
              <c:numCache>
                <c:formatCode>General</c:formatCode>
                <c:ptCount val="26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  <c:pt idx="24">
                  <c:v>2014.0</c:v>
                </c:pt>
                <c:pt idx="25">
                  <c:v>2015.0</c:v>
                </c:pt>
              </c:numCache>
            </c:numRef>
          </c:cat>
          <c:val>
            <c:numRef>
              <c:f>'Dpenses courantes'!$B$76:$AA$76</c:f>
              <c:numCache>
                <c:formatCode>General</c:formatCode>
                <c:ptCount val="26"/>
                <c:pt idx="3">
                  <c:v>174.9108829918044</c:v>
                </c:pt>
                <c:pt idx="4">
                  <c:v>171.0628798700638</c:v>
                </c:pt>
                <c:pt idx="5">
                  <c:v>175.7804162676303</c:v>
                </c:pt>
                <c:pt idx="6">
                  <c:v>182.6027656212202</c:v>
                </c:pt>
                <c:pt idx="7">
                  <c:v>189.6557472073352</c:v>
                </c:pt>
                <c:pt idx="8">
                  <c:v>192.618861053936</c:v>
                </c:pt>
                <c:pt idx="9">
                  <c:v>203.0031931851852</c:v>
                </c:pt>
                <c:pt idx="10">
                  <c:v>209.3104765591538</c:v>
                </c:pt>
                <c:pt idx="11">
                  <c:v>211.6149455631914</c:v>
                </c:pt>
                <c:pt idx="12">
                  <c:v>223.9006318305478</c:v>
                </c:pt>
                <c:pt idx="13">
                  <c:v>235.5775253486763</c:v>
                </c:pt>
                <c:pt idx="14">
                  <c:v>248.5405042152167</c:v>
                </c:pt>
                <c:pt idx="15">
                  <c:v>261.2000407629467</c:v>
                </c:pt>
                <c:pt idx="16">
                  <c:v>269.9207924069069</c:v>
                </c:pt>
                <c:pt idx="17">
                  <c:v>284.3884657911556</c:v>
                </c:pt>
                <c:pt idx="18">
                  <c:v>293.879245079629</c:v>
                </c:pt>
                <c:pt idx="19">
                  <c:v>309.7716583576419</c:v>
                </c:pt>
                <c:pt idx="20">
                  <c:v>320.8988610562653</c:v>
                </c:pt>
                <c:pt idx="21">
                  <c:v>321.4685932158789</c:v>
                </c:pt>
                <c:pt idx="22">
                  <c:v>325.4681372820041</c:v>
                </c:pt>
                <c:pt idx="23">
                  <c:v>319.5144605539996</c:v>
                </c:pt>
                <c:pt idx="24">
                  <c:v>324.3570388310861</c:v>
                </c:pt>
                <c:pt idx="25">
                  <c:v>339.7363656387665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3963064"/>
        <c:axId val="-2071028376"/>
      </c:lineChart>
      <c:lineChart>
        <c:grouping val="standard"/>
        <c:varyColors val="0"/>
        <c:ser>
          <c:idx val="0"/>
          <c:order val="0"/>
          <c:tx>
            <c:strRef>
              <c:f>'Dpenses courantes'!$A$74</c:f>
              <c:strCache>
                <c:ptCount val="1"/>
                <c:pt idx="0">
                  <c:v>Totale, GCFP</c:v>
                </c:pt>
              </c:strCache>
            </c:strRef>
          </c:tx>
          <c:spPr>
            <a:ln w="28575" cmpd="sng">
              <a:solidFill>
                <a:schemeClr val="tx1"/>
              </a:solidFill>
              <a:prstDash val="solid"/>
            </a:ln>
          </c:spPr>
          <c:marker>
            <c:symbol val="none"/>
          </c:marker>
          <c:cat>
            <c:numRef>
              <c:f>'Dpenses courantes'!$B$73:$AA$73</c:f>
              <c:numCache>
                <c:formatCode>General</c:formatCode>
                <c:ptCount val="26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  <c:pt idx="24">
                  <c:v>2014.0</c:v>
                </c:pt>
                <c:pt idx="25">
                  <c:v>2015.0</c:v>
                </c:pt>
              </c:numCache>
            </c:numRef>
          </c:cat>
          <c:val>
            <c:numRef>
              <c:f>'Dpenses courantes'!$B$74:$AA$74</c:f>
              <c:numCache>
                <c:formatCode>General</c:formatCode>
                <c:ptCount val="26"/>
                <c:pt idx="3">
                  <c:v>32.27027081301446</c:v>
                </c:pt>
                <c:pt idx="4">
                  <c:v>32.41325107209935</c:v>
                </c:pt>
                <c:pt idx="5">
                  <c:v>34.06896926911891</c:v>
                </c:pt>
                <c:pt idx="6">
                  <c:v>36.07564148580789</c:v>
                </c:pt>
                <c:pt idx="7">
                  <c:v>38.20008129100704</c:v>
                </c:pt>
                <c:pt idx="8">
                  <c:v>39.5406071782908</c:v>
                </c:pt>
                <c:pt idx="9">
                  <c:v>42.47111005904532</c:v>
                </c:pt>
                <c:pt idx="10">
                  <c:v>44.63127291670836</c:v>
                </c:pt>
                <c:pt idx="11">
                  <c:v>45.98890062210224</c:v>
                </c:pt>
                <c:pt idx="12">
                  <c:v>49.59163899383213</c:v>
                </c:pt>
                <c:pt idx="13">
                  <c:v>55.00366753658025</c:v>
                </c:pt>
                <c:pt idx="14">
                  <c:v>56.53486335189515</c:v>
                </c:pt>
                <c:pt idx="15">
                  <c:v>64.06316563227163</c:v>
                </c:pt>
                <c:pt idx="16">
                  <c:v>64.04139462742296</c:v>
                </c:pt>
                <c:pt idx="17">
                  <c:v>68.5508040602756</c:v>
                </c:pt>
                <c:pt idx="18">
                  <c:v>68.72691391202254</c:v>
                </c:pt>
                <c:pt idx="19">
                  <c:v>76.0806433352175</c:v>
                </c:pt>
                <c:pt idx="20">
                  <c:v>80.14449054880226</c:v>
                </c:pt>
                <c:pt idx="21">
                  <c:v>81.76553668445885</c:v>
                </c:pt>
                <c:pt idx="22">
                  <c:v>84.29624755603948</c:v>
                </c:pt>
                <c:pt idx="23">
                  <c:v>84.23998752506198</c:v>
                </c:pt>
                <c:pt idx="24">
                  <c:v>86.9439042586727</c:v>
                </c:pt>
                <c:pt idx="25">
                  <c:v>92.544186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6780104"/>
        <c:axId val="-2040192312"/>
      </c:lineChart>
      <c:catAx>
        <c:axId val="-2043963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071028376"/>
        <c:crosses val="autoZero"/>
        <c:auto val="1"/>
        <c:lblAlgn val="ctr"/>
        <c:lblOffset val="100"/>
        <c:noMultiLvlLbl val="0"/>
      </c:catAx>
      <c:valAx>
        <c:axId val="-2071028376"/>
        <c:scaling>
          <c:orientation val="minMax"/>
          <c:min val="10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b="1">
                <a:solidFill>
                  <a:srgbClr val="FF0000"/>
                </a:solidFill>
              </a:defRPr>
            </a:pPr>
            <a:endParaRPr lang="fr-FR"/>
          </a:p>
        </c:txPr>
        <c:crossAx val="-2043963064"/>
        <c:crosses val="autoZero"/>
        <c:crossBetween val="between"/>
        <c:majorUnit val="20.0"/>
      </c:valAx>
      <c:catAx>
        <c:axId val="-20467801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40192312"/>
        <c:crosses val="autoZero"/>
        <c:auto val="1"/>
        <c:lblAlgn val="ctr"/>
        <c:lblOffset val="100"/>
        <c:noMultiLvlLbl val="0"/>
      </c:catAx>
      <c:valAx>
        <c:axId val="-2040192312"/>
        <c:scaling>
          <c:orientation val="minMax"/>
          <c:max val="100.0"/>
          <c:min val="25.0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/>
            </a:pPr>
            <a:endParaRPr lang="fr-FR"/>
          </a:p>
        </c:txPr>
        <c:crossAx val="-2046780104"/>
        <c:crosses val="max"/>
        <c:crossBetween val="between"/>
        <c:majorUnit val="5.0"/>
      </c:valAx>
    </c:plotArea>
    <c:legend>
      <c:legendPos val="r"/>
      <c:layout>
        <c:manualLayout>
          <c:xMode val="edge"/>
          <c:yMode val="edge"/>
          <c:x val="0.166863981244423"/>
          <c:y val="0.235725862739593"/>
          <c:w val="0.338613515755859"/>
          <c:h val="0.278446224073325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CS,% du PIB </a:t>
            </a:r>
          </a:p>
        </c:rich>
      </c:tx>
      <c:layout/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7015477679024"/>
          <c:y val="0.0365995098826932"/>
          <c:w val="0.887863708560035"/>
          <c:h val="0.863223525630725"/>
        </c:manualLayout>
      </c:layout>
      <c:lineChart>
        <c:grouping val="standard"/>
        <c:varyColors val="0"/>
        <c:ser>
          <c:idx val="0"/>
          <c:order val="0"/>
          <c:tx>
            <c:strRef>
              <c:f>DépensesRecettesCAFAT!$A$227</c:f>
              <c:strCache>
                <c:ptCount val="1"/>
                <c:pt idx="0">
                  <c:v>CS sans changement / PIB tendance</c:v>
                </c:pt>
              </c:strCache>
            </c:strRef>
          </c:tx>
          <c:spPr>
            <a:ln w="57150" cmpd="sng">
              <a:solidFill>
                <a:srgbClr val="660066"/>
              </a:solidFill>
              <a:prstDash val="solid"/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rgbClr val="FFFFFF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660066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DépensesRecettesCAFAT!$B$223:$AA$223</c:f>
              <c:numCache>
                <c:formatCode>General</c:formatCode>
                <c:ptCount val="26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  <c:pt idx="18">
                  <c:v>2018.0</c:v>
                </c:pt>
                <c:pt idx="19">
                  <c:v>2019.0</c:v>
                </c:pt>
                <c:pt idx="20">
                  <c:v>2020.0</c:v>
                </c:pt>
                <c:pt idx="21">
                  <c:v>2021.0</c:v>
                </c:pt>
                <c:pt idx="22">
                  <c:v>2022.0</c:v>
                </c:pt>
                <c:pt idx="23">
                  <c:v>2023.0</c:v>
                </c:pt>
                <c:pt idx="24">
                  <c:v>2024.0</c:v>
                </c:pt>
                <c:pt idx="25">
                  <c:v>2025.0</c:v>
                </c:pt>
              </c:numCache>
            </c:numRef>
          </c:cat>
          <c:val>
            <c:numRef>
              <c:f>DépensesRecettesCAFAT!$B$227:$AA$227</c:f>
              <c:numCache>
                <c:formatCode>0.0%</c:formatCode>
                <c:ptCount val="26"/>
                <c:pt idx="0">
                  <c:v>0.108175869260933</c:v>
                </c:pt>
                <c:pt idx="1">
                  <c:v>0.112338534093199</c:v>
                </c:pt>
                <c:pt idx="2">
                  <c:v>0.118181180206041</c:v>
                </c:pt>
                <c:pt idx="3">
                  <c:v>0.122196333118956</c:v>
                </c:pt>
                <c:pt idx="4">
                  <c:v>0.121446305346755</c:v>
                </c:pt>
                <c:pt idx="5">
                  <c:v>0.11971251510078</c:v>
                </c:pt>
                <c:pt idx="6">
                  <c:v>0.118675740639764</c:v>
                </c:pt>
                <c:pt idx="7">
                  <c:v>0.111174358636227</c:v>
                </c:pt>
                <c:pt idx="8">
                  <c:v>0.126444850525746</c:v>
                </c:pt>
                <c:pt idx="9">
                  <c:v>0.135510507331661</c:v>
                </c:pt>
                <c:pt idx="10">
                  <c:v>0.133413285831397</c:v>
                </c:pt>
                <c:pt idx="11">
                  <c:v>0.137108059235428</c:v>
                </c:pt>
                <c:pt idx="12">
                  <c:v>0.135624868770872</c:v>
                </c:pt>
                <c:pt idx="13">
                  <c:v>0.138212953780836</c:v>
                </c:pt>
                <c:pt idx="14">
                  <c:v>0.139880592851897</c:v>
                </c:pt>
                <c:pt idx="15">
                  <c:v>0.148224526781199</c:v>
                </c:pt>
                <c:pt idx="16">
                  <c:v>0.155505060265848</c:v>
                </c:pt>
                <c:pt idx="17">
                  <c:v>0.161663676514</c:v>
                </c:pt>
                <c:pt idx="18">
                  <c:v>0.16197219498063</c:v>
                </c:pt>
                <c:pt idx="19">
                  <c:v>0.162281302222959</c:v>
                </c:pt>
                <c:pt idx="20">
                  <c:v>0.162590999364606</c:v>
                </c:pt>
                <c:pt idx="21">
                  <c:v>0.162901287531333</c:v>
                </c:pt>
                <c:pt idx="22">
                  <c:v>0.163212167851049</c:v>
                </c:pt>
                <c:pt idx="23">
                  <c:v>0.163523641453818</c:v>
                </c:pt>
                <c:pt idx="24">
                  <c:v>0.16383570947186</c:v>
                </c:pt>
                <c:pt idx="25">
                  <c:v>0.164148373039554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2503304"/>
        <c:axId val="-2042252168"/>
      </c:lineChart>
      <c:catAx>
        <c:axId val="-2042503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042252168"/>
        <c:crosses val="autoZero"/>
        <c:auto val="1"/>
        <c:lblAlgn val="ctr"/>
        <c:lblOffset val="100"/>
        <c:tickLblSkip val="3"/>
        <c:noMultiLvlLbl val="0"/>
      </c:catAx>
      <c:valAx>
        <c:axId val="-2042252168"/>
        <c:scaling>
          <c:orientation val="minMax"/>
          <c:min val="0.1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rgbClr val="660066"/>
                </a:solidFill>
              </a:defRPr>
            </a:pPr>
            <a:endParaRPr lang="fr-FR"/>
          </a:p>
        </c:txPr>
        <c:crossAx val="-2042503304"/>
        <c:crosses val="autoZero"/>
        <c:crossBetween val="between"/>
        <c:majorUnit val="0.0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PIB et CS, </a:t>
            </a:r>
            <a:r>
              <a:rPr lang="fr-FR" sz="1800" dirty="0" smtClean="0"/>
              <a:t>projections </a:t>
            </a:r>
            <a:r>
              <a:rPr lang="fr-FR" sz="1800" dirty="0"/>
              <a:t>en </a:t>
            </a:r>
            <a:r>
              <a:rPr lang="fr-FR" sz="1800" dirty="0" smtClean="0"/>
              <a:t>2025 </a:t>
            </a:r>
          </a:p>
          <a:p>
            <a:pPr>
              <a:defRPr sz="1800"/>
            </a:pPr>
            <a:r>
              <a:rPr lang="mr-IN" sz="1800" dirty="0" smtClean="0"/>
              <a:t>…</a:t>
            </a:r>
            <a:r>
              <a:rPr lang="fr-FR" sz="1800" dirty="0" smtClean="0"/>
              <a:t> si rien ne change</a:t>
            </a:r>
            <a:endParaRPr lang="fr-FR" sz="1800" dirty="0"/>
          </a:p>
        </c:rich>
      </c:tx>
      <c:layout>
        <c:manualLayout>
          <c:xMode val="edge"/>
          <c:yMode val="edge"/>
          <c:x val="0.238258891112629"/>
          <c:y val="0.00190873166584331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7015477679024"/>
          <c:y val="0.321000572168618"/>
          <c:w val="0.762474571611596"/>
          <c:h val="0.582949194823339"/>
        </c:manualLayout>
      </c:layout>
      <c:lineChart>
        <c:grouping val="standard"/>
        <c:varyColors val="0"/>
        <c:ser>
          <c:idx val="0"/>
          <c:order val="0"/>
          <c:tx>
            <c:strRef>
              <c:f>DépensesRecettesCAFAT!$A$224</c:f>
              <c:strCache>
                <c:ptCount val="1"/>
                <c:pt idx="0">
                  <c:v>PIB tendance (croissance de 4,8% en moyenne à partir de 2018 en CFP courants)</c:v>
                </c:pt>
              </c:strCache>
            </c:strRef>
          </c:tx>
          <c:spPr>
            <a:ln w="57150" cmpd="sng">
              <a:solidFill>
                <a:srgbClr val="0000FF"/>
              </a:solidFill>
              <a:prstDash val="solid"/>
            </a:ln>
          </c:spPr>
          <c:marker>
            <c:symbol val="none"/>
          </c:marker>
          <c:cat>
            <c:numRef>
              <c:f>DépensesRecettesCAFAT!$B$223:$AA$223</c:f>
              <c:numCache>
                <c:formatCode>General</c:formatCode>
                <c:ptCount val="26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  <c:pt idx="18">
                  <c:v>2018.0</c:v>
                </c:pt>
                <c:pt idx="19">
                  <c:v>2019.0</c:v>
                </c:pt>
                <c:pt idx="20">
                  <c:v>2020.0</c:v>
                </c:pt>
                <c:pt idx="21">
                  <c:v>2021.0</c:v>
                </c:pt>
                <c:pt idx="22">
                  <c:v>2022.0</c:v>
                </c:pt>
                <c:pt idx="23">
                  <c:v>2023.0</c:v>
                </c:pt>
                <c:pt idx="24">
                  <c:v>2024.0</c:v>
                </c:pt>
                <c:pt idx="25">
                  <c:v>2025.0</c:v>
                </c:pt>
              </c:numCache>
            </c:numRef>
          </c:cat>
          <c:val>
            <c:numRef>
              <c:f>DépensesRecettesCAFAT!$B$224:$AA$224</c:f>
              <c:numCache>
                <c:formatCode>0</c:formatCode>
                <c:ptCount val="26"/>
                <c:pt idx="0">
                  <c:v>441.871689654604</c:v>
                </c:pt>
                <c:pt idx="1">
                  <c:v>439.3829122098678</c:v>
                </c:pt>
                <c:pt idx="2">
                  <c:v>471.9963321690695</c:v>
                </c:pt>
                <c:pt idx="3">
                  <c:v>518.5449668812508</c:v>
                </c:pt>
                <c:pt idx="4">
                  <c:v>565.52805391</c:v>
                </c:pt>
                <c:pt idx="5">
                  <c:v>598.4021222958128</c:v>
                </c:pt>
                <c:pt idx="6">
                  <c:v>663.2966389408035</c:v>
                </c:pt>
                <c:pt idx="7">
                  <c:v>767.977071959987</c:v>
                </c:pt>
                <c:pt idx="8">
                  <c:v>735.713380076424</c:v>
                </c:pt>
                <c:pt idx="9">
                  <c:v>744.715</c:v>
                </c:pt>
                <c:pt idx="10">
                  <c:v>842.9130000000001</c:v>
                </c:pt>
                <c:pt idx="11">
                  <c:v>887.4250000000001</c:v>
                </c:pt>
                <c:pt idx="12">
                  <c:v>883.1625075439329</c:v>
                </c:pt>
                <c:pt idx="13">
                  <c:v>912.367448567508</c:v>
                </c:pt>
                <c:pt idx="14">
                  <c:v>955.1904040145593</c:v>
                </c:pt>
                <c:pt idx="15">
                  <c:v>955.1904040145593</c:v>
                </c:pt>
                <c:pt idx="16">
                  <c:v>955.9931853529475</c:v>
                </c:pt>
                <c:pt idx="17">
                  <c:v>965.553117206477</c:v>
                </c:pt>
                <c:pt idx="18">
                  <c:v>1011.899666832388</c:v>
                </c:pt>
                <c:pt idx="19">
                  <c:v>1060.470850840343</c:v>
                </c:pt>
                <c:pt idx="20">
                  <c:v>1111.37345168068</c:v>
                </c:pt>
                <c:pt idx="21">
                  <c:v>1164.719377361352</c:v>
                </c:pt>
                <c:pt idx="22">
                  <c:v>1220.625907474697</c:v>
                </c:pt>
                <c:pt idx="23">
                  <c:v>1279.215951033482</c:v>
                </c:pt>
                <c:pt idx="24">
                  <c:v>1340.61831668309</c:v>
                </c:pt>
                <c:pt idx="25">
                  <c:v>1404.967995883878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DépensesRecettesCAFAT!$A$226</c:f>
              <c:strCache>
                <c:ptCount val="1"/>
                <c:pt idx="0">
                  <c:v>CS tendance sans changement (+ 5% par an à partir de 2018)</c:v>
                </c:pt>
              </c:strCache>
            </c:strRef>
          </c:tx>
          <c:spPr>
            <a:ln w="76200" cmpd="sng">
              <a:solidFill>
                <a:srgbClr val="660066"/>
              </a:solidFill>
            </a:ln>
          </c:spPr>
          <c:marker>
            <c:symbol val="none"/>
          </c:marker>
          <c:cat>
            <c:numRef>
              <c:f>DépensesRecettesCAFAT!$B$223:$AA$223</c:f>
              <c:numCache>
                <c:formatCode>General</c:formatCode>
                <c:ptCount val="26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  <c:pt idx="18">
                  <c:v>2018.0</c:v>
                </c:pt>
                <c:pt idx="19">
                  <c:v>2019.0</c:v>
                </c:pt>
                <c:pt idx="20">
                  <c:v>2020.0</c:v>
                </c:pt>
                <c:pt idx="21">
                  <c:v>2021.0</c:v>
                </c:pt>
                <c:pt idx="22">
                  <c:v>2022.0</c:v>
                </c:pt>
                <c:pt idx="23">
                  <c:v>2023.0</c:v>
                </c:pt>
                <c:pt idx="24">
                  <c:v>2024.0</c:v>
                </c:pt>
                <c:pt idx="25">
                  <c:v>2025.0</c:v>
                </c:pt>
              </c:numCache>
            </c:numRef>
          </c:cat>
          <c:val>
            <c:numRef>
              <c:f>DépensesRecettesCAFAT!$B$226:$AA$226</c:f>
              <c:numCache>
                <c:formatCode>General</c:formatCode>
                <c:ptCount val="26"/>
                <c:pt idx="0">
                  <c:v>47.7998541301838</c:v>
                </c:pt>
                <c:pt idx="1">
                  <c:v>49.35963226325727</c:v>
                </c:pt>
                <c:pt idx="2">
                  <c:v>55.78108358866313</c:v>
                </c:pt>
                <c:pt idx="3">
                  <c:v>63.36429351017956</c:v>
                </c:pt>
                <c:pt idx="4">
                  <c:v>68.68129271731025</c:v>
                </c:pt>
                <c:pt idx="5">
                  <c:v>71.63622310167683</c:v>
                </c:pt>
                <c:pt idx="6">
                  <c:v>78.717219890166</c:v>
                </c:pt>
                <c:pt idx="7">
                  <c:v>85.3793584224787</c:v>
                </c:pt>
                <c:pt idx="8">
                  <c:v>93.02716837355443</c:v>
                </c:pt>
                <c:pt idx="9">
                  <c:v>100.9167074674983</c:v>
                </c:pt>
                <c:pt idx="10">
                  <c:v>112.455793</c:v>
                </c:pt>
                <c:pt idx="11">
                  <c:v>121.673119467</c:v>
                </c:pt>
                <c:pt idx="12">
                  <c:v>119.778799189</c:v>
                </c:pt>
                <c:pt idx="13">
                  <c:v>126.101</c:v>
                </c:pt>
                <c:pt idx="14">
                  <c:v>133.6126</c:v>
                </c:pt>
                <c:pt idx="15">
                  <c:v>141.582645621</c:v>
                </c:pt>
                <c:pt idx="16">
                  <c:v>148.66177790205</c:v>
                </c:pt>
                <c:pt idx="17">
                  <c:v>156.0948667971525</c:v>
                </c:pt>
                <c:pt idx="18">
                  <c:v>163.8996101370101</c:v>
                </c:pt>
                <c:pt idx="19">
                  <c:v>172.0945906438606</c:v>
                </c:pt>
                <c:pt idx="20">
                  <c:v>180.6993201760537</c:v>
                </c:pt>
                <c:pt idx="21">
                  <c:v>189.7342861848564</c:v>
                </c:pt>
                <c:pt idx="22">
                  <c:v>199.2210004940992</c:v>
                </c:pt>
                <c:pt idx="23">
                  <c:v>209.1820505188041</c:v>
                </c:pt>
                <c:pt idx="24">
                  <c:v>219.6411530447444</c:v>
                </c:pt>
                <c:pt idx="25">
                  <c:v>230.6232106969816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78988824"/>
        <c:axId val="2099283464"/>
      </c:lineChart>
      <c:catAx>
        <c:axId val="-2078988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2099283464"/>
        <c:crosses val="autoZero"/>
        <c:auto val="1"/>
        <c:lblAlgn val="ctr"/>
        <c:lblOffset val="100"/>
        <c:tickLblSkip val="5"/>
        <c:noMultiLvlLbl val="0"/>
      </c:catAx>
      <c:valAx>
        <c:axId val="209928346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78988824"/>
        <c:crosses val="autoZero"/>
        <c:crossBetween val="between"/>
        <c:majorUnit val="100.0"/>
      </c:valAx>
    </c:plotArea>
    <c:legend>
      <c:legendPos val="l"/>
      <c:layout>
        <c:manualLayout>
          <c:xMode val="edge"/>
          <c:yMode val="edge"/>
          <c:x val="0.0"/>
          <c:y val="0.0979699361236185"/>
          <c:w val="1.0"/>
          <c:h val="0.180286469061338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Retraites : Rapports démographiques  </a:t>
            </a:r>
          </a:p>
          <a:p>
            <a:pPr>
              <a:defRPr sz="1800"/>
            </a:pPr>
            <a:r>
              <a:rPr lang="fr-FR" sz="1800"/>
              <a:t>cotisants  / retraités de 1990 à 2016 </a:t>
            </a:r>
          </a:p>
        </c:rich>
      </c:tx>
      <c:layout>
        <c:manualLayout>
          <c:xMode val="edge"/>
          <c:yMode val="edge"/>
          <c:x val="0.185789851268591"/>
          <c:y val="0.0"/>
        </c:manualLayout>
      </c:layout>
      <c:overlay val="0"/>
      <c:spPr>
        <a:solidFill>
          <a:srgbClr val="FFFFFF"/>
        </a:solidFill>
      </c:spPr>
    </c:title>
    <c:autoTitleDeleted val="0"/>
    <c:plotArea>
      <c:layout>
        <c:manualLayout>
          <c:layoutTarget val="inner"/>
          <c:xMode val="edge"/>
          <c:yMode val="edge"/>
          <c:x val="0.0761685039370079"/>
          <c:y val="0.07974508521548"/>
          <c:w val="0.905226946631671"/>
          <c:h val="0.825598688395345"/>
        </c:manualLayout>
      </c:layout>
      <c:lineChart>
        <c:grouping val="standard"/>
        <c:varyColors val="0"/>
        <c:ser>
          <c:idx val="0"/>
          <c:order val="0"/>
          <c:tx>
            <c:strRef>
              <c:f>Régimes!$A$73</c:f>
              <c:strCache>
                <c:ptCount val="1"/>
                <c:pt idx="0">
                  <c:v>CAFAT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none"/>
          </c:marker>
          <c:cat>
            <c:numRef>
              <c:f>Régimes!$B$72:$AB$72</c:f>
              <c:numCache>
                <c:formatCode>General</c:formatCode>
                <c:ptCount val="27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  <c:pt idx="24">
                  <c:v>2014.0</c:v>
                </c:pt>
                <c:pt idx="25">
                  <c:v>2015.0</c:v>
                </c:pt>
                <c:pt idx="26">
                  <c:v>2016.0</c:v>
                </c:pt>
              </c:numCache>
            </c:numRef>
          </c:cat>
          <c:val>
            <c:numRef>
              <c:f>Régimes!$B$73:$AB$73</c:f>
              <c:numCache>
                <c:formatCode>0.00</c:formatCode>
                <c:ptCount val="27"/>
                <c:pt idx="0">
                  <c:v>4.20256791171477</c:v>
                </c:pt>
                <c:pt idx="1">
                  <c:v>4.233925850685627</c:v>
                </c:pt>
                <c:pt idx="2">
                  <c:v>4.029312506026399</c:v>
                </c:pt>
                <c:pt idx="3">
                  <c:v>3.874464790015487</c:v>
                </c:pt>
                <c:pt idx="4">
                  <c:v>3.670549659159548</c:v>
                </c:pt>
                <c:pt idx="5">
                  <c:v>3.473590552454905</c:v>
                </c:pt>
                <c:pt idx="6">
                  <c:v>3.368088347296268</c:v>
                </c:pt>
                <c:pt idx="7">
                  <c:v>3.272460867700665</c:v>
                </c:pt>
                <c:pt idx="8">
                  <c:v>3.254699569348554</c:v>
                </c:pt>
                <c:pt idx="9">
                  <c:v>3.150832266325224</c:v>
                </c:pt>
                <c:pt idx="10">
                  <c:v>3.077555461524512</c:v>
                </c:pt>
                <c:pt idx="11">
                  <c:v>2.989128559102675</c:v>
                </c:pt>
                <c:pt idx="12">
                  <c:v>2.96866869037294</c:v>
                </c:pt>
                <c:pt idx="13">
                  <c:v>2.824432475965168</c:v>
                </c:pt>
                <c:pt idx="14">
                  <c:v>2.826855810338112</c:v>
                </c:pt>
                <c:pt idx="15">
                  <c:v>2.786427880852631</c:v>
                </c:pt>
                <c:pt idx="16">
                  <c:v>2.818864115168536</c:v>
                </c:pt>
                <c:pt idx="17">
                  <c:v>2.800444109267639</c:v>
                </c:pt>
                <c:pt idx="18">
                  <c:v>2.772892902408111</c:v>
                </c:pt>
                <c:pt idx="19">
                  <c:v>2.689290871779281</c:v>
                </c:pt>
                <c:pt idx="20">
                  <c:v>2.633879781420765</c:v>
                </c:pt>
                <c:pt idx="21">
                  <c:v>2.692034589426321</c:v>
                </c:pt>
                <c:pt idx="22">
                  <c:v>2.708948887756835</c:v>
                </c:pt>
                <c:pt idx="23">
                  <c:v>2.478258022265877</c:v>
                </c:pt>
                <c:pt idx="24">
                  <c:v>2.374419412935638</c:v>
                </c:pt>
                <c:pt idx="25">
                  <c:v>2.291829975997326</c:v>
                </c:pt>
                <c:pt idx="26">
                  <c:v>2.374419412935638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Régimes!$A$74</c:f>
              <c:strCache>
                <c:ptCount val="1"/>
                <c:pt idx="0">
                  <c:v>CLR (Caisse locale de retraite, fonctionnaires)</c:v>
                </c:pt>
              </c:strCache>
            </c:strRef>
          </c:tx>
          <c:spPr>
            <a:ln w="57150" cmpd="sng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Régimes!$B$72:$AB$72</c:f>
              <c:numCache>
                <c:formatCode>General</c:formatCode>
                <c:ptCount val="27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  <c:pt idx="24">
                  <c:v>2014.0</c:v>
                </c:pt>
                <c:pt idx="25">
                  <c:v>2015.0</c:v>
                </c:pt>
                <c:pt idx="26">
                  <c:v>2016.0</c:v>
                </c:pt>
              </c:numCache>
            </c:numRef>
          </c:cat>
          <c:val>
            <c:numRef>
              <c:f>Régimes!$B$74:$AB$74</c:f>
              <c:numCache>
                <c:formatCode>0.00</c:formatCode>
                <c:ptCount val="27"/>
                <c:pt idx="0">
                  <c:v>5.935960591133007</c:v>
                </c:pt>
                <c:pt idx="1">
                  <c:v>5.580645161290322</c:v>
                </c:pt>
                <c:pt idx="2">
                  <c:v>5.208677685950413</c:v>
                </c:pt>
                <c:pt idx="3">
                  <c:v>4.935700575815739</c:v>
                </c:pt>
                <c:pt idx="4">
                  <c:v>4.710549258936346</c:v>
                </c:pt>
                <c:pt idx="5">
                  <c:v>4.292624900872323</c:v>
                </c:pt>
                <c:pt idx="6">
                  <c:v>3.992758870383766</c:v>
                </c:pt>
                <c:pt idx="7">
                  <c:v>3.76943346508564</c:v>
                </c:pt>
                <c:pt idx="8">
                  <c:v>3.636363636363636</c:v>
                </c:pt>
                <c:pt idx="9">
                  <c:v>3.311851447296559</c:v>
                </c:pt>
                <c:pt idx="10">
                  <c:v>3.07715281234445</c:v>
                </c:pt>
                <c:pt idx="11">
                  <c:v>2.84379294548786</c:v>
                </c:pt>
                <c:pt idx="12">
                  <c:v>2.591362126245837</c:v>
                </c:pt>
                <c:pt idx="13">
                  <c:v>2.397947548460661</c:v>
                </c:pt>
                <c:pt idx="14">
                  <c:v>2.464552903455647</c:v>
                </c:pt>
                <c:pt idx="15">
                  <c:v>2.48795385137428</c:v>
                </c:pt>
                <c:pt idx="16">
                  <c:v>2.490272373540856</c:v>
                </c:pt>
                <c:pt idx="17">
                  <c:v>2.493001555209953</c:v>
                </c:pt>
                <c:pt idx="18">
                  <c:v>2.43</c:v>
                </c:pt>
                <c:pt idx="19">
                  <c:v>2.449929478138223</c:v>
                </c:pt>
                <c:pt idx="20">
                  <c:v>2.380810810810811</c:v>
                </c:pt>
                <c:pt idx="21">
                  <c:v>2.266632417159003</c:v>
                </c:pt>
                <c:pt idx="22">
                  <c:v>2.22</c:v>
                </c:pt>
                <c:pt idx="23">
                  <c:v>2.17</c:v>
                </c:pt>
                <c:pt idx="24">
                  <c:v>2.142363510711818</c:v>
                </c:pt>
                <c:pt idx="25">
                  <c:v>2.14</c:v>
                </c:pt>
                <c:pt idx="26">
                  <c:v>2.09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Régimes!$A$75</c:f>
              <c:strCache>
                <c:ptCount val="1"/>
                <c:pt idx="0">
                  <c:v>Métropole</c:v>
                </c:pt>
              </c:strCache>
            </c:strRef>
          </c:tx>
          <c:spPr>
            <a:ln w="76200" cmpd="sng">
              <a:solidFill>
                <a:schemeClr val="tx1"/>
              </a:solidFill>
              <a:prstDash val="solid"/>
            </a:ln>
          </c:spPr>
          <c:marker>
            <c:symbol val="none"/>
          </c:marker>
          <c:cat>
            <c:numRef>
              <c:f>Régimes!$B$72:$AB$72</c:f>
              <c:numCache>
                <c:formatCode>General</c:formatCode>
                <c:ptCount val="27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  <c:pt idx="24">
                  <c:v>2014.0</c:v>
                </c:pt>
                <c:pt idx="25">
                  <c:v>2015.0</c:v>
                </c:pt>
                <c:pt idx="26">
                  <c:v>2016.0</c:v>
                </c:pt>
              </c:numCache>
            </c:numRef>
          </c:cat>
          <c:val>
            <c:numRef>
              <c:f>Régimes!$B$75:$AB$75</c:f>
              <c:numCache>
                <c:formatCode>#,##0.00</c:formatCode>
                <c:ptCount val="27"/>
                <c:pt idx="0">
                  <c:v>1.88</c:v>
                </c:pt>
                <c:pt idx="1">
                  <c:v>1.79</c:v>
                </c:pt>
                <c:pt idx="2">
                  <c:v>1.77</c:v>
                </c:pt>
                <c:pt idx="3">
                  <c:v>1.66</c:v>
                </c:pt>
                <c:pt idx="4">
                  <c:v>1.62</c:v>
                </c:pt>
                <c:pt idx="5">
                  <c:v>1.61</c:v>
                </c:pt>
                <c:pt idx="6">
                  <c:v>1.56</c:v>
                </c:pt>
                <c:pt idx="7">
                  <c:v>1.54</c:v>
                </c:pt>
                <c:pt idx="8">
                  <c:v>1.54</c:v>
                </c:pt>
                <c:pt idx="9">
                  <c:v>1.56</c:v>
                </c:pt>
                <c:pt idx="10">
                  <c:v>1.59</c:v>
                </c:pt>
                <c:pt idx="11">
                  <c:v>1.61</c:v>
                </c:pt>
                <c:pt idx="12">
                  <c:v>1.65</c:v>
                </c:pt>
                <c:pt idx="13">
                  <c:v>1.62</c:v>
                </c:pt>
                <c:pt idx="14">
                  <c:v>1.58</c:v>
                </c:pt>
                <c:pt idx="15">
                  <c:v>1.55</c:v>
                </c:pt>
                <c:pt idx="16">
                  <c:v>1.51</c:v>
                </c:pt>
                <c:pt idx="17">
                  <c:v>1.49</c:v>
                </c:pt>
                <c:pt idx="18">
                  <c:v>1.5</c:v>
                </c:pt>
                <c:pt idx="19">
                  <c:v>1.46</c:v>
                </c:pt>
                <c:pt idx="20">
                  <c:v>1.44</c:v>
                </c:pt>
                <c:pt idx="21">
                  <c:v>1.41</c:v>
                </c:pt>
                <c:pt idx="22">
                  <c:v>1.38</c:v>
                </c:pt>
                <c:pt idx="23">
                  <c:v>1.36</c:v>
                </c:pt>
                <c:pt idx="24">
                  <c:v>1.34</c:v>
                </c:pt>
                <c:pt idx="25">
                  <c:v>1.33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5265416"/>
        <c:axId val="2143134856"/>
      </c:lineChart>
      <c:catAx>
        <c:axId val="2145265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2143134856"/>
        <c:crosses val="autoZero"/>
        <c:auto val="1"/>
        <c:lblAlgn val="ctr"/>
        <c:lblOffset val="100"/>
        <c:noMultiLvlLbl val="0"/>
      </c:catAx>
      <c:valAx>
        <c:axId val="214313485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" sourceLinked="0"/>
        <c:majorTickMark val="out"/>
        <c:minorTickMark val="none"/>
        <c:tickLblPos val="nextTo"/>
        <c:crossAx val="2145265416"/>
        <c:crosses val="autoZero"/>
        <c:crossBetween val="between"/>
        <c:majorUnit val="0.5"/>
      </c:valAx>
    </c:plotArea>
    <c:legend>
      <c:legendPos val="r"/>
      <c:layout>
        <c:manualLayout>
          <c:xMode val="edge"/>
          <c:yMode val="edge"/>
          <c:x val="0.411042617445386"/>
          <c:y val="0.26026303765488"/>
          <c:w val="0.586760550394828"/>
          <c:h val="0.194247992426618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Projections à 2025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à </a:t>
            </a:r>
            <a:r>
              <a:rPr lang="fr-FR" sz="1800" dirty="0"/>
              <a:t>partir de 2003-2016</a:t>
            </a:r>
          </a:p>
        </c:rich>
      </c:tx>
      <c:layout>
        <c:manualLayout>
          <c:xMode val="edge"/>
          <c:yMode val="edge"/>
          <c:x val="0.205789851268591"/>
          <c:y val="0.0031055900621118"/>
        </c:manualLayout>
      </c:layout>
      <c:overlay val="0"/>
      <c:spPr>
        <a:solidFill>
          <a:srgbClr val="FFFFFF"/>
        </a:solidFill>
      </c:spPr>
    </c:title>
    <c:autoTitleDeleted val="0"/>
    <c:plotArea>
      <c:layout>
        <c:manualLayout>
          <c:layoutTarget val="inner"/>
          <c:xMode val="edge"/>
          <c:yMode val="edge"/>
          <c:x val="0.0761685039370079"/>
          <c:y val="0.0620733626592844"/>
          <c:w val="0.89852895888014"/>
          <c:h val="0.842899954308854"/>
        </c:manualLayout>
      </c:layout>
      <c:lineChart>
        <c:grouping val="standard"/>
        <c:varyColors val="0"/>
        <c:ser>
          <c:idx val="0"/>
          <c:order val="0"/>
          <c:tx>
            <c:strRef>
              <c:f>Régimes!$A$73</c:f>
              <c:strCache>
                <c:ptCount val="1"/>
                <c:pt idx="0">
                  <c:v>CAFAT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none"/>
          </c:marker>
          <c:trendline>
            <c:spPr>
              <a:ln w="57150" cmpd="sng">
                <a:solidFill>
                  <a:srgbClr val="0000FF"/>
                </a:solidFill>
                <a:prstDash val="sysDot"/>
              </a:ln>
            </c:spPr>
            <c:trendlineType val="linear"/>
            <c:dispRSqr val="0"/>
            <c:dispEq val="0"/>
          </c:trendline>
          <c:cat>
            <c:numRef>
              <c:f>Régimes!$O$72:$AK$72</c:f>
              <c:numCache>
                <c:formatCode>General</c:formatCode>
                <c:ptCount val="23"/>
                <c:pt idx="0">
                  <c:v>2003.0</c:v>
                </c:pt>
                <c:pt idx="1">
                  <c:v>2004.0</c:v>
                </c:pt>
                <c:pt idx="2">
                  <c:v>2005.0</c:v>
                </c:pt>
                <c:pt idx="3">
                  <c:v>2006.0</c:v>
                </c:pt>
                <c:pt idx="4">
                  <c:v>2007.0</c:v>
                </c:pt>
                <c:pt idx="5">
                  <c:v>2008.0</c:v>
                </c:pt>
                <c:pt idx="6">
                  <c:v>2009.0</c:v>
                </c:pt>
                <c:pt idx="7">
                  <c:v>2010.0</c:v>
                </c:pt>
                <c:pt idx="8">
                  <c:v>2011.0</c:v>
                </c:pt>
                <c:pt idx="9">
                  <c:v>2012.0</c:v>
                </c:pt>
                <c:pt idx="10">
                  <c:v>2013.0</c:v>
                </c:pt>
                <c:pt idx="11">
                  <c:v>2014.0</c:v>
                </c:pt>
                <c:pt idx="12">
                  <c:v>2015.0</c:v>
                </c:pt>
                <c:pt idx="13">
                  <c:v>2016.0</c:v>
                </c:pt>
                <c:pt idx="14">
                  <c:v>2017.0</c:v>
                </c:pt>
                <c:pt idx="15">
                  <c:v>2018.0</c:v>
                </c:pt>
                <c:pt idx="16">
                  <c:v>2019.0</c:v>
                </c:pt>
                <c:pt idx="17">
                  <c:v>2020.0</c:v>
                </c:pt>
                <c:pt idx="18">
                  <c:v>2021.0</c:v>
                </c:pt>
                <c:pt idx="19">
                  <c:v>2022.0</c:v>
                </c:pt>
                <c:pt idx="20">
                  <c:v>2023.0</c:v>
                </c:pt>
                <c:pt idx="21">
                  <c:v>2024.0</c:v>
                </c:pt>
                <c:pt idx="22">
                  <c:v>2025.0</c:v>
                </c:pt>
              </c:numCache>
            </c:numRef>
          </c:cat>
          <c:val>
            <c:numRef>
              <c:f>Régimes!$O$73:$AK$73</c:f>
              <c:numCache>
                <c:formatCode>0.00</c:formatCode>
                <c:ptCount val="23"/>
                <c:pt idx="0">
                  <c:v>2.824432475965168</c:v>
                </c:pt>
                <c:pt idx="1">
                  <c:v>2.826855810338112</c:v>
                </c:pt>
                <c:pt idx="2">
                  <c:v>2.786427880852631</c:v>
                </c:pt>
                <c:pt idx="3">
                  <c:v>2.818864115168536</c:v>
                </c:pt>
                <c:pt idx="4">
                  <c:v>2.800444109267639</c:v>
                </c:pt>
                <c:pt idx="5">
                  <c:v>2.772892902408111</c:v>
                </c:pt>
                <c:pt idx="6">
                  <c:v>2.689290871779281</c:v>
                </c:pt>
                <c:pt idx="7">
                  <c:v>2.633879781420765</c:v>
                </c:pt>
                <c:pt idx="8">
                  <c:v>2.692034589426321</c:v>
                </c:pt>
                <c:pt idx="9">
                  <c:v>2.708948887756835</c:v>
                </c:pt>
                <c:pt idx="10">
                  <c:v>2.478258022265877</c:v>
                </c:pt>
                <c:pt idx="11">
                  <c:v>2.374419412935638</c:v>
                </c:pt>
                <c:pt idx="12">
                  <c:v>2.291829975997326</c:v>
                </c:pt>
                <c:pt idx="13">
                  <c:v>2.374419412935638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Régimes!$A$74</c:f>
              <c:strCache>
                <c:ptCount val="1"/>
                <c:pt idx="0">
                  <c:v>CLR (Caisse locale de retraite, fonctionnaires)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trendline>
            <c:spPr>
              <a:ln w="38100" cmpd="sng">
                <a:solidFill>
                  <a:srgbClr val="FF0000"/>
                </a:solidFill>
                <a:prstDash val="sysDot"/>
              </a:ln>
            </c:spPr>
            <c:trendlineType val="linear"/>
            <c:dispRSqr val="0"/>
            <c:dispEq val="0"/>
          </c:trendline>
          <c:cat>
            <c:numRef>
              <c:f>Régimes!$O$72:$AK$72</c:f>
              <c:numCache>
                <c:formatCode>General</c:formatCode>
                <c:ptCount val="23"/>
                <c:pt idx="0">
                  <c:v>2003.0</c:v>
                </c:pt>
                <c:pt idx="1">
                  <c:v>2004.0</c:v>
                </c:pt>
                <c:pt idx="2">
                  <c:v>2005.0</c:v>
                </c:pt>
                <c:pt idx="3">
                  <c:v>2006.0</c:v>
                </c:pt>
                <c:pt idx="4">
                  <c:v>2007.0</c:v>
                </c:pt>
                <c:pt idx="5">
                  <c:v>2008.0</c:v>
                </c:pt>
                <c:pt idx="6">
                  <c:v>2009.0</c:v>
                </c:pt>
                <c:pt idx="7">
                  <c:v>2010.0</c:v>
                </c:pt>
                <c:pt idx="8">
                  <c:v>2011.0</c:v>
                </c:pt>
                <c:pt idx="9">
                  <c:v>2012.0</c:v>
                </c:pt>
                <c:pt idx="10">
                  <c:v>2013.0</c:v>
                </c:pt>
                <c:pt idx="11">
                  <c:v>2014.0</c:v>
                </c:pt>
                <c:pt idx="12">
                  <c:v>2015.0</c:v>
                </c:pt>
                <c:pt idx="13">
                  <c:v>2016.0</c:v>
                </c:pt>
                <c:pt idx="14">
                  <c:v>2017.0</c:v>
                </c:pt>
                <c:pt idx="15">
                  <c:v>2018.0</c:v>
                </c:pt>
                <c:pt idx="16">
                  <c:v>2019.0</c:v>
                </c:pt>
                <c:pt idx="17">
                  <c:v>2020.0</c:v>
                </c:pt>
                <c:pt idx="18">
                  <c:v>2021.0</c:v>
                </c:pt>
                <c:pt idx="19">
                  <c:v>2022.0</c:v>
                </c:pt>
                <c:pt idx="20">
                  <c:v>2023.0</c:v>
                </c:pt>
                <c:pt idx="21">
                  <c:v>2024.0</c:v>
                </c:pt>
                <c:pt idx="22">
                  <c:v>2025.0</c:v>
                </c:pt>
              </c:numCache>
            </c:numRef>
          </c:cat>
          <c:val>
            <c:numRef>
              <c:f>Régimes!$O$74:$AK$74</c:f>
              <c:numCache>
                <c:formatCode>0.00</c:formatCode>
                <c:ptCount val="23"/>
                <c:pt idx="0">
                  <c:v>2.397947548460661</c:v>
                </c:pt>
                <c:pt idx="1">
                  <c:v>2.464552903455647</c:v>
                </c:pt>
                <c:pt idx="2">
                  <c:v>2.48795385137428</c:v>
                </c:pt>
                <c:pt idx="3">
                  <c:v>2.490272373540856</c:v>
                </c:pt>
                <c:pt idx="4">
                  <c:v>2.493001555209953</c:v>
                </c:pt>
                <c:pt idx="5">
                  <c:v>2.43</c:v>
                </c:pt>
                <c:pt idx="6">
                  <c:v>2.449929478138223</c:v>
                </c:pt>
                <c:pt idx="7">
                  <c:v>2.380810810810811</c:v>
                </c:pt>
                <c:pt idx="8">
                  <c:v>2.266632417159003</c:v>
                </c:pt>
                <c:pt idx="9">
                  <c:v>2.22</c:v>
                </c:pt>
                <c:pt idx="10">
                  <c:v>2.17</c:v>
                </c:pt>
                <c:pt idx="11">
                  <c:v>2.142363510711818</c:v>
                </c:pt>
                <c:pt idx="12">
                  <c:v>2.14</c:v>
                </c:pt>
                <c:pt idx="13">
                  <c:v>2.09</c:v>
                </c:pt>
              </c:numCache>
            </c:numRef>
          </c:val>
          <c:smooth val="0"/>
        </c:ser>
        <c:ser>
          <c:idx val="2"/>
          <c:order val="2"/>
          <c:spPr>
            <a:ln w="76200" cmpd="sng">
              <a:solidFill>
                <a:schemeClr val="tx1"/>
              </a:solidFill>
              <a:prstDash val="solid"/>
            </a:ln>
          </c:spPr>
          <c:marker>
            <c:symbol val="none"/>
          </c:marker>
          <c:trendline>
            <c:spPr>
              <a:ln w="57150" cmpd="sng">
                <a:prstDash val="sysDot"/>
              </a:ln>
            </c:spPr>
            <c:trendlineType val="linear"/>
            <c:dispRSqr val="0"/>
            <c:dispEq val="0"/>
          </c:trendline>
          <c:cat>
            <c:numRef>
              <c:f>Régimes!$O$72:$AK$72</c:f>
              <c:numCache>
                <c:formatCode>General</c:formatCode>
                <c:ptCount val="23"/>
                <c:pt idx="0">
                  <c:v>2003.0</c:v>
                </c:pt>
                <c:pt idx="1">
                  <c:v>2004.0</c:v>
                </c:pt>
                <c:pt idx="2">
                  <c:v>2005.0</c:v>
                </c:pt>
                <c:pt idx="3">
                  <c:v>2006.0</c:v>
                </c:pt>
                <c:pt idx="4">
                  <c:v>2007.0</c:v>
                </c:pt>
                <c:pt idx="5">
                  <c:v>2008.0</c:v>
                </c:pt>
                <c:pt idx="6">
                  <c:v>2009.0</c:v>
                </c:pt>
                <c:pt idx="7">
                  <c:v>2010.0</c:v>
                </c:pt>
                <c:pt idx="8">
                  <c:v>2011.0</c:v>
                </c:pt>
                <c:pt idx="9">
                  <c:v>2012.0</c:v>
                </c:pt>
                <c:pt idx="10">
                  <c:v>2013.0</c:v>
                </c:pt>
                <c:pt idx="11">
                  <c:v>2014.0</c:v>
                </c:pt>
                <c:pt idx="12">
                  <c:v>2015.0</c:v>
                </c:pt>
                <c:pt idx="13">
                  <c:v>2016.0</c:v>
                </c:pt>
                <c:pt idx="14">
                  <c:v>2017.0</c:v>
                </c:pt>
                <c:pt idx="15">
                  <c:v>2018.0</c:v>
                </c:pt>
                <c:pt idx="16">
                  <c:v>2019.0</c:v>
                </c:pt>
                <c:pt idx="17">
                  <c:v>2020.0</c:v>
                </c:pt>
                <c:pt idx="18">
                  <c:v>2021.0</c:v>
                </c:pt>
                <c:pt idx="19">
                  <c:v>2022.0</c:v>
                </c:pt>
                <c:pt idx="20">
                  <c:v>2023.0</c:v>
                </c:pt>
                <c:pt idx="21">
                  <c:v>2024.0</c:v>
                </c:pt>
                <c:pt idx="22">
                  <c:v>2025.0</c:v>
                </c:pt>
              </c:numCache>
            </c:numRef>
          </c:cat>
          <c:val>
            <c:numRef>
              <c:f>Régimes!$O$75:$AK$75</c:f>
              <c:numCache>
                <c:formatCode>#,##0.00</c:formatCode>
                <c:ptCount val="23"/>
                <c:pt idx="0">
                  <c:v>1.62</c:v>
                </c:pt>
                <c:pt idx="1">
                  <c:v>1.58</c:v>
                </c:pt>
                <c:pt idx="2">
                  <c:v>1.55</c:v>
                </c:pt>
                <c:pt idx="3">
                  <c:v>1.51</c:v>
                </c:pt>
                <c:pt idx="4">
                  <c:v>1.49</c:v>
                </c:pt>
                <c:pt idx="5">
                  <c:v>1.5</c:v>
                </c:pt>
                <c:pt idx="6">
                  <c:v>1.46</c:v>
                </c:pt>
                <c:pt idx="7">
                  <c:v>1.44</c:v>
                </c:pt>
                <c:pt idx="8">
                  <c:v>1.41</c:v>
                </c:pt>
                <c:pt idx="9">
                  <c:v>1.38</c:v>
                </c:pt>
                <c:pt idx="10">
                  <c:v>1.36</c:v>
                </c:pt>
                <c:pt idx="11">
                  <c:v>1.34</c:v>
                </c:pt>
                <c:pt idx="12">
                  <c:v>1.33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3004424"/>
        <c:axId val="-2045102216"/>
      </c:lineChart>
      <c:catAx>
        <c:axId val="2133004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045102216"/>
        <c:crosses val="autoZero"/>
        <c:auto val="1"/>
        <c:lblAlgn val="ctr"/>
        <c:lblOffset val="100"/>
        <c:tickLblSkip val="3"/>
        <c:noMultiLvlLbl val="0"/>
      </c:catAx>
      <c:valAx>
        <c:axId val="-2045102216"/>
        <c:scaling>
          <c:orientation val="minMax"/>
          <c:max val="3.0"/>
          <c:min val="1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" sourceLinked="0"/>
        <c:majorTickMark val="out"/>
        <c:minorTickMark val="none"/>
        <c:tickLblPos val="nextTo"/>
        <c:crossAx val="213300442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/>
              <a:t>Taux de Cotisations </a:t>
            </a:r>
            <a:r>
              <a:rPr lang="fr-FR" dirty="0" smtClean="0"/>
              <a:t>sociales CAFAT, </a:t>
            </a:r>
            <a:r>
              <a:rPr lang="fr-FR" dirty="0"/>
              <a:t>NC</a:t>
            </a:r>
          </a:p>
        </c:rich>
      </c:tx>
      <c:layout>
        <c:manualLayout>
          <c:xMode val="edge"/>
          <c:yMode val="edge"/>
          <c:x val="0.115655227638778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51457499749317"/>
          <c:y val="0.131465512985821"/>
          <c:w val="0.848542500250683"/>
          <c:h val="0.736220497317534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Feuil1!$C$215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</c:spPr>
          </c:dPt>
          <c:dPt>
            <c:idx val="1"/>
            <c:invertIfNegative val="0"/>
            <c:bubble3D val="0"/>
            <c:spPr>
              <a:solidFill>
                <a:srgbClr val="3366FF"/>
              </a:solidFill>
              <a:ln>
                <a:noFill/>
              </a:ln>
            </c:spPr>
          </c:dPt>
          <c:dPt>
            <c:idx val="2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</c:spPr>
          </c:dPt>
          <c:dLbls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 i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Feuil1!$D$212:$F$212</c:f>
              <c:strCache>
                <c:ptCount val="3"/>
                <c:pt idx="0">
                  <c:v>Part salariale</c:v>
                </c:pt>
                <c:pt idx="1">
                  <c:v>Part employeur</c:v>
                </c:pt>
                <c:pt idx="2">
                  <c:v>Total</c:v>
                </c:pt>
              </c:strCache>
            </c:strRef>
          </c:cat>
          <c:val>
            <c:numRef>
              <c:f>Feuil1!$D$215:$F$215</c:f>
              <c:numCache>
                <c:formatCode>0.0%</c:formatCode>
                <c:ptCount val="3"/>
                <c:pt idx="0">
                  <c:v>0.0839</c:v>
                </c:pt>
                <c:pt idx="1">
                  <c:v>0.2872</c:v>
                </c:pt>
                <c:pt idx="2">
                  <c:v>0.3711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039538360"/>
        <c:axId val="2136205720"/>
      </c:barChart>
      <c:catAx>
        <c:axId val="-20395383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2136205720"/>
        <c:crosses val="autoZero"/>
        <c:auto val="1"/>
        <c:lblAlgn val="ctr"/>
        <c:lblOffset val="100"/>
        <c:noMultiLvlLbl val="0"/>
      </c:catAx>
      <c:valAx>
        <c:axId val="2136205720"/>
        <c:scaling>
          <c:orientation val="minMax"/>
          <c:max val="0.5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395383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fr-FR" sz="2000"/>
              <a:t>Performances Construction, %</a:t>
            </a:r>
          </a:p>
        </c:rich>
      </c:tx>
      <c:layout>
        <c:manualLayout>
          <c:xMode val="edge"/>
          <c:yMode val="edge"/>
          <c:x val="0.270316359677694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932248468941382"/>
          <c:y val="0.0653355830521185"/>
          <c:w val="0.869993875765529"/>
          <c:h val="0.8171528863770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Travail!$A$556</c:f>
              <c:strCache>
                <c:ptCount val="1"/>
                <c:pt idx="0">
                  <c:v>Taux de marge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solidFill>
                <a:sysClr val="window" lastClr="FFFFFF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multiLvlStrRef>
              <c:f>Travail!$B$554:$G$555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Travail!$B$556:$G$556</c:f>
              <c:numCache>
                <c:formatCode>General</c:formatCode>
                <c:ptCount val="6"/>
                <c:pt idx="0">
                  <c:v>4.9</c:v>
                </c:pt>
                <c:pt idx="1">
                  <c:v>18.4</c:v>
                </c:pt>
                <c:pt idx="2">
                  <c:v>33.9</c:v>
                </c:pt>
                <c:pt idx="3">
                  <c:v>4.6</c:v>
                </c:pt>
                <c:pt idx="4">
                  <c:v>11.8</c:v>
                </c:pt>
                <c:pt idx="5">
                  <c:v>21.1</c:v>
                </c:pt>
              </c:numCache>
            </c:numRef>
          </c:val>
        </c:ser>
        <c:ser>
          <c:idx val="1"/>
          <c:order val="1"/>
          <c:tx>
            <c:strRef>
              <c:f>Travail!$A$557</c:f>
              <c:strCache>
                <c:ptCount val="1"/>
                <c:pt idx="0">
                  <c:v>Rentabilité brute du capital d'exploitation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cat>
            <c:multiLvlStrRef>
              <c:f>Travail!$B$554:$G$555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Travail!$B$557:$G$557</c:f>
              <c:numCache>
                <c:formatCode>General</c:formatCode>
                <c:ptCount val="6"/>
                <c:pt idx="0">
                  <c:v>2.0</c:v>
                </c:pt>
                <c:pt idx="1">
                  <c:v>17.3</c:v>
                </c:pt>
                <c:pt idx="2">
                  <c:v>41.4</c:v>
                </c:pt>
                <c:pt idx="3">
                  <c:v>5.7</c:v>
                </c:pt>
                <c:pt idx="4">
                  <c:v>16.1</c:v>
                </c:pt>
                <c:pt idx="5">
                  <c:v>33.6</c:v>
                </c:pt>
              </c:numCache>
            </c:numRef>
          </c:val>
        </c:ser>
        <c:ser>
          <c:idx val="2"/>
          <c:order val="2"/>
          <c:tx>
            <c:strRef>
              <c:f>Travail!$A$558</c:f>
              <c:strCache>
                <c:ptCount val="1"/>
                <c:pt idx="0">
                  <c:v>Rentabilité financière des capitaux propres</c:v>
                </c:pt>
              </c:strCache>
            </c:strRef>
          </c:tx>
          <c:spPr>
            <a:solidFill>
              <a:srgbClr val="008000"/>
            </a:solidFill>
            <a:ln>
              <a:noFill/>
            </a:ln>
          </c:spPr>
          <c:invertIfNegative val="0"/>
          <c:cat>
            <c:multiLvlStrRef>
              <c:f>Travail!$B$554:$G$555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Travail!$B$558:$G$558</c:f>
              <c:numCache>
                <c:formatCode>General</c:formatCode>
                <c:ptCount val="6"/>
                <c:pt idx="0">
                  <c:v>3.7</c:v>
                </c:pt>
                <c:pt idx="1">
                  <c:v>19.9</c:v>
                </c:pt>
                <c:pt idx="2">
                  <c:v>49.7</c:v>
                </c:pt>
                <c:pt idx="3">
                  <c:v>3.2</c:v>
                </c:pt>
                <c:pt idx="4">
                  <c:v>12.1</c:v>
                </c:pt>
                <c:pt idx="5">
                  <c:v>24.2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3075816"/>
        <c:axId val="-2042298696"/>
      </c:barChart>
      <c:catAx>
        <c:axId val="-2043075816"/>
        <c:scaling>
          <c:orientation val="minMax"/>
        </c:scaling>
        <c:delete val="0"/>
        <c:axPos val="b"/>
        <c:majorTickMark val="out"/>
        <c:minorTickMark val="none"/>
        <c:tickLblPos val="nextTo"/>
        <c:crossAx val="-2042298696"/>
        <c:crosses val="autoZero"/>
        <c:auto val="1"/>
        <c:lblAlgn val="ctr"/>
        <c:lblOffset val="100"/>
        <c:noMultiLvlLbl val="0"/>
      </c:catAx>
      <c:valAx>
        <c:axId val="-2042298696"/>
        <c:scaling>
          <c:orientation val="minMax"/>
          <c:max val="55.0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crossAx val="-2043075816"/>
        <c:crosses val="autoZero"/>
        <c:crossBetween val="between"/>
        <c:majorUnit val="2.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2">
    <c:autoUpdate val="0"/>
  </c:externalData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/>
              <a:t>Taux de Cotisations </a:t>
            </a:r>
            <a:r>
              <a:rPr lang="fr-FR" dirty="0" smtClean="0"/>
              <a:t>sociales Sécu, </a:t>
            </a:r>
            <a:r>
              <a:rPr lang="fr-FR" dirty="0"/>
              <a:t>Fr</a:t>
            </a:r>
          </a:p>
        </c:rich>
      </c:tx>
      <c:layout>
        <c:manualLayout>
          <c:xMode val="edge"/>
          <c:yMode val="edge"/>
          <c:x val="0.134374104967839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76570897806675"/>
          <c:y val="0.131465684484806"/>
          <c:w val="0.923429102193325"/>
          <c:h val="0.736220549402878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Feuil1!$C$215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</c:spPr>
          </c:dPt>
          <c:dPt>
            <c:idx val="1"/>
            <c:invertIfNegative val="0"/>
            <c:bubble3D val="0"/>
            <c:spPr>
              <a:solidFill>
                <a:srgbClr val="3366FF"/>
              </a:solidFill>
              <a:ln>
                <a:noFill/>
              </a:ln>
            </c:spPr>
          </c:dPt>
          <c:dPt>
            <c:idx val="2"/>
            <c:invertIfNegative val="0"/>
            <c:bubble3D val="0"/>
            <c:spPr>
              <a:solidFill>
                <a:srgbClr val="BFBFBF"/>
              </a:solidFill>
              <a:ln>
                <a:noFill/>
              </a:ln>
            </c:spPr>
          </c:dPt>
          <c:dLbls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 i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Feuil1!$G$212:$I$212</c:f>
              <c:strCache>
                <c:ptCount val="3"/>
                <c:pt idx="0">
                  <c:v>Part salariale</c:v>
                </c:pt>
                <c:pt idx="1">
                  <c:v>Part employeur</c:v>
                </c:pt>
                <c:pt idx="2">
                  <c:v>Total</c:v>
                </c:pt>
              </c:strCache>
            </c:strRef>
          </c:cat>
          <c:val>
            <c:numRef>
              <c:f>Feuil1!$G$215:$I$215</c:f>
              <c:numCache>
                <c:formatCode>0.0%</c:formatCode>
                <c:ptCount val="3"/>
                <c:pt idx="0">
                  <c:v>0.1845</c:v>
                </c:pt>
                <c:pt idx="1">
                  <c:v>0.3079</c:v>
                </c:pt>
                <c:pt idx="2">
                  <c:v>0.4924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109080312"/>
        <c:axId val="-2109125048"/>
      </c:barChart>
      <c:catAx>
        <c:axId val="-21090803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-2109125048"/>
        <c:crosses val="autoZero"/>
        <c:auto val="1"/>
        <c:lblAlgn val="ctr"/>
        <c:lblOffset val="100"/>
        <c:noMultiLvlLbl val="0"/>
      </c:catAx>
      <c:valAx>
        <c:axId val="-2109125048"/>
        <c:scaling>
          <c:orientation val="minMax"/>
          <c:max val="0.5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1090803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 smtClean="0"/>
              <a:t>Fr Sécu </a:t>
            </a:r>
            <a:r>
              <a:rPr lang="mr-IN" dirty="0" smtClean="0"/>
              <a:t>–</a:t>
            </a:r>
            <a:r>
              <a:rPr lang="fr-FR" dirty="0" smtClean="0"/>
              <a:t> NC CAFAT</a:t>
            </a:r>
            <a:endParaRPr lang="fr-FR" dirty="0"/>
          </a:p>
        </c:rich>
      </c:tx>
      <c:layout>
        <c:manualLayout>
          <c:xMode val="edge"/>
          <c:yMode val="edge"/>
          <c:x val="0.190836280255329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76570897806675"/>
          <c:y val="0.0878912273282828"/>
          <c:w val="0.923429102193325"/>
          <c:h val="0.785247375487127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Feuil1!$C$215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</c:spPr>
          </c:dPt>
          <c:dPt>
            <c:idx val="1"/>
            <c:invertIfNegative val="0"/>
            <c:bubble3D val="0"/>
            <c:spPr>
              <a:solidFill>
                <a:srgbClr val="3366FF"/>
              </a:solidFill>
              <a:ln>
                <a:noFill/>
              </a:ln>
            </c:spPr>
          </c:dPt>
          <c:dPt>
            <c:idx val="2"/>
            <c:invertIfNegative val="0"/>
            <c:bubble3D val="0"/>
            <c:spPr>
              <a:solidFill>
                <a:srgbClr val="BFBFBF"/>
              </a:solidFill>
              <a:ln>
                <a:noFill/>
              </a:ln>
            </c:spPr>
          </c:dPt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fr-FR" sz="1600" dirty="0" smtClean="0"/>
                      <a:t>2,1 %</a:t>
                    </a:r>
                    <a:endParaRPr lang="fr-FR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0139546735833984"/>
                  <c:y val="0.002093937534272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 i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Feuil1!$J$212:$L$212</c:f>
              <c:strCache>
                <c:ptCount val="3"/>
                <c:pt idx="0">
                  <c:v>Part salariale</c:v>
                </c:pt>
                <c:pt idx="1">
                  <c:v>Part employeur</c:v>
                </c:pt>
                <c:pt idx="2">
                  <c:v>Total</c:v>
                </c:pt>
              </c:strCache>
            </c:strRef>
          </c:cat>
          <c:val>
            <c:numRef>
              <c:f>Feuil1!$J$215:$L$215</c:f>
              <c:numCache>
                <c:formatCode>0.0%</c:formatCode>
                <c:ptCount val="3"/>
                <c:pt idx="0">
                  <c:v>0.1006</c:v>
                </c:pt>
                <c:pt idx="1">
                  <c:v>0.0207</c:v>
                </c:pt>
                <c:pt idx="2">
                  <c:v>0.1213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109212840"/>
        <c:axId val="-2109222280"/>
      </c:barChart>
      <c:catAx>
        <c:axId val="-2109212840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1400" b="1"/>
            </a:pPr>
            <a:endParaRPr lang="fr-FR"/>
          </a:p>
        </c:txPr>
        <c:crossAx val="-2109222280"/>
        <c:crosses val="autoZero"/>
        <c:auto val="1"/>
        <c:lblAlgn val="ctr"/>
        <c:lblOffset val="100"/>
        <c:noMultiLvlLbl val="0"/>
      </c:catAx>
      <c:valAx>
        <c:axId val="-2109222280"/>
        <c:scaling>
          <c:orientation val="minMax"/>
          <c:max val="0.13"/>
          <c:min val="0.0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1092128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/>
              <a:t>Taux de Cotisations </a:t>
            </a:r>
            <a:endParaRPr lang="fr-FR" dirty="0" smtClean="0"/>
          </a:p>
          <a:p>
            <a:pPr>
              <a:defRPr/>
            </a:pPr>
            <a:r>
              <a:rPr lang="fr-FR" dirty="0" smtClean="0"/>
              <a:t>sociales</a:t>
            </a:r>
            <a:r>
              <a:rPr lang="fr-FR" dirty="0"/>
              <a:t>, NC</a:t>
            </a:r>
          </a:p>
        </c:rich>
      </c:tx>
      <c:layout>
        <c:manualLayout>
          <c:xMode val="edge"/>
          <c:yMode val="edge"/>
          <c:x val="0.293943456181496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76570897806675"/>
          <c:y val="0.149019607843137"/>
          <c:w val="0.923429102193325"/>
          <c:h val="0.76079612198312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'[17 Taux de cotisation CAFAT.xlsx]Feuil1'!$C$213</c:f>
              <c:strCache>
                <c:ptCount val="1"/>
                <c:pt idx="0">
                  <c:v>Maladie - RUAMM tranche 1 ; Fr. maladie, maternité, invalidité, décès + CSG + CRDS</c:v>
                </c:pt>
              </c:strCache>
            </c:strRef>
          </c:tx>
          <c:spPr>
            <a:solidFill>
              <a:srgbClr val="FF0000"/>
            </a:solidFill>
            <a:ln w="76200" cmpd="sng">
              <a:solidFill>
                <a:srgbClr val="FF0000"/>
              </a:solidFill>
            </a:ln>
          </c:spPr>
          <c:invertIfNegative val="0"/>
          <c:dLbls>
            <c:dLbl>
              <c:idx val="0"/>
              <c:layout>
                <c:manualLayout>
                  <c:x val="0.100896832171275"/>
                  <c:y val="-0.00513178587764853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0000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'[17 Taux de cotisation CAFAT.xlsx]Feuil1'!$D$212:$F$212</c:f>
              <c:strCache>
                <c:ptCount val="3"/>
                <c:pt idx="0">
                  <c:v>Part salariale</c:v>
                </c:pt>
                <c:pt idx="1">
                  <c:v>Part employeur</c:v>
                </c:pt>
                <c:pt idx="2">
                  <c:v>Total</c:v>
                </c:pt>
              </c:strCache>
            </c:strRef>
          </c:cat>
          <c:val>
            <c:numRef>
              <c:f>'[17 Taux de cotisation CAFAT.xlsx]Feuil1'!$D$213:$F$213</c:f>
              <c:numCache>
                <c:formatCode>0%</c:formatCode>
                <c:ptCount val="3"/>
                <c:pt idx="0">
                  <c:v>0.0285</c:v>
                </c:pt>
                <c:pt idx="1">
                  <c:v>0.0967</c:v>
                </c:pt>
                <c:pt idx="2">
                  <c:v>0.1252</c:v>
                </c:pt>
              </c:numCache>
            </c:numRef>
          </c:val>
        </c:ser>
        <c:ser>
          <c:idx val="1"/>
          <c:order val="1"/>
          <c:tx>
            <c:strRef>
              <c:f>'[17 Taux de cotisation CAFAT.xlsx]Feuil1'!$C$214</c:f>
              <c:strCache>
                <c:ptCount val="1"/>
                <c:pt idx="0">
                  <c:v>Retraite, Prest. Famil., Chômage</c:v>
                </c:pt>
              </c:strCache>
            </c:strRef>
          </c:tx>
          <c:spPr>
            <a:solidFill>
              <a:srgbClr val="FFFF00"/>
            </a:solidFill>
            <a:ln w="76200" cmpd="sng">
              <a:solidFill>
                <a:srgbClr val="FFFF00"/>
              </a:solidFill>
            </a:ln>
          </c:spPr>
          <c:invertIfNegative val="0"/>
          <c:dLbls>
            <c:dLbl>
              <c:idx val="0"/>
              <c:layout>
                <c:manualLayout>
                  <c:x val="0.0741886135191007"/>
                  <c:y val="-0.04618607289883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'[17 Taux de cotisation CAFAT.xlsx]Feuil1'!$D$212:$F$212</c:f>
              <c:strCache>
                <c:ptCount val="3"/>
                <c:pt idx="0">
                  <c:v>Part salariale</c:v>
                </c:pt>
                <c:pt idx="1">
                  <c:v>Part employeur</c:v>
                </c:pt>
                <c:pt idx="2">
                  <c:v>Total</c:v>
                </c:pt>
              </c:strCache>
            </c:strRef>
          </c:cat>
          <c:val>
            <c:numRef>
              <c:f>'[17 Taux de cotisation CAFAT.xlsx]Feuil1'!$D$214:$F$214</c:f>
              <c:numCache>
                <c:formatCode>0%</c:formatCode>
                <c:ptCount val="3"/>
                <c:pt idx="0">
                  <c:v>0.0354</c:v>
                </c:pt>
                <c:pt idx="1">
                  <c:v>0.1505</c:v>
                </c:pt>
                <c:pt idx="2">
                  <c:v>0.1859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131864360"/>
        <c:axId val="-2044964936"/>
      </c:barChart>
      <c:lineChart>
        <c:grouping val="standard"/>
        <c:varyColors val="0"/>
        <c:ser>
          <c:idx val="2"/>
          <c:order val="2"/>
          <c:tx>
            <c:strRef>
              <c:f>'[17 Taux de cotisation CAFAT.xlsx]Feuil1'!$C$215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19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 i="1"/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'[17 Taux de cotisation CAFAT.xlsx]Feuil1'!$D$212:$F$212</c:f>
              <c:strCache>
                <c:ptCount val="3"/>
                <c:pt idx="0">
                  <c:v>Part salariale</c:v>
                </c:pt>
                <c:pt idx="1">
                  <c:v>Part employeur</c:v>
                </c:pt>
                <c:pt idx="2">
                  <c:v>Total</c:v>
                </c:pt>
              </c:strCache>
            </c:strRef>
          </c:cat>
          <c:val>
            <c:numRef>
              <c:f>'[17 Taux de cotisation CAFAT.xlsx]Feuil1'!$D$215:$F$215</c:f>
              <c:numCache>
                <c:formatCode>0%</c:formatCode>
                <c:ptCount val="3"/>
                <c:pt idx="0">
                  <c:v>0.0639</c:v>
                </c:pt>
                <c:pt idx="1">
                  <c:v>0.2472</c:v>
                </c:pt>
                <c:pt idx="2">
                  <c:v>0.3111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31864360"/>
        <c:axId val="-2044964936"/>
      </c:lineChart>
      <c:catAx>
        <c:axId val="21318643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-2044964936"/>
        <c:crosses val="autoZero"/>
        <c:auto val="1"/>
        <c:lblAlgn val="ctr"/>
        <c:lblOffset val="100"/>
        <c:noMultiLvlLbl val="0"/>
      </c:catAx>
      <c:valAx>
        <c:axId val="-2044964936"/>
        <c:scaling>
          <c:orientation val="minMax"/>
          <c:max val="0.5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21318643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/>
              <a:t>Taux de Cotisations </a:t>
            </a:r>
            <a:endParaRPr lang="fr-FR" dirty="0" smtClean="0"/>
          </a:p>
          <a:p>
            <a:pPr>
              <a:defRPr/>
            </a:pPr>
            <a:r>
              <a:rPr lang="fr-FR" dirty="0" smtClean="0"/>
              <a:t>sociales</a:t>
            </a:r>
            <a:r>
              <a:rPr lang="fr-FR" dirty="0"/>
              <a:t>, Fr</a:t>
            </a:r>
          </a:p>
        </c:rich>
      </c:tx>
      <c:layout>
        <c:manualLayout>
          <c:xMode val="edge"/>
          <c:yMode val="edge"/>
          <c:x val="0.196092212538656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589354324806"/>
          <c:y val="0.144909766124564"/>
          <c:w val="0.923429102193325"/>
          <c:h val="0.76079612198312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'[17 Taux de cotisation CAFAT.xlsx]Feuil1'!$C$213</c:f>
              <c:strCache>
                <c:ptCount val="1"/>
                <c:pt idx="0">
                  <c:v>Maladie - RUAMM tranche 1 ; Fr. maladie, maternité, invalidité, décès + CSG + CRDS</c:v>
                </c:pt>
              </c:strCache>
            </c:strRef>
          </c:tx>
          <c:spPr>
            <a:solidFill>
              <a:srgbClr val="FF0000"/>
            </a:solidFill>
            <a:ln w="76200" cmpd="sng">
              <a:solidFill>
                <a:srgbClr val="FF0000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'[17 Taux de cotisation CAFAT.xlsx]Feuil1'!$G$212:$I$212</c:f>
              <c:strCache>
                <c:ptCount val="3"/>
                <c:pt idx="0">
                  <c:v>Part salariale</c:v>
                </c:pt>
                <c:pt idx="1">
                  <c:v>Part employeur</c:v>
                </c:pt>
                <c:pt idx="2">
                  <c:v>Total</c:v>
                </c:pt>
              </c:strCache>
            </c:strRef>
          </c:cat>
          <c:val>
            <c:numRef>
              <c:f>'[17 Taux de cotisation CAFAT.xlsx]Feuil1'!$G$213:$I$213</c:f>
              <c:numCache>
                <c:formatCode>0%</c:formatCode>
                <c:ptCount val="3"/>
                <c:pt idx="0">
                  <c:v>0.0875</c:v>
                </c:pt>
                <c:pt idx="1">
                  <c:v>0.1289</c:v>
                </c:pt>
                <c:pt idx="2">
                  <c:v>0.2164</c:v>
                </c:pt>
              </c:numCache>
            </c:numRef>
          </c:val>
        </c:ser>
        <c:ser>
          <c:idx val="1"/>
          <c:order val="1"/>
          <c:tx>
            <c:strRef>
              <c:f>'[17 Taux de cotisation CAFAT.xlsx]Feuil1'!$C$214</c:f>
              <c:strCache>
                <c:ptCount val="1"/>
                <c:pt idx="0">
                  <c:v>Retraite, Prest. Famil., Chômage</c:v>
                </c:pt>
              </c:strCache>
            </c:strRef>
          </c:tx>
          <c:spPr>
            <a:solidFill>
              <a:srgbClr val="FFFF00"/>
            </a:solidFill>
            <a:ln w="76200" cmpd="sng">
              <a:solidFill>
                <a:srgbClr val="FFFF00"/>
              </a:solidFill>
            </a:ln>
          </c:spPr>
          <c:invertIfNegative val="0"/>
          <c:dLbls>
            <c:dLbl>
              <c:idx val="0"/>
              <c:layout>
                <c:manualLayout>
                  <c:x val="0.0684329022584575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'[17 Taux de cotisation CAFAT.xlsx]Feuil1'!$G$212:$I$212</c:f>
              <c:strCache>
                <c:ptCount val="3"/>
                <c:pt idx="0">
                  <c:v>Part salariale</c:v>
                </c:pt>
                <c:pt idx="1">
                  <c:v>Part employeur</c:v>
                </c:pt>
                <c:pt idx="2">
                  <c:v>Total</c:v>
                </c:pt>
              </c:strCache>
            </c:strRef>
          </c:cat>
          <c:val>
            <c:numRef>
              <c:f>'[17 Taux de cotisation CAFAT.xlsx]Feuil1'!$G$214:$I$214</c:f>
              <c:numCache>
                <c:formatCode>0%</c:formatCode>
                <c:ptCount val="3"/>
                <c:pt idx="0">
                  <c:v>0.097</c:v>
                </c:pt>
                <c:pt idx="1">
                  <c:v>0.179</c:v>
                </c:pt>
                <c:pt idx="2">
                  <c:v>0.276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-2042516152"/>
        <c:axId val="2133785144"/>
      </c:barChart>
      <c:lineChart>
        <c:grouping val="standard"/>
        <c:varyColors val="0"/>
        <c:ser>
          <c:idx val="2"/>
          <c:order val="2"/>
          <c:tx>
            <c:strRef>
              <c:f>'[17 Taux de cotisation CAFAT.xlsx]Feuil1'!$C$215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19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 i="1"/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'[17 Taux de cotisation CAFAT.xlsx]Feuil1'!$G$212:$I$212</c:f>
              <c:strCache>
                <c:ptCount val="3"/>
                <c:pt idx="0">
                  <c:v>Part salariale</c:v>
                </c:pt>
                <c:pt idx="1">
                  <c:v>Part employeur</c:v>
                </c:pt>
                <c:pt idx="2">
                  <c:v>Total</c:v>
                </c:pt>
              </c:strCache>
            </c:strRef>
          </c:cat>
          <c:val>
            <c:numRef>
              <c:f>'[17 Taux de cotisation CAFAT.xlsx]Feuil1'!$G$215:$I$215</c:f>
              <c:numCache>
                <c:formatCode>0%</c:formatCode>
                <c:ptCount val="3"/>
                <c:pt idx="0">
                  <c:v>0.1845</c:v>
                </c:pt>
                <c:pt idx="1">
                  <c:v>0.3079</c:v>
                </c:pt>
                <c:pt idx="2">
                  <c:v>0.4924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2042516152"/>
        <c:axId val="2133785144"/>
      </c:lineChart>
      <c:catAx>
        <c:axId val="-20425161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2133785144"/>
        <c:crosses val="autoZero"/>
        <c:auto val="1"/>
        <c:lblAlgn val="ctr"/>
        <c:lblOffset val="100"/>
        <c:noMultiLvlLbl val="0"/>
      </c:catAx>
      <c:valAx>
        <c:axId val="2133785144"/>
        <c:scaling>
          <c:orientation val="minMax"/>
          <c:max val="0.5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-20425161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/>
              <a:t>Taux de Cotisations </a:t>
            </a:r>
            <a:r>
              <a:rPr lang="fr-FR" sz="2000" dirty="0" smtClean="0"/>
              <a:t>sociales , </a:t>
            </a:r>
          </a:p>
          <a:p>
            <a:pPr>
              <a:defRPr sz="2000"/>
            </a:pPr>
            <a:r>
              <a:rPr lang="fr-FR" sz="2000" dirty="0" smtClean="0"/>
              <a:t>Fr Sécu </a:t>
            </a:r>
            <a:r>
              <a:rPr lang="mr-IN" sz="2000" dirty="0" smtClean="0"/>
              <a:t>–</a:t>
            </a:r>
            <a:r>
              <a:rPr lang="fr-FR" sz="2000" dirty="0" smtClean="0"/>
              <a:t> NC CAFAT</a:t>
            </a:r>
            <a:endParaRPr lang="fr-FR" sz="2000" dirty="0"/>
          </a:p>
        </c:rich>
      </c:tx>
      <c:layout>
        <c:manualLayout>
          <c:xMode val="edge"/>
          <c:yMode val="edge"/>
          <c:x val="0.210973279584226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76570897806675"/>
          <c:y val="0.0733014383030361"/>
          <c:w val="0.923429102193325"/>
          <c:h val="0.77015764037778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'[17 Taux de cotisation CAFAT.xlsx]Feuil1'!$C$213</c:f>
              <c:strCache>
                <c:ptCount val="1"/>
                <c:pt idx="0">
                  <c:v>Maladie - RUAMM tranche 1 ; Fr. maladie, maternité, invalidité, décès + CSG + CRDS</c:v>
                </c:pt>
              </c:strCache>
            </c:strRef>
          </c:tx>
          <c:spPr>
            <a:solidFill>
              <a:srgbClr val="FF0000"/>
            </a:solidFill>
            <a:ln w="76200" cmpd="sng">
              <a:solidFill>
                <a:srgbClr val="FF0000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'[17 Taux de cotisation CAFAT.xlsx]Feuil1'!$J$212:$L$212</c:f>
              <c:strCache>
                <c:ptCount val="3"/>
                <c:pt idx="0">
                  <c:v>Part salariale</c:v>
                </c:pt>
                <c:pt idx="1">
                  <c:v>Part employeur</c:v>
                </c:pt>
                <c:pt idx="2">
                  <c:v>Total</c:v>
                </c:pt>
              </c:strCache>
            </c:strRef>
          </c:cat>
          <c:val>
            <c:numRef>
              <c:f>'[17 Taux de cotisation CAFAT.xlsx]Feuil1'!$J$213:$L$213</c:f>
              <c:numCache>
                <c:formatCode>0%</c:formatCode>
                <c:ptCount val="3"/>
                <c:pt idx="0">
                  <c:v>0.059</c:v>
                </c:pt>
                <c:pt idx="1">
                  <c:v>0.0322</c:v>
                </c:pt>
                <c:pt idx="2">
                  <c:v>0.0912</c:v>
                </c:pt>
              </c:numCache>
            </c:numRef>
          </c:val>
        </c:ser>
        <c:ser>
          <c:idx val="1"/>
          <c:order val="1"/>
          <c:tx>
            <c:strRef>
              <c:f>'[17 Taux de cotisation CAFAT.xlsx]Feuil1'!$C$214</c:f>
              <c:strCache>
                <c:ptCount val="1"/>
                <c:pt idx="0">
                  <c:v>Retraite, Prest. Famil., Chômage</c:v>
                </c:pt>
              </c:strCache>
            </c:strRef>
          </c:tx>
          <c:spPr>
            <a:solidFill>
              <a:srgbClr val="FFFF00"/>
            </a:solidFill>
            <a:ln w="76200" cmpd="sng">
              <a:solidFill>
                <a:srgbClr val="FFFF00"/>
              </a:solidFill>
            </a:ln>
          </c:spPr>
          <c:invertIfNegative val="0"/>
          <c:dLbls>
            <c:dLbl>
              <c:idx val="1"/>
              <c:layout>
                <c:manualLayout>
                  <c:x val="0.0697050938337802"/>
                  <c:y val="-0.00651465798045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'[17 Taux de cotisation CAFAT.xlsx]Feuil1'!$J$212:$L$212</c:f>
              <c:strCache>
                <c:ptCount val="3"/>
                <c:pt idx="0">
                  <c:v>Part salariale</c:v>
                </c:pt>
                <c:pt idx="1">
                  <c:v>Part employeur</c:v>
                </c:pt>
                <c:pt idx="2">
                  <c:v>Total</c:v>
                </c:pt>
              </c:strCache>
            </c:strRef>
          </c:cat>
          <c:val>
            <c:numRef>
              <c:f>'[17 Taux de cotisation CAFAT.xlsx]Feuil1'!$J$214:$L$214</c:f>
              <c:numCache>
                <c:formatCode>0%</c:formatCode>
                <c:ptCount val="3"/>
                <c:pt idx="0">
                  <c:v>0.0616</c:v>
                </c:pt>
                <c:pt idx="1">
                  <c:v>0.0285</c:v>
                </c:pt>
                <c:pt idx="2">
                  <c:v>0.0901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-2108901592"/>
        <c:axId val="-2108915752"/>
      </c:barChart>
      <c:lineChart>
        <c:grouping val="standard"/>
        <c:varyColors val="0"/>
        <c:ser>
          <c:idx val="2"/>
          <c:order val="2"/>
          <c:tx>
            <c:strRef>
              <c:f>'[17 Taux de cotisation CAFAT.xlsx]Feuil1'!$C$215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19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dLbls>
            <c:dLbl>
              <c:idx val="2"/>
              <c:layout>
                <c:manualLayout>
                  <c:x val="-0.0761722388103165"/>
                  <c:y val="-0.087585573892343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 i="1"/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'[17 Taux de cotisation CAFAT.xlsx]Feuil1'!$J$212:$L$212</c:f>
              <c:strCache>
                <c:ptCount val="3"/>
                <c:pt idx="0">
                  <c:v>Part salariale</c:v>
                </c:pt>
                <c:pt idx="1">
                  <c:v>Part employeur</c:v>
                </c:pt>
                <c:pt idx="2">
                  <c:v>Total</c:v>
                </c:pt>
              </c:strCache>
            </c:strRef>
          </c:cat>
          <c:val>
            <c:numRef>
              <c:f>'[17 Taux de cotisation CAFAT.xlsx]Feuil1'!$J$215:$L$215</c:f>
              <c:numCache>
                <c:formatCode>0%</c:formatCode>
                <c:ptCount val="3"/>
                <c:pt idx="0">
                  <c:v>0.1206</c:v>
                </c:pt>
                <c:pt idx="1">
                  <c:v>0.0607</c:v>
                </c:pt>
                <c:pt idx="2">
                  <c:v>0.1813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2108901592"/>
        <c:axId val="-2108915752"/>
      </c:lineChart>
      <c:catAx>
        <c:axId val="-2108901592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1800" b="1"/>
            </a:pPr>
            <a:endParaRPr lang="fr-FR"/>
          </a:p>
        </c:txPr>
        <c:crossAx val="-2108915752"/>
        <c:crosses val="autoZero"/>
        <c:auto val="1"/>
        <c:lblAlgn val="ctr"/>
        <c:lblOffset val="100"/>
        <c:noMultiLvlLbl val="0"/>
      </c:catAx>
      <c:valAx>
        <c:axId val="-2108915752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-21089015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/>
              <a:t>Taux de Cotisations sociales, NC</a:t>
            </a:r>
          </a:p>
        </c:rich>
      </c:tx>
      <c:layout>
        <c:manualLayout>
          <c:xMode val="edge"/>
          <c:yMode val="edge"/>
          <c:x val="0.166338582677165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932248468941382"/>
          <c:y val="0.149019607843137"/>
          <c:w val="0.538448162729659"/>
          <c:h val="0.70909577479285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'[17 Taux de cotisation CAFAT.xlsx]Feuil1'!$C$213</c:f>
              <c:strCache>
                <c:ptCount val="1"/>
                <c:pt idx="0">
                  <c:v>Maladie - RUAMM tranche 1 ; Fr. maladie, maternité, invalidité, décès + CSG + CRDS</c:v>
                </c:pt>
              </c:strCache>
            </c:strRef>
          </c:tx>
          <c:spPr>
            <a:solidFill>
              <a:srgbClr val="FF0000"/>
            </a:solidFill>
            <a:ln w="76200" cmpd="sng">
              <a:solidFill>
                <a:srgbClr val="FF0000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'[17 Taux de cotisation CAFAT.xlsx]Feuil1'!$D$212:$F$212</c:f>
              <c:strCache>
                <c:ptCount val="3"/>
                <c:pt idx="0">
                  <c:v>Part salariale</c:v>
                </c:pt>
                <c:pt idx="1">
                  <c:v>Part employeur</c:v>
                </c:pt>
                <c:pt idx="2">
                  <c:v>Total</c:v>
                </c:pt>
              </c:strCache>
            </c:strRef>
          </c:cat>
          <c:val>
            <c:numRef>
              <c:f>'[17 Taux de cotisation CAFAT.xlsx]Feuil1'!$D$213:$F$213</c:f>
              <c:numCache>
                <c:formatCode>0%</c:formatCode>
                <c:ptCount val="3"/>
                <c:pt idx="0">
                  <c:v>0.0285</c:v>
                </c:pt>
                <c:pt idx="1">
                  <c:v>0.0967</c:v>
                </c:pt>
                <c:pt idx="2">
                  <c:v>0.1252</c:v>
                </c:pt>
              </c:numCache>
            </c:numRef>
          </c:val>
        </c:ser>
        <c:ser>
          <c:idx val="1"/>
          <c:order val="1"/>
          <c:tx>
            <c:strRef>
              <c:f>'[17 Taux de cotisation CAFAT.xlsx]Feuil1'!$C$214</c:f>
              <c:strCache>
                <c:ptCount val="1"/>
                <c:pt idx="0">
                  <c:v>Retraite, Prest. Famil., Chômage</c:v>
                </c:pt>
              </c:strCache>
            </c:strRef>
          </c:tx>
          <c:spPr>
            <a:solidFill>
              <a:srgbClr val="FFFF00"/>
            </a:solidFill>
            <a:ln w="76200" cmpd="sng">
              <a:solidFill>
                <a:srgbClr val="FFFF00"/>
              </a:solidFill>
            </a:ln>
          </c:spPr>
          <c:invertIfNegative val="0"/>
          <c:cat>
            <c:strRef>
              <c:f>'[17 Taux de cotisation CAFAT.xlsx]Feuil1'!$D$212:$F$212</c:f>
              <c:strCache>
                <c:ptCount val="3"/>
                <c:pt idx="0">
                  <c:v>Part salariale</c:v>
                </c:pt>
                <c:pt idx="1">
                  <c:v>Part employeur</c:v>
                </c:pt>
                <c:pt idx="2">
                  <c:v>Total</c:v>
                </c:pt>
              </c:strCache>
            </c:strRef>
          </c:cat>
          <c:val>
            <c:numRef>
              <c:f>'[17 Taux de cotisation CAFAT.xlsx]Feuil1'!$D$214:$F$214</c:f>
              <c:numCache>
                <c:formatCode>0%</c:formatCode>
                <c:ptCount val="3"/>
                <c:pt idx="0">
                  <c:v>0.0354</c:v>
                </c:pt>
                <c:pt idx="1">
                  <c:v>0.1505</c:v>
                </c:pt>
                <c:pt idx="2">
                  <c:v>0.1859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-2071726808"/>
        <c:axId val="2136914984"/>
      </c:barChart>
      <c:lineChart>
        <c:grouping val="standard"/>
        <c:varyColors val="0"/>
        <c:ser>
          <c:idx val="2"/>
          <c:order val="2"/>
          <c:tx>
            <c:strRef>
              <c:f>'[17 Taux de cotisation CAFAT.xlsx]Feuil1'!$C$215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19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strRef>
              <c:f>'[17 Taux de cotisation CAFAT.xlsx]Feuil1'!$D$212:$F$212</c:f>
              <c:strCache>
                <c:ptCount val="3"/>
                <c:pt idx="0">
                  <c:v>Part salariale</c:v>
                </c:pt>
                <c:pt idx="1">
                  <c:v>Part employeur</c:v>
                </c:pt>
                <c:pt idx="2">
                  <c:v>Total</c:v>
                </c:pt>
              </c:strCache>
            </c:strRef>
          </c:cat>
          <c:val>
            <c:numRef>
              <c:f>'[17 Taux de cotisation CAFAT.xlsx]Feuil1'!$D$215:$F$215</c:f>
              <c:numCache>
                <c:formatCode>0%</c:formatCode>
                <c:ptCount val="3"/>
                <c:pt idx="0">
                  <c:v>0.0639</c:v>
                </c:pt>
                <c:pt idx="1">
                  <c:v>0.2472</c:v>
                </c:pt>
                <c:pt idx="2">
                  <c:v>0.3111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2071726808"/>
        <c:axId val="2136914984"/>
      </c:lineChart>
      <c:catAx>
        <c:axId val="-20717268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2136914984"/>
        <c:crosses val="autoZero"/>
        <c:auto val="1"/>
        <c:lblAlgn val="ctr"/>
        <c:lblOffset val="100"/>
        <c:noMultiLvlLbl val="0"/>
      </c:catAx>
      <c:valAx>
        <c:axId val="2136914984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-2071726808"/>
        <c:crosses val="autoZero"/>
        <c:crossBetween val="between"/>
      </c:valAx>
    </c:plotArea>
    <c:legend>
      <c:legendPos val="r"/>
      <c:legendEntry>
        <c:idx val="1"/>
        <c:txPr>
          <a:bodyPr/>
          <a:lstStyle/>
          <a:p>
            <a:pPr>
              <a:defRPr sz="1800" b="1"/>
            </a:pPr>
            <a:endParaRPr lang="fr-FR"/>
          </a:p>
        </c:txPr>
      </c:legendEntry>
      <c:layout>
        <c:manualLayout>
          <c:xMode val="edge"/>
          <c:yMode val="edge"/>
          <c:x val="0.0"/>
          <c:y val="0.0"/>
          <c:w val="1.0"/>
          <c:h val="1.0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8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Equilibre des comptes sociaux </a:t>
            </a:r>
            <a:r>
              <a:rPr lang="fr-FR" sz="1800" b="1" dirty="0" smtClean="0"/>
              <a:t>Solde = </a:t>
            </a:r>
            <a:r>
              <a:rPr lang="fr-FR" sz="1800" b="1" dirty="0"/>
              <a:t>CS - PS, CAFAT, </a:t>
            </a:r>
            <a:endParaRPr lang="fr-FR" sz="1800" b="1" dirty="0" smtClean="0"/>
          </a:p>
          <a:p>
            <a:pPr>
              <a:defRPr sz="1800" b="1"/>
            </a:pPr>
            <a:r>
              <a:rPr lang="fr-FR" sz="1800" b="1" dirty="0" smtClean="0"/>
              <a:t>% </a:t>
            </a:r>
            <a:r>
              <a:rPr lang="fr-FR" sz="1800" b="1" dirty="0"/>
              <a:t>du PIB</a:t>
            </a:r>
          </a:p>
        </c:rich>
      </c:tx>
      <c:layout>
        <c:manualLayout>
          <c:xMode val="edge"/>
          <c:yMode val="edge"/>
          <c:x val="0.165382228711477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770825658338678"/>
          <c:y val="0.108337439522622"/>
          <c:w val="0.912999704262319"/>
          <c:h val="0.806487759178639"/>
        </c:manualLayout>
      </c:layout>
      <c:lineChart>
        <c:grouping val="standard"/>
        <c:varyColors val="0"/>
        <c:ser>
          <c:idx val="5"/>
          <c:order val="0"/>
          <c:tx>
            <c:strRef>
              <c:f>' travail PC 17'!$A$947</c:f>
              <c:strCache>
                <c:ptCount val="1"/>
                <c:pt idx="0">
                  <c:v>Accident du travail et maladies professionnelles </c:v>
                </c:pt>
              </c:strCache>
            </c:strRef>
          </c:tx>
          <c:marker>
            <c:symbol val="none"/>
          </c:marker>
          <c:cat>
            <c:numRef>
              <c:f>' travail PC 17'!$B$946:$S$946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17'!$B$947:$S$947</c:f>
              <c:numCache>
                <c:formatCode>0.0%</c:formatCode>
                <c:ptCount val="18"/>
                <c:pt idx="0">
                  <c:v>0.00148642533936652</c:v>
                </c:pt>
                <c:pt idx="1">
                  <c:v>0.00122779043280182</c:v>
                </c:pt>
                <c:pt idx="2">
                  <c:v>0.00109745762711864</c:v>
                </c:pt>
                <c:pt idx="3">
                  <c:v>0.000905587668593449</c:v>
                </c:pt>
                <c:pt idx="4">
                  <c:v>0.000779151943462897</c:v>
                </c:pt>
                <c:pt idx="5">
                  <c:v>0.000892976588628762</c:v>
                </c:pt>
                <c:pt idx="6">
                  <c:v>0.000944193061840121</c:v>
                </c:pt>
                <c:pt idx="7">
                  <c:v>0.000744791666666666</c:v>
                </c:pt>
                <c:pt idx="8">
                  <c:v>0.000967391304347825</c:v>
                </c:pt>
                <c:pt idx="9">
                  <c:v>0.00138801333691275</c:v>
                </c:pt>
                <c:pt idx="10">
                  <c:v>0.000890865954922894</c:v>
                </c:pt>
                <c:pt idx="11">
                  <c:v>0.00137429537767756</c:v>
                </c:pt>
                <c:pt idx="12">
                  <c:v>0.00109878480256995</c:v>
                </c:pt>
                <c:pt idx="13">
                  <c:v>0.00108465436236979</c:v>
                </c:pt>
                <c:pt idx="14">
                  <c:v>0.000607209036945529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 travail PC 17'!$A$948</c:f>
              <c:strCache>
                <c:ptCount val="1"/>
                <c:pt idx="0">
                  <c:v>Assurance chomage</c:v>
                </c:pt>
              </c:strCache>
            </c:strRef>
          </c:tx>
          <c:marker>
            <c:symbol val="none"/>
          </c:marker>
          <c:cat>
            <c:numRef>
              <c:f>' travail PC 17'!$B$946:$S$946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17'!$B$948:$S$948</c:f>
              <c:numCache>
                <c:formatCode>0.0%</c:formatCode>
                <c:ptCount val="18"/>
                <c:pt idx="0">
                  <c:v>0.000656108597285068</c:v>
                </c:pt>
                <c:pt idx="1">
                  <c:v>0.000380410022779043</c:v>
                </c:pt>
                <c:pt idx="2">
                  <c:v>-0.000345338983050847</c:v>
                </c:pt>
                <c:pt idx="3">
                  <c:v>4.23892100192679E-5</c:v>
                </c:pt>
                <c:pt idx="4">
                  <c:v>0.000545936395759717</c:v>
                </c:pt>
                <c:pt idx="5">
                  <c:v>0.00150167224080268</c:v>
                </c:pt>
                <c:pt idx="6">
                  <c:v>0.00174811463046757</c:v>
                </c:pt>
                <c:pt idx="7">
                  <c:v>0.00172395833333333</c:v>
                </c:pt>
                <c:pt idx="8">
                  <c:v>0.00186413043478261</c:v>
                </c:pt>
                <c:pt idx="9">
                  <c:v>0.00158217075704698</c:v>
                </c:pt>
                <c:pt idx="10">
                  <c:v>0.00163226571767497</c:v>
                </c:pt>
                <c:pt idx="11">
                  <c:v>0.00182187147688839</c:v>
                </c:pt>
                <c:pt idx="12">
                  <c:v>0.0017118431027221</c:v>
                </c:pt>
                <c:pt idx="13">
                  <c:v>0.0013848812722453</c:v>
                </c:pt>
                <c:pt idx="14">
                  <c:v>0.000796700132957841</c:v>
                </c:pt>
              </c:numCache>
            </c:numRef>
          </c:val>
          <c:smooth val="0"/>
        </c:ser>
        <c:ser>
          <c:idx val="4"/>
          <c:order val="2"/>
          <c:tx>
            <c:strRef>
              <c:f>' travail PC 17'!$A$949</c:f>
              <c:strCache>
                <c:ptCount val="1"/>
                <c:pt idx="0">
                  <c:v>Assurance maladie</c:v>
                </c:pt>
              </c:strCache>
            </c:strRef>
          </c:tx>
          <c:spPr>
            <a:ln w="76200" cmpd="sng">
              <a:solidFill>
                <a:schemeClr val="tx1"/>
              </a:solidFill>
              <a:prstDash val="sysDash"/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0.0108379830004693"/>
                  <c:y val="-0.005685492860602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rgbClr val="FFFFFF"/>
              </a:solidFill>
            </c:spPr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trendlineType val="linear"/>
            <c:dispRSqr val="0"/>
            <c:dispEq val="0"/>
          </c:trendline>
          <c:cat>
            <c:numRef>
              <c:f>' travail PC 17'!$B$946:$S$946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17'!$B$949:$S$949</c:f>
              <c:numCache>
                <c:formatCode>0.0%</c:formatCode>
                <c:ptCount val="18"/>
                <c:pt idx="0">
                  <c:v>0.00802488687782805</c:v>
                </c:pt>
                <c:pt idx="1">
                  <c:v>0.00699772209567198</c:v>
                </c:pt>
                <c:pt idx="2">
                  <c:v>0.0110254237288136</c:v>
                </c:pt>
                <c:pt idx="3">
                  <c:v>0.011766859344894</c:v>
                </c:pt>
                <c:pt idx="4">
                  <c:v>0.00941519434628975</c:v>
                </c:pt>
                <c:pt idx="5">
                  <c:v>0.00883444816053511</c:v>
                </c:pt>
                <c:pt idx="6">
                  <c:v>0.00777526395173454</c:v>
                </c:pt>
                <c:pt idx="7">
                  <c:v>0.00790494791666666</c:v>
                </c:pt>
                <c:pt idx="8">
                  <c:v>0.00949592391304348</c:v>
                </c:pt>
                <c:pt idx="9">
                  <c:v>0.0104158406872483</c:v>
                </c:pt>
                <c:pt idx="10">
                  <c:v>0.00581053914515113</c:v>
                </c:pt>
                <c:pt idx="11">
                  <c:v>0.00644081172491544</c:v>
                </c:pt>
                <c:pt idx="12">
                  <c:v>0.00555734678952769</c:v>
                </c:pt>
                <c:pt idx="13">
                  <c:v>0.00876527136125264</c:v>
                </c:pt>
                <c:pt idx="14">
                  <c:v>0.00527957788502811</c:v>
                </c:pt>
              </c:numCache>
            </c:numRef>
          </c:val>
          <c:smooth val="0"/>
        </c:ser>
        <c:ser>
          <c:idx val="0"/>
          <c:order val="3"/>
          <c:tx>
            <c:strRef>
              <c:f>' travail PC 17'!$A$950</c:f>
              <c:strCache>
                <c:ptCount val="1"/>
                <c:pt idx="0">
                  <c:v>Prestations familiales</c:v>
                </c:pt>
              </c:strCache>
            </c:strRef>
          </c:tx>
          <c:marker>
            <c:symbol val="none"/>
          </c:marker>
          <c:cat>
            <c:numRef>
              <c:f>' travail PC 17'!$B$946:$S$946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17'!$B$950:$S$950</c:f>
              <c:numCache>
                <c:formatCode>0.0%</c:formatCode>
                <c:ptCount val="18"/>
                <c:pt idx="0">
                  <c:v>0.00259276018099547</c:v>
                </c:pt>
                <c:pt idx="1">
                  <c:v>0.00274031890660592</c:v>
                </c:pt>
                <c:pt idx="2">
                  <c:v>0.00289830508474576</c:v>
                </c:pt>
                <c:pt idx="3">
                  <c:v>0.00200385356454721</c:v>
                </c:pt>
                <c:pt idx="4">
                  <c:v>0.00159010600706714</c:v>
                </c:pt>
                <c:pt idx="5">
                  <c:v>0.000205685618729097</c:v>
                </c:pt>
                <c:pt idx="6">
                  <c:v>4.37405731523377E-5</c:v>
                </c:pt>
                <c:pt idx="7">
                  <c:v>0.000384114583333334</c:v>
                </c:pt>
                <c:pt idx="8">
                  <c:v>0.000656250000000001</c:v>
                </c:pt>
                <c:pt idx="9">
                  <c:v>0.000124215887248321</c:v>
                </c:pt>
                <c:pt idx="10">
                  <c:v>-0.000995255041518387</c:v>
                </c:pt>
                <c:pt idx="11">
                  <c:v>-0.00163134160090192</c:v>
                </c:pt>
                <c:pt idx="12">
                  <c:v>-0.00151553597308644</c:v>
                </c:pt>
                <c:pt idx="13">
                  <c:v>-0.00125395525139733</c:v>
                </c:pt>
                <c:pt idx="14">
                  <c:v>-0.00175985929500937</c:v>
                </c:pt>
              </c:numCache>
            </c:numRef>
          </c:val>
          <c:smooth val="0"/>
        </c:ser>
        <c:ser>
          <c:idx val="1"/>
          <c:order val="4"/>
          <c:tx>
            <c:strRef>
              <c:f>' travail PC 17'!$A$951</c:f>
              <c:strCache>
                <c:ptCount val="1"/>
                <c:pt idx="0">
                  <c:v>Regime de retraite</c:v>
                </c:pt>
              </c:strCache>
            </c:strRef>
          </c:tx>
          <c:spPr>
            <a:ln w="76200" cmpd="sng"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numRef>
              <c:f>' travail PC 17'!$B$946:$S$946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17'!$B$951:$S$951</c:f>
              <c:numCache>
                <c:formatCode>0.0%</c:formatCode>
                <c:ptCount val="18"/>
                <c:pt idx="0">
                  <c:v>0.00287782805429864</c:v>
                </c:pt>
                <c:pt idx="1">
                  <c:v>0.00227107061503417</c:v>
                </c:pt>
                <c:pt idx="2">
                  <c:v>0.00188771186440678</c:v>
                </c:pt>
                <c:pt idx="3">
                  <c:v>0.000362235067437381</c:v>
                </c:pt>
                <c:pt idx="4">
                  <c:v>-0.000328621908127208</c:v>
                </c:pt>
                <c:pt idx="5">
                  <c:v>-0.000966555183946487</c:v>
                </c:pt>
                <c:pt idx="6">
                  <c:v>-0.000930618401206638</c:v>
                </c:pt>
                <c:pt idx="7">
                  <c:v>-0.000169270833333332</c:v>
                </c:pt>
                <c:pt idx="8">
                  <c:v>0.000468749999999998</c:v>
                </c:pt>
                <c:pt idx="9">
                  <c:v>0.00130751978791946</c:v>
                </c:pt>
                <c:pt idx="10">
                  <c:v>0.00178054567022539</c:v>
                </c:pt>
                <c:pt idx="11">
                  <c:v>0.00216459977452086</c:v>
                </c:pt>
                <c:pt idx="12">
                  <c:v>0.00229619725227447</c:v>
                </c:pt>
                <c:pt idx="13">
                  <c:v>0.00135132520624073</c:v>
                </c:pt>
                <c:pt idx="14">
                  <c:v>-0.000730744668599965</c:v>
                </c:pt>
              </c:numCache>
            </c:numRef>
          </c:val>
          <c:smooth val="0"/>
        </c:ser>
        <c:ser>
          <c:idx val="3"/>
          <c:order val="5"/>
          <c:tx>
            <c:strRef>
              <c:f>' travail PC 17'!$A$952</c:f>
              <c:strCache>
                <c:ptCount val="1"/>
                <c:pt idx="0">
                  <c:v>Total CAFAT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0.0108379830004693"/>
                  <c:y val="-0.0037903285737351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rgbClr val="FFFFFF"/>
              </a:solidFill>
            </c:spPr>
            <c:txPr>
              <a:bodyPr/>
              <a:lstStyle/>
              <a:p>
                <a:pPr>
                  <a:defRPr sz="1800" b="1"/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trendlineType val="linear"/>
            <c:dispRSqr val="0"/>
            <c:dispEq val="0"/>
          </c:trendline>
          <c:cat>
            <c:numRef>
              <c:f>' travail PC 17'!$B$946:$S$946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17'!$B$952:$S$952</c:f>
              <c:numCache>
                <c:formatCode>0.0%</c:formatCode>
                <c:ptCount val="18"/>
                <c:pt idx="0">
                  <c:v>0.0156380090497738</c:v>
                </c:pt>
                <c:pt idx="1">
                  <c:v>0.0136173120728929</c:v>
                </c:pt>
                <c:pt idx="2">
                  <c:v>0.0165635593220339</c:v>
                </c:pt>
                <c:pt idx="3">
                  <c:v>0.0150809248554913</c:v>
                </c:pt>
                <c:pt idx="4">
                  <c:v>0.0120017667844523</c:v>
                </c:pt>
                <c:pt idx="5">
                  <c:v>0.0104682274247492</c:v>
                </c:pt>
                <c:pt idx="6">
                  <c:v>0.00958069381598793</c:v>
                </c:pt>
                <c:pt idx="7">
                  <c:v>0.0105885416666667</c:v>
                </c:pt>
                <c:pt idx="8">
                  <c:v>0.0134524456521739</c:v>
                </c:pt>
                <c:pt idx="9">
                  <c:v>0.0148177604563758</c:v>
                </c:pt>
                <c:pt idx="10">
                  <c:v>0.00911896144645599</c:v>
                </c:pt>
                <c:pt idx="11">
                  <c:v>0.0101702367531003</c:v>
                </c:pt>
                <c:pt idx="12">
                  <c:v>0.00914863597400777</c:v>
                </c:pt>
                <c:pt idx="13">
                  <c:v>0.0113321769507111</c:v>
                </c:pt>
                <c:pt idx="14">
                  <c:v>0.00419288309132215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1656120"/>
        <c:axId val="-2041324168"/>
      </c:lineChart>
      <c:catAx>
        <c:axId val="-2041656120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low"/>
        <c:spPr>
          <a:ln w="28575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041324168"/>
        <c:crosses val="autoZero"/>
        <c:auto val="1"/>
        <c:lblAlgn val="ctr"/>
        <c:lblOffset val="100"/>
        <c:tickLblSkip val="2"/>
        <c:noMultiLvlLbl val="0"/>
      </c:catAx>
      <c:valAx>
        <c:axId val="-204132416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%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600"/>
            </a:pPr>
            <a:endParaRPr lang="fr-FR"/>
          </a:p>
        </c:txPr>
        <c:crossAx val="-2041656120"/>
        <c:crosses val="autoZero"/>
        <c:crossBetween val="between"/>
        <c:majorUnit val="0.001"/>
      </c:valAx>
    </c:plotArea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  <c:userShapes r:id="rId2"/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fr-FR" sz="1800" b="1" dirty="0"/>
              <a:t>Cotisations sociales CAFAT, </a:t>
            </a:r>
            <a:endParaRPr lang="fr-FR" sz="1800" b="1" dirty="0" smtClean="0"/>
          </a:p>
          <a:p>
            <a:pPr>
              <a:defRPr sz="1800" b="1"/>
            </a:pPr>
            <a:r>
              <a:rPr lang="fr-FR" sz="1800" b="1" i="1" u="sng" dirty="0" smtClean="0"/>
              <a:t>anciennes séries</a:t>
            </a:r>
            <a:r>
              <a:rPr lang="fr-FR" sz="1800" b="1" dirty="0" smtClean="0"/>
              <a:t>, % </a:t>
            </a:r>
            <a:r>
              <a:rPr lang="fr-FR" sz="1800" b="1" dirty="0"/>
              <a:t>du PIB</a:t>
            </a:r>
          </a:p>
        </c:rich>
      </c:tx>
      <c:layout>
        <c:manualLayout>
          <c:xMode val="edge"/>
          <c:yMode val="edge"/>
          <c:x val="0.165948805368401"/>
          <c:y val="0.00172544981650393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500872426157998"/>
          <c:y val="0.0181935771539288"/>
          <c:w val="0.939995009426639"/>
          <c:h val="0.897299704264836"/>
        </c:manualLayout>
      </c:layout>
      <c:lineChart>
        <c:grouping val="standard"/>
        <c:varyColors val="0"/>
        <c:ser>
          <c:idx val="3"/>
          <c:order val="0"/>
          <c:tx>
            <c:strRef>
              <c:f>' travail PC 17'!$A$712</c:f>
              <c:strCache>
                <c:ptCount val="1"/>
                <c:pt idx="0">
                  <c:v>Total CAFAT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132147322233576"/>
                  <c:y val="-0.0094758214343379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0.0846961591633108"/>
                  <c:y val="0.037903285737351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/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trendlineType val="linear"/>
            <c:dispRSqr val="0"/>
            <c:dispEq val="0"/>
          </c:trendline>
          <c:cat>
            <c:numRef>
              <c:f>' travail PC 17'!$B$706:$S$706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17'!$B$712:$S$712</c:f>
              <c:numCache>
                <c:formatCode>0.0%</c:formatCode>
                <c:ptCount val="18"/>
                <c:pt idx="0">
                  <c:v>0.0831018099547511</c:v>
                </c:pt>
                <c:pt idx="1">
                  <c:v>0.0868883826879271</c:v>
                </c:pt>
                <c:pt idx="2">
                  <c:v>0.0926483050847457</c:v>
                </c:pt>
                <c:pt idx="3">
                  <c:v>0.0962215799614643</c:v>
                </c:pt>
                <c:pt idx="4">
                  <c:v>0.0934911660777385</c:v>
                </c:pt>
                <c:pt idx="5">
                  <c:v>0.0915117056856187</c:v>
                </c:pt>
                <c:pt idx="6">
                  <c:v>0.0889260935143288</c:v>
                </c:pt>
                <c:pt idx="7">
                  <c:v>0.0841484375</c:v>
                </c:pt>
                <c:pt idx="8">
                  <c:v>0.0953777173913043</c:v>
                </c:pt>
                <c:pt idx="9">
                  <c:v>0.10161610738255</c:v>
                </c:pt>
                <c:pt idx="10">
                  <c:v>0.0957129300118624</c:v>
                </c:pt>
                <c:pt idx="11">
                  <c:v>0.102301014656144</c:v>
                </c:pt>
                <c:pt idx="12">
                  <c:v>0.11087908426661</c:v>
                </c:pt>
                <c:pt idx="13">
                  <c:v>0.115979313803822</c:v>
                </c:pt>
                <c:pt idx="14">
                  <c:v>0.106371507239397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' travail PC 17'!$A$709</c:f>
              <c:strCache>
                <c:ptCount val="1"/>
                <c:pt idx="0">
                  <c:v>Assurance maladie</c:v>
                </c:pt>
              </c:strCache>
            </c:strRef>
          </c:tx>
          <c:spPr>
            <a:ln w="76200" cmpd="sng">
              <a:solidFill>
                <a:schemeClr val="tx1"/>
              </a:solidFill>
              <a:prstDash val="sysDash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134631544148584"/>
                  <c:y val="0.0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0.0773796357516379"/>
                  <c:y val="0.018951642868675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rgbClr val="FFFFFF"/>
              </a:solidFill>
            </c:spPr>
            <c:txPr>
              <a:bodyPr/>
              <a:lstStyle/>
              <a:p>
                <a:pPr>
                  <a:defRPr sz="1600" b="0"/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trendline>
            <c:trendlineType val="linear"/>
            <c:dispRSqr val="0"/>
            <c:dispEq val="0"/>
          </c:trendline>
          <c:cat>
            <c:numRef>
              <c:f>' travail PC 17'!$B$706:$S$706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17'!$B$709:$S$709</c:f>
              <c:numCache>
                <c:formatCode>0.0%</c:formatCode>
                <c:ptCount val="18"/>
                <c:pt idx="0">
                  <c:v>0.0334072398190045</c:v>
                </c:pt>
                <c:pt idx="1">
                  <c:v>0.0349248291571754</c:v>
                </c:pt>
                <c:pt idx="2">
                  <c:v>0.0415148305084746</c:v>
                </c:pt>
                <c:pt idx="3">
                  <c:v>0.0484662813102119</c:v>
                </c:pt>
                <c:pt idx="4">
                  <c:v>0.0486519434628975</c:v>
                </c:pt>
                <c:pt idx="5">
                  <c:v>0.0477842809364548</c:v>
                </c:pt>
                <c:pt idx="6">
                  <c:v>0.0466229260935143</c:v>
                </c:pt>
                <c:pt idx="7">
                  <c:v>0.0441888020833333</c:v>
                </c:pt>
                <c:pt idx="8">
                  <c:v>0.0497404891304348</c:v>
                </c:pt>
                <c:pt idx="9">
                  <c:v>0.0525986577181208</c:v>
                </c:pt>
                <c:pt idx="10">
                  <c:v>0.0488149466192171</c:v>
                </c:pt>
                <c:pt idx="11">
                  <c:v>0.0532897406989853</c:v>
                </c:pt>
                <c:pt idx="12">
                  <c:v>0.0577540540196951</c:v>
                </c:pt>
                <c:pt idx="13">
                  <c:v>0.0621334262731081</c:v>
                </c:pt>
                <c:pt idx="14">
                  <c:v>0.057794784283755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 travail PC 17'!$A$711</c:f>
              <c:strCache>
                <c:ptCount val="1"/>
                <c:pt idx="0">
                  <c:v>Regime de retraite</c:v>
                </c:pt>
              </c:strCache>
            </c:strRef>
          </c:tx>
          <c:spPr>
            <a:ln w="76200" cmpd="sng">
              <a:solidFill>
                <a:schemeClr val="tx1"/>
              </a:solidFill>
              <a:prstDash val="sysDot"/>
            </a:ln>
          </c:spPr>
          <c:marker>
            <c:symbol val="none"/>
          </c:marker>
          <c:trendline>
            <c:trendlineType val="linear"/>
            <c:dispRSqr val="0"/>
            <c:dispEq val="0"/>
          </c:trendline>
          <c:cat>
            <c:numRef>
              <c:f>' travail PC 17'!$B$706:$S$706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17'!$B$711:$S$711</c:f>
              <c:numCache>
                <c:formatCode>0.0%</c:formatCode>
                <c:ptCount val="18"/>
                <c:pt idx="0">
                  <c:v>0.0272307692307692</c:v>
                </c:pt>
                <c:pt idx="1">
                  <c:v>0.0284920273348519</c:v>
                </c:pt>
                <c:pt idx="2">
                  <c:v>0.0280233050847458</c:v>
                </c:pt>
                <c:pt idx="3">
                  <c:v>0.0262157996146435</c:v>
                </c:pt>
                <c:pt idx="4">
                  <c:v>0.0252279151943463</c:v>
                </c:pt>
                <c:pt idx="5">
                  <c:v>0.0247558528428094</c:v>
                </c:pt>
                <c:pt idx="6">
                  <c:v>0.0238220211161388</c:v>
                </c:pt>
                <c:pt idx="7">
                  <c:v>0.0225065104166667</c:v>
                </c:pt>
                <c:pt idx="8">
                  <c:v>0.0257404891304348</c:v>
                </c:pt>
                <c:pt idx="9">
                  <c:v>0.0281275167785235</c:v>
                </c:pt>
                <c:pt idx="10">
                  <c:v>0.0273036773428232</c:v>
                </c:pt>
                <c:pt idx="11">
                  <c:v>0.0287102593010147</c:v>
                </c:pt>
                <c:pt idx="12">
                  <c:v>0.0314187548257376</c:v>
                </c:pt>
                <c:pt idx="13">
                  <c:v>0.0315918500043404</c:v>
                </c:pt>
                <c:pt idx="14">
                  <c:v>0.0285262617908479</c:v>
                </c:pt>
              </c:numCache>
            </c:numRef>
          </c:val>
          <c:smooth val="0"/>
        </c:ser>
        <c:ser>
          <c:idx val="5"/>
          <c:order val="3"/>
          <c:tx>
            <c:strRef>
              <c:f>' travail PC 17'!$A$707</c:f>
              <c:strCache>
                <c:ptCount val="1"/>
                <c:pt idx="0">
                  <c:v>Accident du travail et maladies professionnelles </c:v>
                </c:pt>
              </c:strCache>
            </c:strRef>
          </c:tx>
          <c:marker>
            <c:symbol val="none"/>
          </c:marker>
          <c:cat>
            <c:numRef>
              <c:f>' travail PC 17'!$B$706:$S$706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17'!$B$707:$S$707</c:f>
              <c:numCache>
                <c:formatCode>0.0%</c:formatCode>
                <c:ptCount val="18"/>
                <c:pt idx="0">
                  <c:v>0.00419683257918552</c:v>
                </c:pt>
                <c:pt idx="1">
                  <c:v>0.00439179954441913</c:v>
                </c:pt>
                <c:pt idx="2">
                  <c:v>0.00434533898305085</c:v>
                </c:pt>
                <c:pt idx="3">
                  <c:v>0.00396146435452794</c:v>
                </c:pt>
                <c:pt idx="4">
                  <c:v>0.00385865724381625</c:v>
                </c:pt>
                <c:pt idx="5">
                  <c:v>0.00371070234113712</c:v>
                </c:pt>
                <c:pt idx="6">
                  <c:v>0.00378280542986425</c:v>
                </c:pt>
                <c:pt idx="7">
                  <c:v>0.00355338541666667</c:v>
                </c:pt>
                <c:pt idx="8">
                  <c:v>0.00402853260869565</c:v>
                </c:pt>
                <c:pt idx="9">
                  <c:v>0.00439731543624161</c:v>
                </c:pt>
                <c:pt idx="10">
                  <c:v>0.00406642941874258</c:v>
                </c:pt>
                <c:pt idx="11">
                  <c:v>0.00412965050732807</c:v>
                </c:pt>
                <c:pt idx="12">
                  <c:v>0.00430393901722433</c:v>
                </c:pt>
                <c:pt idx="13">
                  <c:v>0.00447518683329471</c:v>
                </c:pt>
                <c:pt idx="14">
                  <c:v>0.00396779698279923</c:v>
                </c:pt>
              </c:numCache>
            </c:numRef>
          </c:val>
          <c:smooth val="0"/>
        </c:ser>
        <c:ser>
          <c:idx val="2"/>
          <c:order val="4"/>
          <c:tx>
            <c:strRef>
              <c:f>' travail PC 17'!$A$708</c:f>
              <c:strCache>
                <c:ptCount val="1"/>
                <c:pt idx="0">
                  <c:v>Assurance chomage</c:v>
                </c:pt>
              </c:strCache>
            </c:strRef>
          </c:tx>
          <c:marker>
            <c:symbol val="none"/>
          </c:marker>
          <c:cat>
            <c:numRef>
              <c:f>' travail PC 17'!$B$706:$S$706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17'!$B$708:$S$708</c:f>
              <c:numCache>
                <c:formatCode>0.0%</c:formatCode>
                <c:ptCount val="18"/>
                <c:pt idx="0">
                  <c:v>0.00284615384615385</c:v>
                </c:pt>
                <c:pt idx="1">
                  <c:v>0.0029749430523918</c:v>
                </c:pt>
                <c:pt idx="2">
                  <c:v>0.00292372881355932</c:v>
                </c:pt>
                <c:pt idx="3">
                  <c:v>0.00274181117533719</c:v>
                </c:pt>
                <c:pt idx="4">
                  <c:v>0.00296466431095406</c:v>
                </c:pt>
                <c:pt idx="5">
                  <c:v>0.00354515050167224</c:v>
                </c:pt>
                <c:pt idx="6">
                  <c:v>0.00340573152337858</c:v>
                </c:pt>
                <c:pt idx="7">
                  <c:v>0.00322526041666667</c:v>
                </c:pt>
                <c:pt idx="8">
                  <c:v>0.00368478260869565</c:v>
                </c:pt>
                <c:pt idx="9">
                  <c:v>0.00382953020134228</c:v>
                </c:pt>
                <c:pt idx="10">
                  <c:v>0.00362040332147094</c:v>
                </c:pt>
                <c:pt idx="11">
                  <c:v>0.00380721533258173</c:v>
                </c:pt>
                <c:pt idx="12">
                  <c:v>0.0040910313956276</c:v>
                </c:pt>
                <c:pt idx="13">
                  <c:v>0.00418060328638679</c:v>
                </c:pt>
                <c:pt idx="14">
                  <c:v>0.00378144662318491</c:v>
                </c:pt>
              </c:numCache>
            </c:numRef>
          </c:val>
          <c:smooth val="0"/>
        </c:ser>
        <c:ser>
          <c:idx val="0"/>
          <c:order val="5"/>
          <c:tx>
            <c:strRef>
              <c:f>' travail PC 17'!$A$710</c:f>
              <c:strCache>
                <c:ptCount val="1"/>
                <c:pt idx="0">
                  <c:v>Prestations familiales</c:v>
                </c:pt>
              </c:strCache>
            </c:strRef>
          </c:tx>
          <c:marker>
            <c:symbol val="none"/>
          </c:marker>
          <c:cat>
            <c:numRef>
              <c:f>' travail PC 17'!$B$706:$S$706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17'!$B$710:$S$710</c:f>
              <c:numCache>
                <c:formatCode>0.0%</c:formatCode>
                <c:ptCount val="18"/>
                <c:pt idx="0">
                  <c:v>0.015420814479638</c:v>
                </c:pt>
                <c:pt idx="1">
                  <c:v>0.0161047835990888</c:v>
                </c:pt>
                <c:pt idx="2">
                  <c:v>0.0158411016949153</c:v>
                </c:pt>
                <c:pt idx="3">
                  <c:v>0.0148362235067437</c:v>
                </c:pt>
                <c:pt idx="4">
                  <c:v>0.0127879858657244</c:v>
                </c:pt>
                <c:pt idx="5">
                  <c:v>0.0117157190635451</c:v>
                </c:pt>
                <c:pt idx="6">
                  <c:v>0.0112926093514329</c:v>
                </c:pt>
                <c:pt idx="7">
                  <c:v>0.0106744791666667</c:v>
                </c:pt>
                <c:pt idx="8">
                  <c:v>0.0121834239130435</c:v>
                </c:pt>
                <c:pt idx="9">
                  <c:v>0.0126630872483221</c:v>
                </c:pt>
                <c:pt idx="10">
                  <c:v>0.0119074733096085</c:v>
                </c:pt>
                <c:pt idx="11">
                  <c:v>0.0123641488162345</c:v>
                </c:pt>
                <c:pt idx="12">
                  <c:v>0.0133113050083249</c:v>
                </c:pt>
                <c:pt idx="13">
                  <c:v>0.0135982474066922</c:v>
                </c:pt>
                <c:pt idx="14">
                  <c:v>0.0123012175588103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5463768"/>
        <c:axId val="-2041903224"/>
      </c:lineChart>
      <c:catAx>
        <c:axId val="2145463768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low"/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041903224"/>
        <c:crosses val="autoZero"/>
        <c:auto val="1"/>
        <c:lblAlgn val="ctr"/>
        <c:lblOffset val="100"/>
        <c:tickLblSkip val="2"/>
        <c:noMultiLvlLbl val="0"/>
      </c:catAx>
      <c:valAx>
        <c:axId val="-2041903224"/>
        <c:scaling>
          <c:orientation val="minMax"/>
          <c:max val="0.13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600"/>
            </a:pPr>
            <a:endParaRPr lang="fr-FR"/>
          </a:p>
        </c:txPr>
        <c:crossAx val="2145463768"/>
        <c:crosses val="autoZero"/>
        <c:crossBetween val="between"/>
        <c:majorUnit val="0.01"/>
      </c:valAx>
    </c:plotArea>
    <c:plotVisOnly val="1"/>
    <c:dispBlanksAs val="gap"/>
    <c:showDLblsOverMax val="0"/>
  </c:chart>
  <c:txPr>
    <a:bodyPr/>
    <a:lstStyle/>
    <a:p>
      <a:pPr>
        <a:defRPr sz="18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/>
              <a:t>Cotisations sociales CAFAT, % du PIB</a:t>
            </a:r>
          </a:p>
        </c:rich>
      </c:tx>
      <c:layout>
        <c:manualLayout>
          <c:xMode val="edge"/>
          <c:yMode val="edge"/>
          <c:x val="0.348547386175098"/>
          <c:y val="0.00172543649435125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500872426157998"/>
          <c:y val="0.0651758204137526"/>
          <c:w val="0.939995009426639"/>
          <c:h val="0.700615493715459"/>
        </c:manualLayout>
      </c:layout>
      <c:lineChart>
        <c:grouping val="standard"/>
        <c:varyColors val="0"/>
        <c:ser>
          <c:idx val="3"/>
          <c:order val="0"/>
          <c:tx>
            <c:strRef>
              <c:f>' travail PC 17'!$A$712</c:f>
              <c:strCache>
                <c:ptCount val="1"/>
                <c:pt idx="0">
                  <c:v>Total CAFAT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cat>
            <c:numRef>
              <c:f>' travail PC 17'!$B$706:$S$706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17'!$B$712:$S$712</c:f>
              <c:numCache>
                <c:formatCode>0.0%</c:formatCode>
                <c:ptCount val="18"/>
                <c:pt idx="0">
                  <c:v>0.0831018099547511</c:v>
                </c:pt>
                <c:pt idx="1">
                  <c:v>0.0868883826879271</c:v>
                </c:pt>
                <c:pt idx="2">
                  <c:v>0.0926483050847457</c:v>
                </c:pt>
                <c:pt idx="3">
                  <c:v>0.0962215799614643</c:v>
                </c:pt>
                <c:pt idx="4">
                  <c:v>0.0934911660777385</c:v>
                </c:pt>
                <c:pt idx="5">
                  <c:v>0.0915117056856187</c:v>
                </c:pt>
                <c:pt idx="6">
                  <c:v>0.0889260935143288</c:v>
                </c:pt>
                <c:pt idx="7">
                  <c:v>0.0841484375</c:v>
                </c:pt>
                <c:pt idx="8">
                  <c:v>0.0953777173913043</c:v>
                </c:pt>
                <c:pt idx="9">
                  <c:v>0.10161610738255</c:v>
                </c:pt>
                <c:pt idx="10">
                  <c:v>0.0957129300118624</c:v>
                </c:pt>
                <c:pt idx="11">
                  <c:v>0.102301014656144</c:v>
                </c:pt>
                <c:pt idx="12">
                  <c:v>0.11087908426661</c:v>
                </c:pt>
                <c:pt idx="13">
                  <c:v>0.115979313803822</c:v>
                </c:pt>
                <c:pt idx="14">
                  <c:v>0.106371507239397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' travail PC 17'!$A$709</c:f>
              <c:strCache>
                <c:ptCount val="1"/>
                <c:pt idx="0">
                  <c:v>Assurance maladie</c:v>
                </c:pt>
              </c:strCache>
            </c:strRef>
          </c:tx>
          <c:spPr>
            <a:ln w="76200" cmpd="sng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numRef>
              <c:f>' travail PC 17'!$B$706:$S$706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17'!$B$709:$S$709</c:f>
              <c:numCache>
                <c:formatCode>0.0%</c:formatCode>
                <c:ptCount val="18"/>
                <c:pt idx="0">
                  <c:v>0.0334072398190045</c:v>
                </c:pt>
                <c:pt idx="1">
                  <c:v>0.0349248291571754</c:v>
                </c:pt>
                <c:pt idx="2">
                  <c:v>0.0415148305084746</c:v>
                </c:pt>
                <c:pt idx="3">
                  <c:v>0.0484662813102119</c:v>
                </c:pt>
                <c:pt idx="4">
                  <c:v>0.0486519434628975</c:v>
                </c:pt>
                <c:pt idx="5">
                  <c:v>0.0477842809364548</c:v>
                </c:pt>
                <c:pt idx="6">
                  <c:v>0.0466229260935143</c:v>
                </c:pt>
                <c:pt idx="7">
                  <c:v>0.0441888020833333</c:v>
                </c:pt>
                <c:pt idx="8">
                  <c:v>0.0497404891304348</c:v>
                </c:pt>
                <c:pt idx="9">
                  <c:v>0.0525986577181208</c:v>
                </c:pt>
                <c:pt idx="10">
                  <c:v>0.0488149466192171</c:v>
                </c:pt>
                <c:pt idx="11">
                  <c:v>0.0532897406989853</c:v>
                </c:pt>
                <c:pt idx="12">
                  <c:v>0.0577540540196951</c:v>
                </c:pt>
                <c:pt idx="13">
                  <c:v>0.0621334262731081</c:v>
                </c:pt>
                <c:pt idx="14">
                  <c:v>0.057794784283755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 travail PC 17'!$A$711</c:f>
              <c:strCache>
                <c:ptCount val="1"/>
                <c:pt idx="0">
                  <c:v>Regime de retraite</c:v>
                </c:pt>
              </c:strCache>
            </c:strRef>
          </c:tx>
          <c:spPr>
            <a:ln w="76200" cmpd="sng"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numRef>
              <c:f>' travail PC 17'!$B$706:$S$706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17'!$B$711:$S$711</c:f>
              <c:numCache>
                <c:formatCode>0.0%</c:formatCode>
                <c:ptCount val="18"/>
                <c:pt idx="0">
                  <c:v>0.0272307692307692</c:v>
                </c:pt>
                <c:pt idx="1">
                  <c:v>0.0284920273348519</c:v>
                </c:pt>
                <c:pt idx="2">
                  <c:v>0.0280233050847458</c:v>
                </c:pt>
                <c:pt idx="3">
                  <c:v>0.0262157996146435</c:v>
                </c:pt>
                <c:pt idx="4">
                  <c:v>0.0252279151943463</c:v>
                </c:pt>
                <c:pt idx="5">
                  <c:v>0.0247558528428094</c:v>
                </c:pt>
                <c:pt idx="6">
                  <c:v>0.0238220211161388</c:v>
                </c:pt>
                <c:pt idx="7">
                  <c:v>0.0225065104166667</c:v>
                </c:pt>
                <c:pt idx="8">
                  <c:v>0.0257404891304348</c:v>
                </c:pt>
                <c:pt idx="9">
                  <c:v>0.0281275167785235</c:v>
                </c:pt>
                <c:pt idx="10">
                  <c:v>0.0273036773428232</c:v>
                </c:pt>
                <c:pt idx="11">
                  <c:v>0.0287102593010147</c:v>
                </c:pt>
                <c:pt idx="12">
                  <c:v>0.0314187548257376</c:v>
                </c:pt>
                <c:pt idx="13">
                  <c:v>0.0315918500043404</c:v>
                </c:pt>
                <c:pt idx="14">
                  <c:v>0.0285262617908479</c:v>
                </c:pt>
              </c:numCache>
            </c:numRef>
          </c:val>
          <c:smooth val="0"/>
        </c:ser>
        <c:ser>
          <c:idx val="5"/>
          <c:order val="3"/>
          <c:tx>
            <c:strRef>
              <c:f>' travail PC 17'!$A$707</c:f>
              <c:strCache>
                <c:ptCount val="1"/>
                <c:pt idx="0">
                  <c:v>Accident du travail et maladies professionnelles </c:v>
                </c:pt>
              </c:strCache>
            </c:strRef>
          </c:tx>
          <c:marker>
            <c:symbol val="none"/>
          </c:marker>
          <c:cat>
            <c:numRef>
              <c:f>' travail PC 17'!$B$706:$S$706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17'!$B$707:$S$707</c:f>
              <c:numCache>
                <c:formatCode>0.0%</c:formatCode>
                <c:ptCount val="18"/>
                <c:pt idx="0">
                  <c:v>0.00419683257918552</c:v>
                </c:pt>
                <c:pt idx="1">
                  <c:v>0.00439179954441913</c:v>
                </c:pt>
                <c:pt idx="2">
                  <c:v>0.00434533898305085</c:v>
                </c:pt>
                <c:pt idx="3">
                  <c:v>0.00396146435452794</c:v>
                </c:pt>
                <c:pt idx="4">
                  <c:v>0.00385865724381625</c:v>
                </c:pt>
                <c:pt idx="5">
                  <c:v>0.00371070234113712</c:v>
                </c:pt>
                <c:pt idx="6">
                  <c:v>0.00378280542986425</c:v>
                </c:pt>
                <c:pt idx="7">
                  <c:v>0.00355338541666667</c:v>
                </c:pt>
                <c:pt idx="8">
                  <c:v>0.00402853260869565</c:v>
                </c:pt>
                <c:pt idx="9">
                  <c:v>0.00439731543624161</c:v>
                </c:pt>
                <c:pt idx="10">
                  <c:v>0.00406642941874258</c:v>
                </c:pt>
                <c:pt idx="11">
                  <c:v>0.00412965050732807</c:v>
                </c:pt>
                <c:pt idx="12">
                  <c:v>0.00430393901722433</c:v>
                </c:pt>
                <c:pt idx="13">
                  <c:v>0.00447518683329471</c:v>
                </c:pt>
                <c:pt idx="14">
                  <c:v>0.00396779698279923</c:v>
                </c:pt>
              </c:numCache>
            </c:numRef>
          </c:val>
          <c:smooth val="0"/>
        </c:ser>
        <c:ser>
          <c:idx val="2"/>
          <c:order val="4"/>
          <c:tx>
            <c:strRef>
              <c:f>' travail PC 17'!$A$708</c:f>
              <c:strCache>
                <c:ptCount val="1"/>
                <c:pt idx="0">
                  <c:v>Assurance chomage</c:v>
                </c:pt>
              </c:strCache>
            </c:strRef>
          </c:tx>
          <c:marker>
            <c:symbol val="none"/>
          </c:marker>
          <c:cat>
            <c:numRef>
              <c:f>' travail PC 17'!$B$706:$S$706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17'!$B$708:$S$708</c:f>
              <c:numCache>
                <c:formatCode>0.0%</c:formatCode>
                <c:ptCount val="18"/>
                <c:pt idx="0">
                  <c:v>0.00284615384615385</c:v>
                </c:pt>
                <c:pt idx="1">
                  <c:v>0.0029749430523918</c:v>
                </c:pt>
                <c:pt idx="2">
                  <c:v>0.00292372881355932</c:v>
                </c:pt>
                <c:pt idx="3">
                  <c:v>0.00274181117533719</c:v>
                </c:pt>
                <c:pt idx="4">
                  <c:v>0.00296466431095406</c:v>
                </c:pt>
                <c:pt idx="5">
                  <c:v>0.00354515050167224</c:v>
                </c:pt>
                <c:pt idx="6">
                  <c:v>0.00340573152337858</c:v>
                </c:pt>
                <c:pt idx="7">
                  <c:v>0.00322526041666667</c:v>
                </c:pt>
                <c:pt idx="8">
                  <c:v>0.00368478260869565</c:v>
                </c:pt>
                <c:pt idx="9">
                  <c:v>0.00382953020134228</c:v>
                </c:pt>
                <c:pt idx="10">
                  <c:v>0.00362040332147094</c:v>
                </c:pt>
                <c:pt idx="11">
                  <c:v>0.00380721533258173</c:v>
                </c:pt>
                <c:pt idx="12">
                  <c:v>0.0040910313956276</c:v>
                </c:pt>
                <c:pt idx="13">
                  <c:v>0.00418060328638679</c:v>
                </c:pt>
                <c:pt idx="14">
                  <c:v>0.00378144662318491</c:v>
                </c:pt>
              </c:numCache>
            </c:numRef>
          </c:val>
          <c:smooth val="0"/>
        </c:ser>
        <c:ser>
          <c:idx val="0"/>
          <c:order val="5"/>
          <c:tx>
            <c:strRef>
              <c:f>' travail PC 17'!$A$710</c:f>
              <c:strCache>
                <c:ptCount val="1"/>
                <c:pt idx="0">
                  <c:v>Prestations familiales</c:v>
                </c:pt>
              </c:strCache>
            </c:strRef>
          </c:tx>
          <c:marker>
            <c:symbol val="none"/>
          </c:marker>
          <c:cat>
            <c:numRef>
              <c:f>' travail PC 17'!$B$706:$S$706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17'!$B$710:$S$710</c:f>
              <c:numCache>
                <c:formatCode>0.0%</c:formatCode>
                <c:ptCount val="18"/>
                <c:pt idx="0">
                  <c:v>0.015420814479638</c:v>
                </c:pt>
                <c:pt idx="1">
                  <c:v>0.0161047835990888</c:v>
                </c:pt>
                <c:pt idx="2">
                  <c:v>0.0158411016949153</c:v>
                </c:pt>
                <c:pt idx="3">
                  <c:v>0.0148362235067437</c:v>
                </c:pt>
                <c:pt idx="4">
                  <c:v>0.0127879858657244</c:v>
                </c:pt>
                <c:pt idx="5">
                  <c:v>0.0117157190635451</c:v>
                </c:pt>
                <c:pt idx="6">
                  <c:v>0.0112926093514329</c:v>
                </c:pt>
                <c:pt idx="7">
                  <c:v>0.0106744791666667</c:v>
                </c:pt>
                <c:pt idx="8">
                  <c:v>0.0121834239130435</c:v>
                </c:pt>
                <c:pt idx="9">
                  <c:v>0.0126630872483221</c:v>
                </c:pt>
                <c:pt idx="10">
                  <c:v>0.0119074733096085</c:v>
                </c:pt>
                <c:pt idx="11">
                  <c:v>0.0123641488162345</c:v>
                </c:pt>
                <c:pt idx="12">
                  <c:v>0.0133113050083249</c:v>
                </c:pt>
                <c:pt idx="13">
                  <c:v>0.0135982474066922</c:v>
                </c:pt>
                <c:pt idx="14">
                  <c:v>0.0123012175588103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35798344"/>
        <c:axId val="-2043558360"/>
      </c:lineChart>
      <c:catAx>
        <c:axId val="-2135798344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low"/>
        <c:txPr>
          <a:bodyPr rot="-5400000" vert="horz"/>
          <a:lstStyle/>
          <a:p>
            <a:pPr>
              <a:defRPr/>
            </a:pPr>
            <a:endParaRPr lang="fr-FR"/>
          </a:p>
        </c:txPr>
        <c:crossAx val="-2043558360"/>
        <c:crosses val="autoZero"/>
        <c:auto val="1"/>
        <c:lblAlgn val="ctr"/>
        <c:lblOffset val="100"/>
        <c:tickLblSkip val="1"/>
        <c:noMultiLvlLbl val="0"/>
      </c:catAx>
      <c:valAx>
        <c:axId val="-2043558360"/>
        <c:scaling>
          <c:orientation val="minMax"/>
          <c:max val="0.13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-2135798344"/>
        <c:crosses val="autoZero"/>
        <c:crossBetween val="between"/>
        <c:majorUnit val="0.01"/>
      </c:valAx>
    </c:plotArea>
    <c:legend>
      <c:legendPos val="r"/>
      <c:legendEntry>
        <c:idx val="0"/>
        <c:txPr>
          <a:bodyPr/>
          <a:lstStyle/>
          <a:p>
            <a:pPr>
              <a:defRPr sz="1800" b="1"/>
            </a:pPr>
            <a:endParaRPr lang="fr-FR"/>
          </a:p>
        </c:txPr>
      </c:legendEntry>
      <c:legendEntry>
        <c:idx val="1"/>
        <c:txPr>
          <a:bodyPr/>
          <a:lstStyle/>
          <a:p>
            <a:pPr>
              <a:defRPr sz="1800" b="1"/>
            </a:pPr>
            <a:endParaRPr lang="fr-FR"/>
          </a:p>
        </c:txPr>
      </c:legendEntry>
      <c:legendEntry>
        <c:idx val="2"/>
        <c:txPr>
          <a:bodyPr/>
          <a:lstStyle/>
          <a:p>
            <a:pPr>
              <a:defRPr sz="1800" b="1"/>
            </a:pPr>
            <a:endParaRPr lang="fr-FR"/>
          </a:p>
        </c:txPr>
      </c:legendEntry>
      <c:layout>
        <c:manualLayout>
          <c:xMode val="edge"/>
          <c:yMode val="edge"/>
          <c:x val="0.0"/>
          <c:y val="0.0"/>
          <c:w val="1.0"/>
          <c:h val="1.0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4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Soldes </a:t>
            </a:r>
            <a:r>
              <a:rPr lang="fr-FR" sz="1800" dirty="0" smtClean="0"/>
              <a:t>CAFAT depuis 2010, % du PIB</a:t>
            </a:r>
            <a:endParaRPr lang="fr-FR" sz="1800" dirty="0"/>
          </a:p>
        </c:rich>
      </c:tx>
      <c:layout>
        <c:manualLayout>
          <c:xMode val="edge"/>
          <c:yMode val="edge"/>
          <c:x val="0.214593234506909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3045699801551"/>
          <c:y val="0.0484529676531985"/>
          <c:w val="0.856954300198449"/>
          <c:h val="0.654830583111904"/>
        </c:manualLayout>
      </c:layout>
      <c:lineChart>
        <c:grouping val="standard"/>
        <c:varyColors val="0"/>
        <c:ser>
          <c:idx val="0"/>
          <c:order val="0"/>
          <c:tx>
            <c:strRef>
              <c:f>DépensesRecettesCAFAT!$A$64</c:f>
              <c:strCache>
                <c:ptCount val="1"/>
                <c:pt idx="0">
                  <c:v>Accid. travail, Chôm., Prest. Famil.</c:v>
                </c:pt>
              </c:strCache>
            </c:strRef>
          </c:tx>
          <c:spPr>
            <a:ln w="38100" cmpd="sng"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numRef>
              <c:f>DépensesRecettesCAFAT!$I$51:$N$51</c:f>
              <c:numCache>
                <c:formatCode>General</c:formatCode>
                <c:ptCount val="6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</c:numCache>
            </c:numRef>
          </c:cat>
          <c:val>
            <c:numRef>
              <c:f>DépensesRecettesCAFAT!$I$64:$N$64</c:f>
              <c:numCache>
                <c:formatCode>0.0%</c:formatCode>
                <c:ptCount val="6"/>
                <c:pt idx="0">
                  <c:v>0.00790287372480907</c:v>
                </c:pt>
                <c:pt idx="1">
                  <c:v>-0.00567285897850522</c:v>
                </c:pt>
                <c:pt idx="2">
                  <c:v>0.000124645443007014</c:v>
                </c:pt>
                <c:pt idx="3">
                  <c:v>-0.000465821090688058</c:v>
                </c:pt>
                <c:pt idx="4">
                  <c:v>-0.000596844354386238</c:v>
                </c:pt>
                <c:pt idx="5">
                  <c:v>-0.00221741754219687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DépensesRecettesCAFAT!$A$65</c:f>
              <c:strCache>
                <c:ptCount val="1"/>
                <c:pt idx="0">
                  <c:v>Assurance maladie / RUAMM</c:v>
                </c:pt>
              </c:strCache>
            </c:strRef>
          </c:tx>
          <c:spPr>
            <a:ln w="76200" cmpd="sng">
              <a:solidFill>
                <a:schemeClr val="tx1"/>
              </a:solidFill>
              <a:prstDash val="dash"/>
            </a:ln>
          </c:spPr>
          <c:marker>
            <c:symbol val="none"/>
          </c:marker>
          <c:cat>
            <c:numRef>
              <c:f>DépensesRecettesCAFAT!$I$51:$N$51</c:f>
              <c:numCache>
                <c:formatCode>General</c:formatCode>
                <c:ptCount val="6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</c:numCache>
            </c:numRef>
          </c:cat>
          <c:val>
            <c:numRef>
              <c:f>DépensesRecettesCAFAT!$I$65:$N$65</c:f>
              <c:numCache>
                <c:formatCode>0.0%</c:formatCode>
                <c:ptCount val="6"/>
                <c:pt idx="0">
                  <c:v>-0.00309769216989179</c:v>
                </c:pt>
                <c:pt idx="1">
                  <c:v>-0.000919324641519011</c:v>
                </c:pt>
                <c:pt idx="2">
                  <c:v>-0.00127137590353849</c:v>
                </c:pt>
                <c:pt idx="3">
                  <c:v>0.00113769951090403</c:v>
                </c:pt>
                <c:pt idx="4">
                  <c:v>-0.00427872807643669</c:v>
                </c:pt>
                <c:pt idx="5">
                  <c:v>-0.00655325835424178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DépensesRecettesCAFAT!$A$66</c:f>
              <c:strCache>
                <c:ptCount val="1"/>
                <c:pt idx="0">
                  <c:v>Retraite</c:v>
                </c:pt>
              </c:strCache>
            </c:strRef>
          </c:tx>
          <c:spPr>
            <a:ln w="38100" cmpd="sng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numRef>
              <c:f>DépensesRecettesCAFAT!$I$51:$N$51</c:f>
              <c:numCache>
                <c:formatCode>General</c:formatCode>
                <c:ptCount val="6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</c:numCache>
            </c:numRef>
          </c:cat>
          <c:val>
            <c:numRef>
              <c:f>DépensesRecettesCAFAT!$I$66:$N$66</c:f>
              <c:numCache>
                <c:formatCode>0.0%</c:formatCode>
                <c:ptCount val="6"/>
                <c:pt idx="0">
                  <c:v>0.00270032969001546</c:v>
                </c:pt>
                <c:pt idx="1">
                  <c:v>0.00521994549849283</c:v>
                </c:pt>
                <c:pt idx="2">
                  <c:v>0.00645132984284498</c:v>
                </c:pt>
                <c:pt idx="3">
                  <c:v>0.00638558511611445</c:v>
                </c:pt>
                <c:pt idx="4">
                  <c:v>0.0029979363150683</c:v>
                </c:pt>
                <c:pt idx="5">
                  <c:v>0.00452434194778001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DépensesRecettesCAFAT!$A$67</c:f>
              <c:strCache>
                <c:ptCount val="1"/>
                <c:pt idx="0">
                  <c:v>Total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cat>
            <c:numRef>
              <c:f>DépensesRecettesCAFAT!$I$51:$N$51</c:f>
              <c:numCache>
                <c:formatCode>General</c:formatCode>
                <c:ptCount val="6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</c:numCache>
            </c:numRef>
          </c:cat>
          <c:val>
            <c:numRef>
              <c:f>DépensesRecettesCAFAT!$I$67:$N$67</c:f>
              <c:numCache>
                <c:formatCode>0.0%</c:formatCode>
                <c:ptCount val="6"/>
                <c:pt idx="0">
                  <c:v>0.00750551124493275</c:v>
                </c:pt>
                <c:pt idx="1">
                  <c:v>-0.0013722381215314</c:v>
                </c:pt>
                <c:pt idx="2">
                  <c:v>0.00530459938231351</c:v>
                </c:pt>
                <c:pt idx="3">
                  <c:v>0.00705746353633043</c:v>
                </c:pt>
                <c:pt idx="4">
                  <c:v>-0.00187763611575463</c:v>
                </c:pt>
                <c:pt idx="5">
                  <c:v>-0.00424633394865864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71345640"/>
        <c:axId val="-2071352728"/>
      </c:lineChart>
      <c:catAx>
        <c:axId val="-2071345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28575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-2071352728"/>
        <c:crosses val="autoZero"/>
        <c:auto val="1"/>
        <c:lblAlgn val="ctr"/>
        <c:lblOffset val="100"/>
        <c:noMultiLvlLbl val="0"/>
      </c:catAx>
      <c:valAx>
        <c:axId val="-207135272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%" sourceLinked="1"/>
        <c:majorTickMark val="out"/>
        <c:minorTickMark val="none"/>
        <c:tickLblPos val="nextTo"/>
        <c:crossAx val="-2071345640"/>
        <c:crosses val="autoZero"/>
        <c:crossBetween val="between"/>
        <c:majorUnit val="0.001"/>
      </c:valAx>
    </c:plotArea>
    <c:legend>
      <c:legendPos val="b"/>
      <c:layout>
        <c:manualLayout>
          <c:xMode val="edge"/>
          <c:yMode val="edge"/>
          <c:x val="0.0"/>
          <c:y val="0.797583902678514"/>
          <c:w val="0.976747547026663"/>
          <c:h val="0.202416097321485"/>
        </c:manualLayout>
      </c:layout>
      <c:overlay val="0"/>
      <c:txPr>
        <a:bodyPr/>
        <a:lstStyle/>
        <a:p>
          <a:pPr>
            <a:defRPr sz="18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fr-FR" sz="2000"/>
              <a:t>Génie civil, %</a:t>
            </a:r>
          </a:p>
        </c:rich>
      </c:tx>
      <c:layout>
        <c:manualLayout>
          <c:xMode val="edge"/>
          <c:yMode val="edge"/>
          <c:x val="0.270316359677694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932248468941382"/>
          <c:y val="0.0628935899898066"/>
          <c:w val="0.869993875765529"/>
          <c:h val="0.8053862404160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Travail!$A$578</c:f>
              <c:strCache>
                <c:ptCount val="1"/>
                <c:pt idx="0">
                  <c:v>Taux de marge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1"/>
              <c:delete val="1"/>
            </c:dLbl>
            <c:dLbl>
              <c:idx val="4"/>
              <c:delete val="1"/>
            </c:dLbl>
            <c:numFmt formatCode="#,##0" sourceLinked="0"/>
            <c:spPr>
              <a:solidFill>
                <a:sysClr val="window" lastClr="FFFFFF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Travail!$B$554:$G$555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Travail!$B$578:$G$578</c:f>
              <c:numCache>
                <c:formatCode>General</c:formatCode>
                <c:ptCount val="6"/>
                <c:pt idx="0">
                  <c:v>11.7</c:v>
                </c:pt>
                <c:pt idx="1">
                  <c:v>17.9</c:v>
                </c:pt>
                <c:pt idx="2">
                  <c:v>32.0</c:v>
                </c:pt>
                <c:pt idx="3">
                  <c:v>4.1</c:v>
                </c:pt>
                <c:pt idx="4">
                  <c:v>13.0</c:v>
                </c:pt>
                <c:pt idx="5">
                  <c:v>22.5</c:v>
                </c:pt>
              </c:numCache>
            </c:numRef>
          </c:val>
        </c:ser>
        <c:ser>
          <c:idx val="1"/>
          <c:order val="1"/>
          <c:tx>
            <c:strRef>
              <c:f>Travail!$A$579</c:f>
              <c:strCache>
                <c:ptCount val="1"/>
                <c:pt idx="0">
                  <c:v>Rentabilité brute du capital d'exploitation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cat>
            <c:multiLvlStrRef>
              <c:f>Travail!$B$554:$G$555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Travail!$B$579:$G$579</c:f>
              <c:numCache>
                <c:formatCode>General</c:formatCode>
                <c:ptCount val="6"/>
                <c:pt idx="0">
                  <c:v>8.6</c:v>
                </c:pt>
                <c:pt idx="1">
                  <c:v>20.0</c:v>
                </c:pt>
                <c:pt idx="2">
                  <c:v>41.7</c:v>
                </c:pt>
                <c:pt idx="3">
                  <c:v>3.9</c:v>
                </c:pt>
                <c:pt idx="4">
                  <c:v>13.5</c:v>
                </c:pt>
                <c:pt idx="5">
                  <c:v>26.8</c:v>
                </c:pt>
              </c:numCache>
            </c:numRef>
          </c:val>
        </c:ser>
        <c:ser>
          <c:idx val="2"/>
          <c:order val="2"/>
          <c:tx>
            <c:strRef>
              <c:f>Travail!$A$580</c:f>
              <c:strCache>
                <c:ptCount val="1"/>
                <c:pt idx="0">
                  <c:v>Rentabilité financière des capitaux propres</c:v>
                </c:pt>
              </c:strCache>
            </c:strRef>
          </c:tx>
          <c:spPr>
            <a:solidFill>
              <a:srgbClr val="008000"/>
            </a:solidFill>
            <a:ln>
              <a:noFill/>
            </a:ln>
          </c:spPr>
          <c:invertIfNegative val="0"/>
          <c:cat>
            <c:multiLvlStrRef>
              <c:f>Travail!$B$554:$G$555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Travail!$B$580:$G$580</c:f>
              <c:numCache>
                <c:formatCode>General</c:formatCode>
                <c:ptCount val="6"/>
                <c:pt idx="0">
                  <c:v>5.6</c:v>
                </c:pt>
                <c:pt idx="1">
                  <c:v>18.8</c:v>
                </c:pt>
                <c:pt idx="2">
                  <c:v>37.3</c:v>
                </c:pt>
                <c:pt idx="3">
                  <c:v>2.4</c:v>
                </c:pt>
                <c:pt idx="4">
                  <c:v>11.4</c:v>
                </c:pt>
                <c:pt idx="5">
                  <c:v>24.6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45682136"/>
        <c:axId val="2131917544"/>
      </c:barChart>
      <c:catAx>
        <c:axId val="2145682136"/>
        <c:scaling>
          <c:orientation val="minMax"/>
        </c:scaling>
        <c:delete val="0"/>
        <c:axPos val="b"/>
        <c:majorTickMark val="out"/>
        <c:minorTickMark val="none"/>
        <c:tickLblPos val="nextTo"/>
        <c:crossAx val="2131917544"/>
        <c:crosses val="autoZero"/>
        <c:auto val="1"/>
        <c:lblAlgn val="ctr"/>
        <c:lblOffset val="100"/>
        <c:noMultiLvlLbl val="0"/>
      </c:catAx>
      <c:valAx>
        <c:axId val="2131917544"/>
        <c:scaling>
          <c:orientation val="minMax"/>
          <c:max val="55.0"/>
          <c:min val="0.0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crossAx val="2145682136"/>
        <c:crosses val="autoZero"/>
        <c:crossBetween val="between"/>
        <c:majorUnit val="2.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2">
    <c:autoUpdate val="0"/>
  </c:externalData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Cotisations  sociales </a:t>
            </a:r>
            <a:r>
              <a:rPr lang="fr-FR" sz="1800" i="1" dirty="0" smtClean="0"/>
              <a:t>CAFAT</a:t>
            </a:r>
            <a:r>
              <a:rPr lang="fr-FR" sz="1800" dirty="0" smtClean="0"/>
              <a:t> depuis 2010 (nouvelle comptabilisation),</a:t>
            </a:r>
          </a:p>
          <a:p>
            <a:pPr>
              <a:defRPr sz="1800"/>
            </a:pPr>
            <a:r>
              <a:rPr lang="fr-FR" sz="1800" dirty="0" smtClean="0"/>
              <a:t> </a:t>
            </a:r>
            <a:r>
              <a:rPr lang="fr-FR" sz="1800" dirty="0"/>
              <a:t>% du PIB</a:t>
            </a:r>
          </a:p>
        </c:rich>
      </c:tx>
      <c:layout>
        <c:manualLayout>
          <c:xMode val="edge"/>
          <c:yMode val="edge"/>
          <c:x val="0.170708553758309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721235981865903"/>
          <c:y val="0.177431969028622"/>
          <c:w val="0.921721148492802"/>
          <c:h val="0.737114609840833"/>
        </c:manualLayout>
      </c:layout>
      <c:lineChart>
        <c:grouping val="standard"/>
        <c:varyColors val="0"/>
        <c:ser>
          <c:idx val="0"/>
          <c:order val="0"/>
          <c:tx>
            <c:strRef>
              <c:f>DépensesRecettesCAFAT!$H$55</c:f>
              <c:strCache>
                <c:ptCount val="1"/>
                <c:pt idx="0">
                  <c:v>Total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4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/>
                </a:pPr>
                <a:endParaRPr lang="fr-FR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DépensesRecettesCAFAT!$I$51:$N$51</c:f>
              <c:numCache>
                <c:formatCode>General</c:formatCode>
                <c:ptCount val="6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</c:numCache>
            </c:numRef>
          </c:cat>
          <c:val>
            <c:numRef>
              <c:f>DépensesRecettesCAFAT!$I$55:$N$55</c:f>
              <c:numCache>
                <c:formatCode>0.0%</c:formatCode>
                <c:ptCount val="6"/>
                <c:pt idx="0">
                  <c:v>0.133413285831397</c:v>
                </c:pt>
                <c:pt idx="1">
                  <c:v>0.137108059235428</c:v>
                </c:pt>
                <c:pt idx="2">
                  <c:v>0.135624868770872</c:v>
                </c:pt>
                <c:pt idx="3">
                  <c:v>0.138212953780836</c:v>
                </c:pt>
                <c:pt idx="4">
                  <c:v>0.139880592851897</c:v>
                </c:pt>
                <c:pt idx="5">
                  <c:v>0.148224526781199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DépensesRecettesCAFAT!$H$53</c:f>
              <c:strCache>
                <c:ptCount val="1"/>
                <c:pt idx="0">
                  <c:v>Assurance maladie / RUAMM</c:v>
                </c:pt>
              </c:strCache>
            </c:strRef>
          </c:tx>
          <c:spPr>
            <a:ln w="76200" cmpd="sng">
              <a:solidFill>
                <a:schemeClr val="tx1"/>
              </a:solidFill>
              <a:prstDash val="sysDash"/>
            </a:ln>
          </c:spPr>
          <c:marker>
            <c:symbol val="none"/>
          </c:marker>
          <c:dLbls>
            <c:dLbl>
              <c:idx val="4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rgbClr val="FFFFFF"/>
              </a:solidFill>
            </c:spPr>
            <c:dLblPos val="b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DépensesRecettesCAFAT!$I$51:$N$51</c:f>
              <c:numCache>
                <c:formatCode>General</c:formatCode>
                <c:ptCount val="6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</c:numCache>
            </c:numRef>
          </c:cat>
          <c:val>
            <c:numRef>
              <c:f>DépensesRecettesCAFAT!$I$53:$N$53</c:f>
              <c:numCache>
                <c:formatCode>0.0%</c:formatCode>
                <c:ptCount val="6"/>
                <c:pt idx="0">
                  <c:v>0.0724486999251405</c:v>
                </c:pt>
                <c:pt idx="1">
                  <c:v>0.0727321633704257</c:v>
                </c:pt>
                <c:pt idx="2">
                  <c:v>0.0730392389554547</c:v>
                </c:pt>
                <c:pt idx="3">
                  <c:v>0.0753194341905714</c:v>
                </c:pt>
                <c:pt idx="4">
                  <c:v>0.0756128827262581</c:v>
                </c:pt>
                <c:pt idx="5">
                  <c:v>0.0803237746595186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DépensesRecettesCAFAT!$H$54</c:f>
              <c:strCache>
                <c:ptCount val="1"/>
                <c:pt idx="0">
                  <c:v>Retraite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numRef>
              <c:f>DépensesRecettesCAFAT!$I$51:$N$51</c:f>
              <c:numCache>
                <c:formatCode>General</c:formatCode>
                <c:ptCount val="6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</c:numCache>
            </c:numRef>
          </c:cat>
          <c:val>
            <c:numRef>
              <c:f>DépensesRecettesCAFAT!$I$54:$N$54</c:f>
              <c:numCache>
                <c:formatCode>0.0%</c:formatCode>
                <c:ptCount val="6"/>
                <c:pt idx="0">
                  <c:v>0.0363396388476628</c:v>
                </c:pt>
                <c:pt idx="1">
                  <c:v>0.0355396957309068</c:v>
                </c:pt>
                <c:pt idx="2">
                  <c:v>0.0374297155072058</c:v>
                </c:pt>
                <c:pt idx="3">
                  <c:v>0.0375528522568338</c:v>
                </c:pt>
                <c:pt idx="4">
                  <c:v>0.0382365650309059</c:v>
                </c:pt>
                <c:pt idx="5">
                  <c:v>0.0389763426532837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DépensesRecettesCAFAT!$H$52</c:f>
              <c:strCache>
                <c:ptCount val="1"/>
                <c:pt idx="0">
                  <c:v>Accid. travail, Chôm., Prest. Famil.</c:v>
                </c:pt>
              </c:strCache>
            </c:strRef>
          </c:tx>
          <c:spPr>
            <a:ln w="38100" cmpd="sng"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numRef>
              <c:f>DépensesRecettesCAFAT!$I$51:$N$51</c:f>
              <c:numCache>
                <c:formatCode>General</c:formatCode>
                <c:ptCount val="6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</c:numCache>
            </c:numRef>
          </c:cat>
          <c:val>
            <c:numRef>
              <c:f>DépensesRecettesCAFAT!$I$52:$N$52</c:f>
              <c:numCache>
                <c:formatCode>0.0%</c:formatCode>
                <c:ptCount val="6"/>
                <c:pt idx="0">
                  <c:v>0.0246249470585932</c:v>
                </c:pt>
                <c:pt idx="1">
                  <c:v>0.0288362001340958</c:v>
                </c:pt>
                <c:pt idx="2">
                  <c:v>0.025155914308211</c:v>
                </c:pt>
                <c:pt idx="3">
                  <c:v>0.0253406673334305</c:v>
                </c:pt>
                <c:pt idx="4">
                  <c:v>0.0260311450947334</c:v>
                </c:pt>
                <c:pt idx="5">
                  <c:v>0.0289244094683963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00242312"/>
        <c:axId val="-2078333848"/>
      </c:lineChart>
      <c:catAx>
        <c:axId val="21002423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-5400000" vert="horz"/>
          <a:lstStyle/>
          <a:p>
            <a:pPr>
              <a:defRPr/>
            </a:pPr>
            <a:endParaRPr lang="fr-FR"/>
          </a:p>
        </c:txPr>
        <c:crossAx val="-2078333848"/>
        <c:crosses val="autoZero"/>
        <c:auto val="1"/>
        <c:lblAlgn val="ctr"/>
        <c:lblOffset val="100"/>
        <c:noMultiLvlLbl val="0"/>
      </c:catAx>
      <c:valAx>
        <c:axId val="-2078333848"/>
        <c:scaling>
          <c:orientation val="minMax"/>
          <c:max val="0.15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2100242312"/>
        <c:crosses val="autoZero"/>
        <c:crossBetween val="between"/>
        <c:majorUnit val="0.01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 smtClean="0"/>
              <a:t>Scenarii </a:t>
            </a:r>
            <a:r>
              <a:rPr lang="fr-FR" sz="1800" dirty="0"/>
              <a:t>à 2025 des taux </a:t>
            </a:r>
            <a:r>
              <a:rPr lang="fr-FR" sz="1800" dirty="0" smtClean="0"/>
              <a:t>d'augmentation cumulée des </a:t>
            </a:r>
            <a:r>
              <a:rPr lang="fr-FR" sz="1800" dirty="0"/>
              <a:t>CS </a:t>
            </a:r>
            <a:r>
              <a:rPr lang="fr-FR" sz="1600" dirty="0" smtClean="0"/>
              <a:t>s'ajoutant </a:t>
            </a:r>
            <a:r>
              <a:rPr lang="fr-FR" sz="1600" dirty="0"/>
              <a:t>aux </a:t>
            </a:r>
            <a:r>
              <a:rPr lang="fr-FR" sz="1600" dirty="0" smtClean="0"/>
              <a:t>hausses du trend du </a:t>
            </a:r>
            <a:r>
              <a:rPr lang="fr-FR" sz="1600" dirty="0"/>
              <a:t>passé récent (5% par an)</a:t>
            </a:r>
          </a:p>
        </c:rich>
      </c:tx>
      <c:layout>
        <c:manualLayout>
          <c:xMode val="edge"/>
          <c:yMode val="edge"/>
          <c:x val="0.114793804183568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36830907500199"/>
          <c:y val="0.195942453455"/>
          <c:w val="0.863169092499801"/>
          <c:h val="0.718638320209974"/>
        </c:manualLayout>
      </c:layout>
      <c:lineChart>
        <c:grouping val="standard"/>
        <c:varyColors val="0"/>
        <c:ser>
          <c:idx val="0"/>
          <c:order val="0"/>
          <c:tx>
            <c:strRef>
              <c:f>DépensesRecettesCAFAT!$A$195</c:f>
              <c:strCache>
                <c:ptCount val="1"/>
                <c:pt idx="0">
                  <c:v>CS+++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4"/>
              <c:layout>
                <c:manualLayout>
                  <c:x val="-0.0585456931519924"/>
                  <c:y val="-0.0070312499999999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DépensesRecettesCAFAT!$B$187:$M$187</c:f>
              <c:numCache>
                <c:formatCode>General</c:formatCode>
                <c:ptCount val="12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  <c:pt idx="3">
                  <c:v>2017.0</c:v>
                </c:pt>
                <c:pt idx="4">
                  <c:v>2018.0</c:v>
                </c:pt>
                <c:pt idx="5">
                  <c:v>2019.0</c:v>
                </c:pt>
                <c:pt idx="6">
                  <c:v>2020.0</c:v>
                </c:pt>
                <c:pt idx="7">
                  <c:v>2021.0</c:v>
                </c:pt>
                <c:pt idx="8">
                  <c:v>2022.0</c:v>
                </c:pt>
                <c:pt idx="9">
                  <c:v>2023.0</c:v>
                </c:pt>
                <c:pt idx="10">
                  <c:v>2024.0</c:v>
                </c:pt>
                <c:pt idx="11">
                  <c:v>2025.0</c:v>
                </c:pt>
              </c:numCache>
            </c:numRef>
          </c:cat>
          <c:val>
            <c:numRef>
              <c:f>DépensesRecettesCAFAT!$B$195:$M$195</c:f>
              <c:numCache>
                <c:formatCode>General</c:formatCode>
                <c:ptCount val="12"/>
                <c:pt idx="4" formatCode="0%">
                  <c:v>0.12</c:v>
                </c:pt>
                <c:pt idx="5" formatCode="0%">
                  <c:v>0.15</c:v>
                </c:pt>
                <c:pt idx="6" formatCode="0%">
                  <c:v>0.18</c:v>
                </c:pt>
                <c:pt idx="7" formatCode="0%">
                  <c:v>0.21</c:v>
                </c:pt>
                <c:pt idx="8" formatCode="0%">
                  <c:v>0.24</c:v>
                </c:pt>
                <c:pt idx="9" formatCode="0%">
                  <c:v>0.27</c:v>
                </c:pt>
                <c:pt idx="10" formatCode="0%">
                  <c:v>0.3</c:v>
                </c:pt>
                <c:pt idx="11" formatCode="0%">
                  <c:v>0.33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DépensesRecettesCAFAT!$A$194</c:f>
              <c:strCache>
                <c:ptCount val="1"/>
                <c:pt idx="0">
                  <c:v>CS++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4"/>
              <c:layout>
                <c:manualLayout>
                  <c:x val="-0.0546025212757496"/>
                  <c:y val="1.43227512090225E-16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delete val="1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DépensesRecettesCAFAT!$B$187:$M$187</c:f>
              <c:numCache>
                <c:formatCode>General</c:formatCode>
                <c:ptCount val="12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  <c:pt idx="3">
                  <c:v>2017.0</c:v>
                </c:pt>
                <c:pt idx="4">
                  <c:v>2018.0</c:v>
                </c:pt>
                <c:pt idx="5">
                  <c:v>2019.0</c:v>
                </c:pt>
                <c:pt idx="6">
                  <c:v>2020.0</c:v>
                </c:pt>
                <c:pt idx="7">
                  <c:v>2021.0</c:v>
                </c:pt>
                <c:pt idx="8">
                  <c:v>2022.0</c:v>
                </c:pt>
                <c:pt idx="9">
                  <c:v>2023.0</c:v>
                </c:pt>
                <c:pt idx="10">
                  <c:v>2024.0</c:v>
                </c:pt>
                <c:pt idx="11">
                  <c:v>2025.0</c:v>
                </c:pt>
              </c:numCache>
            </c:numRef>
          </c:cat>
          <c:val>
            <c:numRef>
              <c:f>DépensesRecettesCAFAT!$B$194:$M$194</c:f>
              <c:numCache>
                <c:formatCode>General</c:formatCode>
                <c:ptCount val="12"/>
                <c:pt idx="4" formatCode="0%">
                  <c:v>0.06</c:v>
                </c:pt>
                <c:pt idx="5" formatCode="0%">
                  <c:v>0.09</c:v>
                </c:pt>
                <c:pt idx="6" formatCode="0%">
                  <c:v>0.12</c:v>
                </c:pt>
                <c:pt idx="7" formatCode="0%">
                  <c:v>0.15</c:v>
                </c:pt>
                <c:pt idx="8" formatCode="0%">
                  <c:v>0.18</c:v>
                </c:pt>
                <c:pt idx="9" formatCode="0%">
                  <c:v>0.21</c:v>
                </c:pt>
                <c:pt idx="10" formatCode="0%">
                  <c:v>0.24</c:v>
                </c:pt>
                <c:pt idx="11" formatCode="0%">
                  <c:v>0.27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DépensesRecettesCAFAT!$A$193</c:f>
              <c:strCache>
                <c:ptCount val="1"/>
                <c:pt idx="0">
                  <c:v>CS+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4"/>
              <c:layout>
                <c:manualLayout>
                  <c:x val="-0.0520772687504972"/>
                  <c:y val="0.03437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DépensesRecettesCAFAT!$B$187:$M$187</c:f>
              <c:numCache>
                <c:formatCode>General</c:formatCode>
                <c:ptCount val="12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  <c:pt idx="3">
                  <c:v>2017.0</c:v>
                </c:pt>
                <c:pt idx="4">
                  <c:v>2018.0</c:v>
                </c:pt>
                <c:pt idx="5">
                  <c:v>2019.0</c:v>
                </c:pt>
                <c:pt idx="6">
                  <c:v>2020.0</c:v>
                </c:pt>
                <c:pt idx="7">
                  <c:v>2021.0</c:v>
                </c:pt>
                <c:pt idx="8">
                  <c:v>2022.0</c:v>
                </c:pt>
                <c:pt idx="9">
                  <c:v>2023.0</c:v>
                </c:pt>
                <c:pt idx="10">
                  <c:v>2024.0</c:v>
                </c:pt>
                <c:pt idx="11">
                  <c:v>2025.0</c:v>
                </c:pt>
              </c:numCache>
            </c:numRef>
          </c:cat>
          <c:val>
            <c:numRef>
              <c:f>DépensesRecettesCAFAT!$B$193:$M$193</c:f>
              <c:numCache>
                <c:formatCode>General</c:formatCode>
                <c:ptCount val="12"/>
                <c:pt idx="4" formatCode="0%">
                  <c:v>0.03</c:v>
                </c:pt>
                <c:pt idx="5" formatCode="0%">
                  <c:v>0.05</c:v>
                </c:pt>
                <c:pt idx="6" formatCode="0%">
                  <c:v>0.07</c:v>
                </c:pt>
                <c:pt idx="7" formatCode="0%">
                  <c:v>0.09</c:v>
                </c:pt>
                <c:pt idx="8" formatCode="0%">
                  <c:v>0.11</c:v>
                </c:pt>
                <c:pt idx="9" formatCode="0%">
                  <c:v>0.13</c:v>
                </c:pt>
                <c:pt idx="10" formatCode="0%">
                  <c:v>0.15</c:v>
                </c:pt>
                <c:pt idx="11" formatCode="0%">
                  <c:v>0.17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6125496"/>
        <c:axId val="-2040111880"/>
      </c:lineChart>
      <c:catAx>
        <c:axId val="21361254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40111880"/>
        <c:crosses val="autoZero"/>
        <c:auto val="1"/>
        <c:lblAlgn val="ctr"/>
        <c:lblOffset val="100"/>
        <c:noMultiLvlLbl val="0"/>
      </c:catAx>
      <c:valAx>
        <c:axId val="-204011188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2136125496"/>
        <c:crosses val="autoZero"/>
        <c:crossBetween val="between"/>
        <c:majorUnit val="0.0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Scenarii d'évolution </a:t>
            </a:r>
            <a:r>
              <a:rPr lang="fr-FR" sz="1800" dirty="0" smtClean="0"/>
              <a:t>à </a:t>
            </a:r>
            <a:r>
              <a:rPr lang="fr-FR" sz="1800" dirty="0"/>
              <a:t>2025 </a:t>
            </a:r>
            <a:r>
              <a:rPr lang="fr-FR" sz="1800" dirty="0" smtClean="0"/>
              <a:t>des </a:t>
            </a:r>
            <a:r>
              <a:rPr lang="fr-FR" sz="1800" dirty="0"/>
              <a:t>Cotisations sociales, </a:t>
            </a:r>
            <a:r>
              <a:rPr lang="fr-FR" sz="1800" dirty="0" smtClean="0"/>
              <a:t>GCFP </a:t>
            </a:r>
            <a:r>
              <a:rPr lang="fr-FR" sz="1800" dirty="0"/>
              <a:t>courants</a:t>
            </a:r>
          </a:p>
        </c:rich>
      </c:tx>
      <c:layout>
        <c:manualLayout>
          <c:xMode val="edge"/>
          <c:yMode val="edge"/>
          <c:x val="0.185326261300671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07908896709012"/>
          <c:y val="0.112422347206599"/>
          <c:w val="0.892091103290988"/>
          <c:h val="0.721128706495331"/>
        </c:manualLayout>
      </c:layout>
      <c:lineChart>
        <c:grouping val="standard"/>
        <c:varyColors val="0"/>
        <c:ser>
          <c:idx val="3"/>
          <c:order val="0"/>
          <c:tx>
            <c:strRef>
              <c:f>DépensesRecettesCAFAT!$A$191</c:f>
              <c:strCache>
                <c:ptCount val="1"/>
                <c:pt idx="0">
                  <c:v>CS+++</c:v>
                </c:pt>
              </c:strCache>
            </c:strRef>
          </c:tx>
          <c:spPr>
            <a:ln w="38100" cmpd="sng">
              <a:solidFill>
                <a:srgbClr val="008000"/>
              </a:solidFill>
            </a:ln>
          </c:spPr>
          <c:marker>
            <c:symbol val="none"/>
          </c:marker>
          <c:cat>
            <c:numRef>
              <c:f>DépensesRecettesCAFAT!$B$187:$M$187</c:f>
              <c:numCache>
                <c:formatCode>General</c:formatCode>
                <c:ptCount val="12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  <c:pt idx="3">
                  <c:v>2017.0</c:v>
                </c:pt>
                <c:pt idx="4">
                  <c:v>2018.0</c:v>
                </c:pt>
                <c:pt idx="5">
                  <c:v>2019.0</c:v>
                </c:pt>
                <c:pt idx="6">
                  <c:v>2020.0</c:v>
                </c:pt>
                <c:pt idx="7">
                  <c:v>2021.0</c:v>
                </c:pt>
                <c:pt idx="8">
                  <c:v>2022.0</c:v>
                </c:pt>
                <c:pt idx="9">
                  <c:v>2023.0</c:v>
                </c:pt>
                <c:pt idx="10">
                  <c:v>2024.0</c:v>
                </c:pt>
                <c:pt idx="11">
                  <c:v>2025.0</c:v>
                </c:pt>
              </c:numCache>
            </c:numRef>
          </c:cat>
          <c:val>
            <c:numRef>
              <c:f>DépensesRecettesCAFAT!$B$191:$M$191</c:f>
              <c:numCache>
                <c:formatCode>General</c:formatCode>
                <c:ptCount val="12"/>
                <c:pt idx="0">
                  <c:v>133.6126</c:v>
                </c:pt>
                <c:pt idx="1">
                  <c:v>141.582645621</c:v>
                </c:pt>
                <c:pt idx="2">
                  <c:v>148.66177790205</c:v>
                </c:pt>
                <c:pt idx="3">
                  <c:v>156.0948667971525</c:v>
                </c:pt>
                <c:pt idx="4">
                  <c:v>189.0745902540549</c:v>
                </c:pt>
                <c:pt idx="5">
                  <c:v>207.8042182024617</c:v>
                </c:pt>
                <c:pt idx="6">
                  <c:v>228.1509616542854</c:v>
                </c:pt>
                <c:pt idx="7">
                  <c:v>250.2405500492071</c:v>
                </c:pt>
                <c:pt idx="8">
                  <c:v>274.2077850800781</c:v>
                </c:pt>
                <c:pt idx="9">
                  <c:v>300.1971606995358</c:v>
                </c:pt>
                <c:pt idx="10">
                  <c:v>328.3635238018928</c:v>
                </c:pt>
                <c:pt idx="11">
                  <c:v>358.872778165573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DépensesRecettesCAFAT!$A$190</c:f>
              <c:strCache>
                <c:ptCount val="1"/>
                <c:pt idx="0">
                  <c:v>CS++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none"/>
          </c:marker>
          <c:cat>
            <c:numRef>
              <c:f>DépensesRecettesCAFAT!$B$187:$M$187</c:f>
              <c:numCache>
                <c:formatCode>General</c:formatCode>
                <c:ptCount val="12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  <c:pt idx="3">
                  <c:v>2017.0</c:v>
                </c:pt>
                <c:pt idx="4">
                  <c:v>2018.0</c:v>
                </c:pt>
                <c:pt idx="5">
                  <c:v>2019.0</c:v>
                </c:pt>
                <c:pt idx="6">
                  <c:v>2020.0</c:v>
                </c:pt>
                <c:pt idx="7">
                  <c:v>2021.0</c:v>
                </c:pt>
                <c:pt idx="8">
                  <c:v>2022.0</c:v>
                </c:pt>
                <c:pt idx="9">
                  <c:v>2023.0</c:v>
                </c:pt>
                <c:pt idx="10">
                  <c:v>2024.0</c:v>
                </c:pt>
                <c:pt idx="11">
                  <c:v>2025.0</c:v>
                </c:pt>
              </c:numCache>
            </c:numRef>
          </c:cat>
          <c:val>
            <c:numRef>
              <c:f>DépensesRecettesCAFAT!$B$190:$M$190</c:f>
              <c:numCache>
                <c:formatCode>General</c:formatCode>
                <c:ptCount val="12"/>
                <c:pt idx="0">
                  <c:v>133.6126</c:v>
                </c:pt>
                <c:pt idx="1">
                  <c:v>141.582645621</c:v>
                </c:pt>
                <c:pt idx="2">
                  <c:v>148.66177790205</c:v>
                </c:pt>
                <c:pt idx="3">
                  <c:v>156.0948667971525</c:v>
                </c:pt>
                <c:pt idx="4">
                  <c:v>173.7335867452307</c:v>
                </c:pt>
                <c:pt idx="5">
                  <c:v>187.5831038018081</c:v>
                </c:pt>
                <c:pt idx="6">
                  <c:v>202.3832385971801</c:v>
                </c:pt>
                <c:pt idx="7">
                  <c:v>218.1944291125848</c:v>
                </c:pt>
                <c:pt idx="8">
                  <c:v>235.080780583037</c:v>
                </c:pt>
                <c:pt idx="9">
                  <c:v>253.110281127753</c:v>
                </c:pt>
                <c:pt idx="10">
                  <c:v>272.355029775483</c:v>
                </c:pt>
                <c:pt idx="11">
                  <c:v>292.8914775851666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DépensesRecettesCAFAT!$A$189</c:f>
              <c:strCache>
                <c:ptCount val="1"/>
                <c:pt idx="0">
                  <c:v>CS+</c:v>
                </c:pt>
              </c:strCache>
            </c:strRef>
          </c:tx>
          <c:spPr>
            <a:ln w="38100" cmpd="sng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DépensesRecettesCAFAT!$B$187:$M$187</c:f>
              <c:numCache>
                <c:formatCode>General</c:formatCode>
                <c:ptCount val="12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  <c:pt idx="3">
                  <c:v>2017.0</c:v>
                </c:pt>
                <c:pt idx="4">
                  <c:v>2018.0</c:v>
                </c:pt>
                <c:pt idx="5">
                  <c:v>2019.0</c:v>
                </c:pt>
                <c:pt idx="6">
                  <c:v>2020.0</c:v>
                </c:pt>
                <c:pt idx="7">
                  <c:v>2021.0</c:v>
                </c:pt>
                <c:pt idx="8">
                  <c:v>2022.0</c:v>
                </c:pt>
                <c:pt idx="9">
                  <c:v>2023.0</c:v>
                </c:pt>
                <c:pt idx="10">
                  <c:v>2024.0</c:v>
                </c:pt>
                <c:pt idx="11">
                  <c:v>2025.0</c:v>
                </c:pt>
              </c:numCache>
            </c:numRef>
          </c:cat>
          <c:val>
            <c:numRef>
              <c:f>DépensesRecettesCAFAT!$B$189:$M$189</c:f>
              <c:numCache>
                <c:formatCode>General</c:formatCode>
                <c:ptCount val="12"/>
                <c:pt idx="0">
                  <c:v>133.6126</c:v>
                </c:pt>
                <c:pt idx="1">
                  <c:v>141.582645621</c:v>
                </c:pt>
                <c:pt idx="2">
                  <c:v>148.66177790205</c:v>
                </c:pt>
                <c:pt idx="3">
                  <c:v>156.0948667971525</c:v>
                </c:pt>
                <c:pt idx="4">
                  <c:v>168.8165984411204</c:v>
                </c:pt>
                <c:pt idx="5">
                  <c:v>180.6993201760537</c:v>
                </c:pt>
                <c:pt idx="6">
                  <c:v>193.3482725883775</c:v>
                </c:pt>
                <c:pt idx="7">
                  <c:v>206.8103719414935</c:v>
                </c:pt>
                <c:pt idx="8">
                  <c:v>221.1353105484501</c:v>
                </c:pt>
                <c:pt idx="9">
                  <c:v>236.3757170862487</c:v>
                </c:pt>
                <c:pt idx="10">
                  <c:v>252.587326001456</c:v>
                </c:pt>
                <c:pt idx="11">
                  <c:v>269.8291565154684</c:v>
                </c:pt>
              </c:numCache>
            </c:numRef>
          </c:val>
          <c:smooth val="0"/>
        </c:ser>
        <c:ser>
          <c:idx val="2"/>
          <c:order val="3"/>
          <c:tx>
            <c:strRef>
              <c:f>DépensesRecettesCAFAT!$A$188</c:f>
              <c:strCache>
                <c:ptCount val="1"/>
                <c:pt idx="0">
                  <c:v>CS</c:v>
                </c:pt>
              </c:strCache>
            </c:strRef>
          </c:tx>
          <c:spPr>
            <a:ln w="38100" cmpd="sng">
              <a:solidFill>
                <a:srgbClr val="FF0000"/>
              </a:solidFill>
              <a:prstDash val="dash"/>
            </a:ln>
          </c:spPr>
          <c:marker>
            <c:symbol val="none"/>
          </c:marker>
          <c:cat>
            <c:numRef>
              <c:f>DépensesRecettesCAFAT!$B$187:$M$187</c:f>
              <c:numCache>
                <c:formatCode>General</c:formatCode>
                <c:ptCount val="12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  <c:pt idx="3">
                  <c:v>2017.0</c:v>
                </c:pt>
                <c:pt idx="4">
                  <c:v>2018.0</c:v>
                </c:pt>
                <c:pt idx="5">
                  <c:v>2019.0</c:v>
                </c:pt>
                <c:pt idx="6">
                  <c:v>2020.0</c:v>
                </c:pt>
                <c:pt idx="7">
                  <c:v>2021.0</c:v>
                </c:pt>
                <c:pt idx="8">
                  <c:v>2022.0</c:v>
                </c:pt>
                <c:pt idx="9">
                  <c:v>2023.0</c:v>
                </c:pt>
                <c:pt idx="10">
                  <c:v>2024.0</c:v>
                </c:pt>
                <c:pt idx="11">
                  <c:v>2025.0</c:v>
                </c:pt>
              </c:numCache>
            </c:numRef>
          </c:cat>
          <c:val>
            <c:numRef>
              <c:f>DépensesRecettesCAFAT!$B$188:$M$188</c:f>
              <c:numCache>
                <c:formatCode>General</c:formatCode>
                <c:ptCount val="12"/>
                <c:pt idx="0">
                  <c:v>133.6126</c:v>
                </c:pt>
                <c:pt idx="1">
                  <c:v>141.582645621</c:v>
                </c:pt>
                <c:pt idx="2">
                  <c:v>148.66177790205</c:v>
                </c:pt>
                <c:pt idx="3">
                  <c:v>156.0948667971525</c:v>
                </c:pt>
                <c:pt idx="4">
                  <c:v>163.8996101370101</c:v>
                </c:pt>
                <c:pt idx="5">
                  <c:v>172.0945906438606</c:v>
                </c:pt>
                <c:pt idx="6">
                  <c:v>180.6993201760537</c:v>
                </c:pt>
                <c:pt idx="7">
                  <c:v>189.7342861848564</c:v>
                </c:pt>
                <c:pt idx="8">
                  <c:v>199.2210004940992</c:v>
                </c:pt>
                <c:pt idx="9">
                  <c:v>209.1820505188041</c:v>
                </c:pt>
                <c:pt idx="10">
                  <c:v>219.6411530447444</c:v>
                </c:pt>
                <c:pt idx="11">
                  <c:v>230.6232106969816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39943704"/>
        <c:axId val="-2055629416"/>
      </c:lineChart>
      <c:catAx>
        <c:axId val="-2039943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055629416"/>
        <c:crosses val="autoZero"/>
        <c:auto val="1"/>
        <c:lblAlgn val="ctr"/>
        <c:lblOffset val="100"/>
        <c:tickLblSkip val="1"/>
        <c:noMultiLvlLbl val="0"/>
      </c:catAx>
      <c:valAx>
        <c:axId val="-2055629416"/>
        <c:scaling>
          <c:orientation val="minMax"/>
          <c:max val="370.0"/>
          <c:min val="13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-2039943704"/>
        <c:crosses val="autoZero"/>
        <c:crossBetween val="between"/>
        <c:majorUnit val="20.0"/>
      </c:valAx>
    </c:plotArea>
    <c:legend>
      <c:legendPos val="r"/>
      <c:layout>
        <c:manualLayout>
          <c:xMode val="edge"/>
          <c:yMode val="edge"/>
          <c:x val="0.149072558590727"/>
          <c:y val="0.201951349831271"/>
          <c:w val="0.296680323216479"/>
          <c:h val="0.366794713160855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Scenarii d'évolution à 2025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du </a:t>
            </a:r>
            <a:r>
              <a:rPr lang="fr-FR" sz="1800" dirty="0"/>
              <a:t>poids des CS dans le PIB </a:t>
            </a:r>
            <a:r>
              <a:rPr lang="fr-FR" sz="1600" i="1" dirty="0"/>
              <a:t>(</a:t>
            </a:r>
            <a:r>
              <a:rPr lang="fr-FR" sz="1600" i="1" dirty="0" smtClean="0"/>
              <a:t>hypothèse </a:t>
            </a:r>
            <a:r>
              <a:rPr lang="fr-FR" sz="1600" i="1" dirty="0"/>
              <a:t>moyenne </a:t>
            </a:r>
            <a:r>
              <a:rPr lang="fr-FR" sz="1600" i="1" dirty="0" smtClean="0"/>
              <a:t>pour la croissance du PIB ; voir plus haut) </a:t>
            </a:r>
            <a:endParaRPr lang="fr-FR" sz="1600" i="1" dirty="0"/>
          </a:p>
        </c:rich>
      </c:tx>
      <c:layout>
        <c:manualLayout>
          <c:xMode val="edge"/>
          <c:yMode val="edge"/>
          <c:x val="0.119302955982961"/>
          <c:y val="0.00965250965250965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794204318880741"/>
          <c:y val="0.107016994497309"/>
          <c:w val="0.875058657440547"/>
          <c:h val="0.806769221414891"/>
        </c:manualLayout>
      </c:layout>
      <c:lineChart>
        <c:grouping val="standard"/>
        <c:varyColors val="0"/>
        <c:ser>
          <c:idx val="1"/>
          <c:order val="0"/>
          <c:tx>
            <c:strRef>
              <c:f>DépensesRecettesCAFAT!$A$201</c:f>
              <c:strCache>
                <c:ptCount val="1"/>
                <c:pt idx="0">
                  <c:v>CS++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11"/>
              <c:layout>
                <c:manualLayout>
                  <c:x val="0.0"/>
                  <c:y val="0.021235521235521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DépensesRecettesCAFAT!$B$187:$M$187</c:f>
              <c:numCache>
                <c:formatCode>General</c:formatCode>
                <c:ptCount val="12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  <c:pt idx="3">
                  <c:v>2017.0</c:v>
                </c:pt>
                <c:pt idx="4">
                  <c:v>2018.0</c:v>
                </c:pt>
                <c:pt idx="5">
                  <c:v>2019.0</c:v>
                </c:pt>
                <c:pt idx="6">
                  <c:v>2020.0</c:v>
                </c:pt>
                <c:pt idx="7">
                  <c:v>2021.0</c:v>
                </c:pt>
                <c:pt idx="8">
                  <c:v>2022.0</c:v>
                </c:pt>
                <c:pt idx="9">
                  <c:v>2023.0</c:v>
                </c:pt>
                <c:pt idx="10">
                  <c:v>2024.0</c:v>
                </c:pt>
                <c:pt idx="11">
                  <c:v>2025.0</c:v>
                </c:pt>
              </c:numCache>
            </c:numRef>
          </c:cat>
          <c:val>
            <c:numRef>
              <c:f>DépensesRecettesCAFAT!$B$201:$M$201</c:f>
              <c:numCache>
                <c:formatCode>0.0%</c:formatCode>
                <c:ptCount val="12"/>
                <c:pt idx="0">
                  <c:v>0.139880592851897</c:v>
                </c:pt>
                <c:pt idx="1">
                  <c:v>0.148224526781199</c:v>
                </c:pt>
                <c:pt idx="2">
                  <c:v>0.155505060265848</c:v>
                </c:pt>
                <c:pt idx="3">
                  <c:v>0.161663676514</c:v>
                </c:pt>
                <c:pt idx="4">
                  <c:v>0.175972295315484</c:v>
                </c:pt>
                <c:pt idx="5">
                  <c:v>0.184466286855259</c:v>
                </c:pt>
                <c:pt idx="6">
                  <c:v>0.190450246557907</c:v>
                </c:pt>
                <c:pt idx="7">
                  <c:v>0.193706766104003</c:v>
                </c:pt>
                <c:pt idx="8">
                  <c:v>0.196884891880935</c:v>
                </c:pt>
                <c:pt idx="9">
                  <c:v>0.199985813187343</c:v>
                </c:pt>
                <c:pt idx="10">
                  <c:v>0.203010703859286</c:v>
                </c:pt>
                <c:pt idx="11">
                  <c:v>0.205960722456146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DépensesRecettesCAFAT!$A$202</c:f>
              <c:strCache>
                <c:ptCount val="1"/>
                <c:pt idx="0">
                  <c:v>CS++</c:v>
                </c:pt>
              </c:strCache>
            </c:strRef>
          </c:tx>
          <c:spPr>
            <a:ln w="38100" cmpd="sng">
              <a:solidFill>
                <a:srgbClr val="008000"/>
              </a:solidFill>
              <a:prstDash val="solid"/>
            </a:ln>
          </c:spPr>
          <c:marker>
            <c:symbol val="none"/>
          </c:marker>
          <c:dLbls>
            <c:dLbl>
              <c:idx val="11"/>
              <c:layout>
                <c:manualLayout>
                  <c:x val="0.0"/>
                  <c:y val="-0.02509652509652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0">
                    <a:solidFill>
                      <a:srgbClr val="008000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DépensesRecettesCAFAT!$B$187:$M$187</c:f>
              <c:numCache>
                <c:formatCode>General</c:formatCode>
                <c:ptCount val="12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  <c:pt idx="3">
                  <c:v>2017.0</c:v>
                </c:pt>
                <c:pt idx="4">
                  <c:v>2018.0</c:v>
                </c:pt>
                <c:pt idx="5">
                  <c:v>2019.0</c:v>
                </c:pt>
                <c:pt idx="6">
                  <c:v>2020.0</c:v>
                </c:pt>
                <c:pt idx="7">
                  <c:v>2021.0</c:v>
                </c:pt>
                <c:pt idx="8">
                  <c:v>2022.0</c:v>
                </c:pt>
                <c:pt idx="9">
                  <c:v>2023.0</c:v>
                </c:pt>
                <c:pt idx="10">
                  <c:v>2024.0</c:v>
                </c:pt>
                <c:pt idx="11">
                  <c:v>2025.0</c:v>
                </c:pt>
              </c:numCache>
            </c:numRef>
          </c:cat>
          <c:val>
            <c:numRef>
              <c:f>DépensesRecettesCAFAT!$B$202:$M$202</c:f>
              <c:numCache>
                <c:formatCode>0.0%</c:formatCode>
                <c:ptCount val="12"/>
                <c:pt idx="0">
                  <c:v>0.139880592851897</c:v>
                </c:pt>
                <c:pt idx="1">
                  <c:v>0.148224526781199</c:v>
                </c:pt>
                <c:pt idx="2">
                  <c:v>0.155505060265848</c:v>
                </c:pt>
                <c:pt idx="3">
                  <c:v>0.161663676514</c:v>
                </c:pt>
                <c:pt idx="4">
                  <c:v>0.19151098101504</c:v>
                </c:pt>
                <c:pt idx="5">
                  <c:v>0.204351414108004</c:v>
                </c:pt>
                <c:pt idx="6">
                  <c:v>0.214698644021441</c:v>
                </c:pt>
                <c:pt idx="7">
                  <c:v>0.222156394621365</c:v>
                </c:pt>
                <c:pt idx="8">
                  <c:v>0.229654546766881</c:v>
                </c:pt>
                <c:pt idx="9">
                  <c:v>0.237189785541451</c:v>
                </c:pt>
                <c:pt idx="10">
                  <c:v>0.244758872798091</c:v>
                </c:pt>
                <c:pt idx="11">
                  <c:v>0.252358645837802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DépensesRecettesCAFAT!$A$200</c:f>
              <c:strCache>
                <c:ptCount val="1"/>
                <c:pt idx="0">
                  <c:v>CS+</c:v>
                </c:pt>
              </c:strCache>
            </c:strRef>
          </c:tx>
          <c:spPr>
            <a:ln w="38100" cmpd="sng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11"/>
              <c:layout/>
              <c:numFmt formatCode="0%" sourceLinked="0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>
                    <a:solidFill>
                      <a:srgbClr val="0000FF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DépensesRecettesCAFAT!$B$187:$M$187</c:f>
              <c:numCache>
                <c:formatCode>General</c:formatCode>
                <c:ptCount val="12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  <c:pt idx="3">
                  <c:v>2017.0</c:v>
                </c:pt>
                <c:pt idx="4">
                  <c:v>2018.0</c:v>
                </c:pt>
                <c:pt idx="5">
                  <c:v>2019.0</c:v>
                </c:pt>
                <c:pt idx="6">
                  <c:v>2020.0</c:v>
                </c:pt>
                <c:pt idx="7">
                  <c:v>2021.0</c:v>
                </c:pt>
                <c:pt idx="8">
                  <c:v>2022.0</c:v>
                </c:pt>
                <c:pt idx="9">
                  <c:v>2023.0</c:v>
                </c:pt>
                <c:pt idx="10">
                  <c:v>2024.0</c:v>
                </c:pt>
                <c:pt idx="11">
                  <c:v>2025.0</c:v>
                </c:pt>
              </c:numCache>
            </c:numRef>
          </c:cat>
          <c:val>
            <c:numRef>
              <c:f>DépensesRecettesCAFAT!$B$200:$M$200</c:f>
              <c:numCache>
                <c:formatCode>0.0%</c:formatCode>
                <c:ptCount val="12"/>
                <c:pt idx="0">
                  <c:v>0.139880592851897</c:v>
                </c:pt>
                <c:pt idx="1">
                  <c:v>0.148224526781199</c:v>
                </c:pt>
                <c:pt idx="2">
                  <c:v>0.155505060265848</c:v>
                </c:pt>
                <c:pt idx="3">
                  <c:v>0.161663676514</c:v>
                </c:pt>
                <c:pt idx="4">
                  <c:v>0.170991947334857</c:v>
                </c:pt>
                <c:pt idx="5">
                  <c:v>0.177696881833047</c:v>
                </c:pt>
                <c:pt idx="6">
                  <c:v>0.181948003408001</c:v>
                </c:pt>
                <c:pt idx="7">
                  <c:v>0.18360032613336</c:v>
                </c:pt>
                <c:pt idx="8">
                  <c:v>0.18520527965071</c:v>
                </c:pt>
                <c:pt idx="9">
                  <c:v>0.18676361066256</c:v>
                </c:pt>
                <c:pt idx="10">
                  <c:v>0.188276055998531</c:v>
                </c:pt>
                <c:pt idx="11">
                  <c:v>0.189743342735189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DépensesRecettesCAFAT!$A$199</c:f>
              <c:strCache>
                <c:ptCount val="1"/>
                <c:pt idx="0">
                  <c:v>CS</c:v>
                </c:pt>
              </c:strCache>
            </c:strRef>
          </c:tx>
          <c:spPr>
            <a:ln w="38100" cmpd="sng">
              <a:solidFill>
                <a:srgbClr val="FF0000"/>
              </a:solidFill>
              <a:prstDash val="sysDash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55793991416309"/>
                  <c:y val="0.01242236024844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36480686695279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i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DépensesRecettesCAFAT!$B$187:$M$187</c:f>
              <c:numCache>
                <c:formatCode>General</c:formatCode>
                <c:ptCount val="12"/>
                <c:pt idx="0">
                  <c:v>2014.0</c:v>
                </c:pt>
                <c:pt idx="1">
                  <c:v>2015.0</c:v>
                </c:pt>
                <c:pt idx="2">
                  <c:v>2016.0</c:v>
                </c:pt>
                <c:pt idx="3">
                  <c:v>2017.0</c:v>
                </c:pt>
                <c:pt idx="4">
                  <c:v>2018.0</c:v>
                </c:pt>
                <c:pt idx="5">
                  <c:v>2019.0</c:v>
                </c:pt>
                <c:pt idx="6">
                  <c:v>2020.0</c:v>
                </c:pt>
                <c:pt idx="7">
                  <c:v>2021.0</c:v>
                </c:pt>
                <c:pt idx="8">
                  <c:v>2022.0</c:v>
                </c:pt>
                <c:pt idx="9">
                  <c:v>2023.0</c:v>
                </c:pt>
                <c:pt idx="10">
                  <c:v>2024.0</c:v>
                </c:pt>
                <c:pt idx="11">
                  <c:v>2025.0</c:v>
                </c:pt>
              </c:numCache>
            </c:numRef>
          </c:cat>
          <c:val>
            <c:numRef>
              <c:f>DépensesRecettesCAFAT!$B$199:$M$199</c:f>
              <c:numCache>
                <c:formatCode>0.0%</c:formatCode>
                <c:ptCount val="12"/>
                <c:pt idx="0">
                  <c:v>0.139880592851897</c:v>
                </c:pt>
                <c:pt idx="1">
                  <c:v>0.148224526781199</c:v>
                </c:pt>
                <c:pt idx="2">
                  <c:v>0.155505060265848</c:v>
                </c:pt>
                <c:pt idx="3">
                  <c:v>0.161663676514</c:v>
                </c:pt>
                <c:pt idx="4">
                  <c:v>0.16601159935423</c:v>
                </c:pt>
                <c:pt idx="5">
                  <c:v>0.169235125555283</c:v>
                </c:pt>
                <c:pt idx="6">
                  <c:v>0.170044862998131</c:v>
                </c:pt>
                <c:pt idx="7">
                  <c:v>0.168440666177394</c:v>
                </c:pt>
                <c:pt idx="8">
                  <c:v>0.166851603288928</c:v>
                </c:pt>
                <c:pt idx="9">
                  <c:v>0.165277531559787</c:v>
                </c:pt>
                <c:pt idx="10">
                  <c:v>0.16371830956394</c:v>
                </c:pt>
                <c:pt idx="11">
                  <c:v>0.162173797209564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71445640"/>
        <c:axId val="-2071311944"/>
      </c:lineChart>
      <c:catAx>
        <c:axId val="-2071445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071311944"/>
        <c:crosses val="autoZero"/>
        <c:auto val="1"/>
        <c:lblAlgn val="ctr"/>
        <c:lblOffset val="100"/>
        <c:noMultiLvlLbl val="0"/>
      </c:catAx>
      <c:valAx>
        <c:axId val="-2071311944"/>
        <c:scaling>
          <c:orientation val="minMax"/>
          <c:max val="0.26"/>
          <c:min val="0.12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071445640"/>
        <c:crosses val="autoZero"/>
        <c:crossBetween val="between"/>
        <c:majorUnit val="0.01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/>
              <a:t>C(B)F = Capacité (si +) </a:t>
            </a:r>
            <a:endParaRPr lang="fr-FR" sz="2000" dirty="0" smtClean="0"/>
          </a:p>
          <a:p>
            <a:pPr>
              <a:defRPr sz="2000"/>
            </a:pPr>
            <a:r>
              <a:rPr lang="fr-FR" sz="2000" dirty="0" smtClean="0"/>
              <a:t>ou </a:t>
            </a:r>
            <a:r>
              <a:rPr lang="fr-FR" sz="2000" dirty="0"/>
              <a:t>Besoin (si -) </a:t>
            </a:r>
            <a:r>
              <a:rPr lang="fr-FR" sz="2000" dirty="0" smtClean="0"/>
              <a:t>de </a:t>
            </a:r>
            <a:r>
              <a:rPr lang="fr-FR" sz="2000" dirty="0"/>
              <a:t>Financement </a:t>
            </a:r>
            <a:endParaRPr lang="fr-FR" sz="2000" dirty="0" smtClean="0"/>
          </a:p>
          <a:p>
            <a:pPr>
              <a:defRPr sz="2000"/>
            </a:pPr>
            <a:r>
              <a:rPr lang="fr-FR" sz="2000" dirty="0" smtClean="0"/>
              <a:t>du Territoire</a:t>
            </a:r>
            <a:r>
              <a:rPr lang="fr-FR" sz="2000" dirty="0"/>
              <a:t>, % du PIB</a:t>
            </a:r>
          </a:p>
        </c:rich>
      </c:tx>
      <c:layout>
        <c:manualLayout>
          <c:xMode val="edge"/>
          <c:yMode val="edge"/>
          <c:x val="0.221212626362913"/>
          <c:y val="0.000245201632879205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960043418697176"/>
          <c:y val="0.0902836049368272"/>
          <c:w val="0.835172734090057"/>
          <c:h val="0.8136473651963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Feuil1!$A$435</c:f>
              <c:strCache>
                <c:ptCount val="1"/>
                <c:pt idx="0">
                  <c:v>+ Biens et services (B&amp;S)</c:v>
                </c:pt>
              </c:strCache>
            </c:strRef>
          </c:tx>
          <c:spPr>
            <a:solidFill>
              <a:srgbClr val="FF6600"/>
            </a:solidFill>
            <a:ln w="76200" cmpd="sng">
              <a:solidFill>
                <a:srgbClr val="FF6600"/>
              </a:solidFill>
            </a:ln>
          </c:spPr>
          <c:invertIfNegative val="0"/>
          <c:cat>
            <c:numRef>
              <c:f>Feuil1!$B$434:$O$434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Feuil1!$B$435:$O$435</c:f>
              <c:numCache>
                <c:formatCode>0.0%</c:formatCode>
                <c:ptCount val="14"/>
                <c:pt idx="0">
                  <c:v>-0.19543318052156</c:v>
                </c:pt>
                <c:pt idx="1">
                  <c:v>-0.164556363484999</c:v>
                </c:pt>
                <c:pt idx="2">
                  <c:v>-0.106779553435874</c:v>
                </c:pt>
                <c:pt idx="3">
                  <c:v>-0.171733353793059</c:v>
                </c:pt>
                <c:pt idx="4">
                  <c:v>-0.201102227943822</c:v>
                </c:pt>
                <c:pt idx="5">
                  <c:v>-0.166019234133083</c:v>
                </c:pt>
                <c:pt idx="6">
                  <c:v>-0.269982018435575</c:v>
                </c:pt>
                <c:pt idx="7">
                  <c:v>-0.225685714704213</c:v>
                </c:pt>
                <c:pt idx="8">
                  <c:v>-0.289479868137475</c:v>
                </c:pt>
                <c:pt idx="9">
                  <c:v>-0.253027299377279</c:v>
                </c:pt>
                <c:pt idx="10">
                  <c:v>-0.26909316280249</c:v>
                </c:pt>
                <c:pt idx="11">
                  <c:v>-0.258140487229253</c:v>
                </c:pt>
                <c:pt idx="12">
                  <c:v>-0.208139823815677</c:v>
                </c:pt>
                <c:pt idx="13">
                  <c:v>-0.219432690193572</c:v>
                </c:pt>
              </c:numCache>
            </c:numRef>
          </c:val>
        </c:ser>
        <c:ser>
          <c:idx val="1"/>
          <c:order val="1"/>
          <c:tx>
            <c:strRef>
              <c:f>Feuil1!$A$436</c:f>
              <c:strCache>
                <c:ptCount val="1"/>
                <c:pt idx="0">
                  <c:v>+ Revenus (R) 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76200" cmpd="sng">
              <a:solidFill>
                <a:schemeClr val="tx2">
                  <a:lumMod val="60000"/>
                  <a:lumOff val="40000"/>
                </a:schemeClr>
              </a:solidFill>
            </a:ln>
          </c:spPr>
          <c:invertIfNegative val="0"/>
          <c:cat>
            <c:numRef>
              <c:f>Feuil1!$B$434:$O$434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Feuil1!$B$436:$O$436</c:f>
              <c:numCache>
                <c:formatCode>0.0%</c:formatCode>
                <c:ptCount val="14"/>
                <c:pt idx="0">
                  <c:v>0.0778591953609244</c:v>
                </c:pt>
                <c:pt idx="1">
                  <c:v>0.0757633006080027</c:v>
                </c:pt>
                <c:pt idx="2">
                  <c:v>0.0764832416338585</c:v>
                </c:pt>
                <c:pt idx="3">
                  <c:v>0.0818704106323992</c:v>
                </c:pt>
                <c:pt idx="4">
                  <c:v>0.0671621949564751</c:v>
                </c:pt>
                <c:pt idx="5">
                  <c:v>0.0524501376270427</c:v>
                </c:pt>
                <c:pt idx="6">
                  <c:v>0.0495327287609206</c:v>
                </c:pt>
                <c:pt idx="7">
                  <c:v>0.0511748202759192</c:v>
                </c:pt>
                <c:pt idx="8">
                  <c:v>0.0489180424726237</c:v>
                </c:pt>
                <c:pt idx="9">
                  <c:v>0.0402295373306616</c:v>
                </c:pt>
                <c:pt idx="10">
                  <c:v>0.00828239006113192</c:v>
                </c:pt>
                <c:pt idx="11">
                  <c:v>0.0331762271945658</c:v>
                </c:pt>
                <c:pt idx="12">
                  <c:v>0.0538160365947854</c:v>
                </c:pt>
                <c:pt idx="13">
                  <c:v>0.0608779147650583</c:v>
                </c:pt>
              </c:numCache>
            </c:numRef>
          </c:val>
        </c:ser>
        <c:ser>
          <c:idx val="2"/>
          <c:order val="2"/>
          <c:tx>
            <c:strRef>
              <c:f>Feuil1!$A$437</c:f>
              <c:strCache>
                <c:ptCount val="1"/>
                <c:pt idx="0">
                  <c:v>+ Transferts nets et capital (T)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 w="76200" cmpd="sng">
              <a:solidFill>
                <a:schemeClr val="tx2">
                  <a:lumMod val="20000"/>
                  <a:lumOff val="80000"/>
                </a:schemeClr>
              </a:solidFill>
            </a:ln>
          </c:spPr>
          <c:invertIfNegative val="0"/>
          <c:cat>
            <c:numRef>
              <c:f>Feuil1!$B$434:$O$434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Feuil1!$B$437:$O$437</c:f>
              <c:numCache>
                <c:formatCode>0.0%</c:formatCode>
                <c:ptCount val="14"/>
                <c:pt idx="0">
                  <c:v>0.0859842268557651</c:v>
                </c:pt>
                <c:pt idx="1">
                  <c:v>0.0807527461597881</c:v>
                </c:pt>
                <c:pt idx="2">
                  <c:v>0.0789324024224364</c:v>
                </c:pt>
                <c:pt idx="3">
                  <c:v>0.0726224139238151</c:v>
                </c:pt>
                <c:pt idx="4">
                  <c:v>0.0698359822650185</c:v>
                </c:pt>
                <c:pt idx="5">
                  <c:v>0.0754564354191862</c:v>
                </c:pt>
                <c:pt idx="6">
                  <c:v>0.0719292307243231</c:v>
                </c:pt>
                <c:pt idx="7">
                  <c:v>0.0790117477460606</c:v>
                </c:pt>
                <c:pt idx="8">
                  <c:v>0.0763110720208402</c:v>
                </c:pt>
                <c:pt idx="9">
                  <c:v>0.0716799954443697</c:v>
                </c:pt>
                <c:pt idx="10">
                  <c:v>0.066653520015776</c:v>
                </c:pt>
                <c:pt idx="11">
                  <c:v>0.0422572286314401</c:v>
                </c:pt>
                <c:pt idx="12">
                  <c:v>0.0319717675655782</c:v>
                </c:pt>
                <c:pt idx="13">
                  <c:v>0.0347679372200789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71865544"/>
        <c:axId val="-2071858184"/>
      </c:barChart>
      <c:lineChart>
        <c:grouping val="standard"/>
        <c:varyColors val="0"/>
        <c:ser>
          <c:idx val="3"/>
          <c:order val="3"/>
          <c:tx>
            <c:strRef>
              <c:f>Feuil1!$A$438</c:f>
              <c:strCache>
                <c:ptCount val="1"/>
                <c:pt idx="0">
                  <c:v>= C(B)F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2"/>
              <c:layout>
                <c:manualLayout>
                  <c:x val="-0.0535046990538154"/>
                  <c:y val="-0.017321722273234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72488042969315"/>
                  <c:y val="0.032718808738331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0.0"/>
                  <c:y val="0.028869537122057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</c:dLbls>
          <c:val>
            <c:numRef>
              <c:f>Feuil1!$B$438:$O$438</c:f>
              <c:numCache>
                <c:formatCode>0.0%</c:formatCode>
                <c:ptCount val="14"/>
                <c:pt idx="0">
                  <c:v>-0.0315897583048708</c:v>
                </c:pt>
                <c:pt idx="1">
                  <c:v>-0.00804031671720834</c:v>
                </c:pt>
                <c:pt idx="2">
                  <c:v>0.0486360906204213</c:v>
                </c:pt>
                <c:pt idx="3">
                  <c:v>-0.0172405292368444</c:v>
                </c:pt>
                <c:pt idx="4">
                  <c:v>-0.0641040507223286</c:v>
                </c:pt>
                <c:pt idx="5">
                  <c:v>-0.0381126610868537</c:v>
                </c:pt>
                <c:pt idx="6">
                  <c:v>-0.148520058950331</c:v>
                </c:pt>
                <c:pt idx="7">
                  <c:v>-0.0954991466822332</c:v>
                </c:pt>
                <c:pt idx="8">
                  <c:v>-0.164250753644011</c:v>
                </c:pt>
                <c:pt idx="9">
                  <c:v>-0.141117766602247</c:v>
                </c:pt>
                <c:pt idx="10">
                  <c:v>-0.194157252725582</c:v>
                </c:pt>
                <c:pt idx="11">
                  <c:v>-0.182707031403247</c:v>
                </c:pt>
                <c:pt idx="12">
                  <c:v>-0.122352019655314</c:v>
                </c:pt>
                <c:pt idx="13">
                  <c:v>-0.123786838208435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71865544"/>
        <c:axId val="-2071858184"/>
      </c:lineChart>
      <c:catAx>
        <c:axId val="-2071865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9050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-2071858184"/>
        <c:crosses val="autoZero"/>
        <c:auto val="1"/>
        <c:lblAlgn val="ctr"/>
        <c:lblOffset val="100"/>
        <c:noMultiLvlLbl val="0"/>
      </c:catAx>
      <c:valAx>
        <c:axId val="-207185818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-2071865544"/>
        <c:crosses val="autoZero"/>
        <c:crossBetween val="between"/>
        <c:majorUnit val="0.2"/>
      </c:valAx>
    </c:plotArea>
    <c:legend>
      <c:legendPos val="t"/>
      <c:layout>
        <c:manualLayout>
          <c:xMode val="edge"/>
          <c:yMode val="edge"/>
          <c:x val="0.390612065957539"/>
          <c:y val="0.150791578460507"/>
          <c:w val="0.56009301683259"/>
          <c:h val="0.208948616921853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</c:spPr>
      <c:txPr>
        <a:bodyPr/>
        <a:lstStyle/>
        <a:p>
          <a:pPr>
            <a:defRPr sz="1400"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 smtClean="0"/>
              <a:t>Rémunération des salariés reçue </a:t>
            </a:r>
            <a:r>
              <a:rPr lang="mr-IN" sz="1800" dirty="0" smtClean="0"/>
              <a:t>–</a:t>
            </a:r>
            <a:r>
              <a:rPr lang="fr-FR" sz="1800" dirty="0" smtClean="0"/>
              <a:t> versée (</a:t>
            </a:r>
            <a:r>
              <a:rPr lang="fr-FR" sz="1800" dirty="0"/>
              <a:t>RS) ; </a:t>
            </a:r>
            <a:r>
              <a:rPr lang="fr-FR" sz="1800" dirty="0" smtClean="0"/>
              <a:t>Rémunération du capital </a:t>
            </a:r>
            <a:r>
              <a:rPr lang="fr-FR" sz="1800" b="1" i="0" u="none" strike="noStrike" baseline="0" dirty="0" smtClean="0">
                <a:effectLst/>
              </a:rPr>
              <a:t>reçue </a:t>
            </a:r>
            <a:r>
              <a:rPr lang="mr-IN" sz="1800" b="1" i="0" u="none" strike="noStrike" baseline="0" dirty="0" smtClean="0">
                <a:effectLst/>
              </a:rPr>
              <a:t>–</a:t>
            </a:r>
            <a:r>
              <a:rPr lang="fr-FR" sz="1800" b="1" i="0" u="none" strike="noStrike" baseline="0" dirty="0" smtClean="0">
                <a:effectLst/>
              </a:rPr>
              <a:t> versée </a:t>
            </a:r>
            <a:r>
              <a:rPr lang="fr-FR" sz="1800" dirty="0" smtClean="0"/>
              <a:t>(</a:t>
            </a:r>
            <a:r>
              <a:rPr lang="fr-FR" sz="1800" dirty="0"/>
              <a:t>RC), </a:t>
            </a:r>
            <a:r>
              <a:rPr lang="fr-FR" sz="1800" dirty="0" smtClean="0"/>
              <a:t>% </a:t>
            </a:r>
            <a:r>
              <a:rPr lang="fr-FR" sz="1800" dirty="0"/>
              <a:t>du PIB</a:t>
            </a:r>
          </a:p>
        </c:rich>
      </c:tx>
      <c:layout>
        <c:manualLayout>
          <c:xMode val="edge"/>
          <c:yMode val="edge"/>
          <c:x val="0.143156253195623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7616831986911"/>
          <c:y val="0.181125414421881"/>
          <c:w val="0.882383168013089"/>
          <c:h val="0.72247994324900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Feuil1!$A$442</c:f>
              <c:strCache>
                <c:ptCount val="1"/>
                <c:pt idx="0">
                  <c:v>   + RS+ </c:v>
                </c:pt>
              </c:strCache>
            </c:strRef>
          </c:tx>
          <c:spPr>
            <a:solidFill>
              <a:srgbClr val="FF0000"/>
            </a:solidFill>
            <a:ln w="76200" cmpd="sng">
              <a:noFill/>
            </a:ln>
          </c:spPr>
          <c:invertIfNegative val="0"/>
          <c:cat>
            <c:numRef>
              <c:f>Feuil1!$B$434:$O$434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Feuil1!$B$442:$O$442</c:f>
              <c:numCache>
                <c:formatCode>0.0%</c:formatCode>
                <c:ptCount val="14"/>
                <c:pt idx="0">
                  <c:v>0.0855296610169491</c:v>
                </c:pt>
                <c:pt idx="1">
                  <c:v>0.0874638379942141</c:v>
                </c:pt>
                <c:pt idx="2">
                  <c:v>0.0798762157382847</c:v>
                </c:pt>
                <c:pt idx="3">
                  <c:v>0.07850935828877</c:v>
                </c:pt>
                <c:pt idx="4">
                  <c:v>0.0719433137343585</c:v>
                </c:pt>
                <c:pt idx="5">
                  <c:v>0.0511848958333333</c:v>
                </c:pt>
                <c:pt idx="6">
                  <c:v>0.0541117303248607</c:v>
                </c:pt>
                <c:pt idx="7">
                  <c:v>0.0491194618075371</c:v>
                </c:pt>
                <c:pt idx="8">
                  <c:v>0.0443106228044887</c:v>
                </c:pt>
                <c:pt idx="9">
                  <c:v>0.0499647857565428</c:v>
                </c:pt>
                <c:pt idx="10">
                  <c:v>0.0456201431286367</c:v>
                </c:pt>
                <c:pt idx="11">
                  <c:v>0.0677791453879423</c:v>
                </c:pt>
                <c:pt idx="12">
                  <c:v>0.0672536049991045</c:v>
                </c:pt>
                <c:pt idx="13">
                  <c:v>0.0664370158381875</c:v>
                </c:pt>
              </c:numCache>
            </c:numRef>
          </c:val>
        </c:ser>
        <c:ser>
          <c:idx val="1"/>
          <c:order val="1"/>
          <c:tx>
            <c:strRef>
              <c:f>Feuil1!$A$443</c:f>
              <c:strCache>
                <c:ptCount val="1"/>
                <c:pt idx="0">
                  <c:v>   - RC-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 w="6350" cmpd="sng">
              <a:solidFill>
                <a:schemeClr val="tx1"/>
              </a:solidFill>
            </a:ln>
          </c:spPr>
          <c:invertIfNegative val="0"/>
          <c:cat>
            <c:numRef>
              <c:f>Feuil1!$B$434:$O$434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Feuil1!$B$443:$O$443</c:f>
              <c:numCache>
                <c:formatCode>0.0%</c:formatCode>
                <c:ptCount val="14"/>
                <c:pt idx="0">
                  <c:v>-0.0130508474576271</c:v>
                </c:pt>
                <c:pt idx="1">
                  <c:v>-0.0184956605593057</c:v>
                </c:pt>
                <c:pt idx="2">
                  <c:v>-0.00974358974358974</c:v>
                </c:pt>
                <c:pt idx="3">
                  <c:v>-0.00113636363636363</c:v>
                </c:pt>
                <c:pt idx="4">
                  <c:v>-0.011352329262777</c:v>
                </c:pt>
                <c:pt idx="5">
                  <c:v>-0.00588541666666666</c:v>
                </c:pt>
                <c:pt idx="6">
                  <c:v>-0.0024194644556205</c:v>
                </c:pt>
                <c:pt idx="7">
                  <c:v>0.00143679125571527</c:v>
                </c:pt>
                <c:pt idx="8">
                  <c:v>-0.00107958947127402</c:v>
                </c:pt>
                <c:pt idx="9">
                  <c:v>-0.0112460207904893</c:v>
                </c:pt>
                <c:pt idx="10">
                  <c:v>-0.0372977789689078</c:v>
                </c:pt>
                <c:pt idx="11">
                  <c:v>-0.0346142411378115</c:v>
                </c:pt>
                <c:pt idx="12">
                  <c:v>-0.0134485289005706</c:v>
                </c:pt>
                <c:pt idx="13">
                  <c:v>-0.00555910107312914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40229496"/>
        <c:axId val="2136703656"/>
      </c:barChart>
      <c:lineChart>
        <c:grouping val="standard"/>
        <c:varyColors val="0"/>
        <c:ser>
          <c:idx val="2"/>
          <c:order val="2"/>
          <c:tx>
            <c:strRef>
              <c:f>Feuil1!$A$444</c:f>
              <c:strCache>
                <c:ptCount val="1"/>
                <c:pt idx="0">
                  <c:v>= R</c:v>
                </c:pt>
              </c:strCache>
            </c:strRef>
          </c:tx>
          <c:spPr>
            <a:ln w="38100" cmpd="sng">
              <a:solidFill>
                <a:schemeClr val="tx1"/>
              </a:solidFill>
            </a:ln>
          </c:spPr>
          <c:marker>
            <c:symbol val="none"/>
          </c:marker>
          <c:cat>
            <c:numRef>
              <c:f>Feuil1!$B$434:$O$434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Feuil1!$B$444:$O$444</c:f>
              <c:numCache>
                <c:formatCode>0.0%</c:formatCode>
                <c:ptCount val="14"/>
                <c:pt idx="0">
                  <c:v>0.072478813559322</c:v>
                </c:pt>
                <c:pt idx="1">
                  <c:v>0.0689681774349084</c:v>
                </c:pt>
                <c:pt idx="2">
                  <c:v>0.0701326259946949</c:v>
                </c:pt>
                <c:pt idx="3">
                  <c:v>0.0773729946524064</c:v>
                </c:pt>
                <c:pt idx="4">
                  <c:v>0.0605909844715815</c:v>
                </c:pt>
                <c:pt idx="5">
                  <c:v>0.0452994791666667</c:v>
                </c:pt>
                <c:pt idx="6">
                  <c:v>0.0516922658692402</c:v>
                </c:pt>
                <c:pt idx="7">
                  <c:v>0.0505562530632524</c:v>
                </c:pt>
                <c:pt idx="8">
                  <c:v>0.0432310333332147</c:v>
                </c:pt>
                <c:pt idx="9">
                  <c:v>0.0387187649660535</c:v>
                </c:pt>
                <c:pt idx="10">
                  <c:v>0.00832236415972896</c:v>
                </c:pt>
                <c:pt idx="11">
                  <c:v>0.0331649042501308</c:v>
                </c:pt>
                <c:pt idx="12">
                  <c:v>0.0538050760985339</c:v>
                </c:pt>
                <c:pt idx="13">
                  <c:v>0.0608779147650584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0229496"/>
        <c:axId val="2136703656"/>
      </c:lineChart>
      <c:catAx>
        <c:axId val="-2040229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2136703656"/>
        <c:crosses val="autoZero"/>
        <c:auto val="1"/>
        <c:lblAlgn val="ctr"/>
        <c:lblOffset val="100"/>
        <c:noMultiLvlLbl val="0"/>
      </c:catAx>
      <c:valAx>
        <c:axId val="2136703656"/>
        <c:scaling>
          <c:orientation val="minMax"/>
          <c:max val="0.09"/>
          <c:min val="-0.04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040229496"/>
        <c:crosses val="autoZero"/>
        <c:crossBetween val="between"/>
        <c:majorUnit val="0.01"/>
      </c:valAx>
    </c:plotArea>
    <c:legend>
      <c:legendPos val="t"/>
      <c:layout>
        <c:manualLayout>
          <c:xMode val="edge"/>
          <c:yMode val="edge"/>
          <c:x val="0.158557720694911"/>
          <c:y val="0.801773423082991"/>
          <c:w val="0.592958390721"/>
          <c:h val="0.0838469863006848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</c:spPr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Remunération du Capital (RC), % du PIB</a:t>
            </a:r>
          </a:p>
        </c:rich>
      </c:tx>
      <c:layout>
        <c:manualLayout>
          <c:xMode val="edge"/>
          <c:yMode val="edge"/>
          <c:x val="0.164739032984185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152641032403928"/>
          <c:y val="0.103802731800788"/>
          <c:w val="0.984735896759607"/>
          <c:h val="0.8001282383323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Feuil1!$A$90</c:f>
              <c:strCache>
                <c:ptCount val="1"/>
                <c:pt idx="0">
                  <c:v>   + RC reçue</c:v>
                </c:pt>
              </c:strCache>
            </c:strRef>
          </c:tx>
          <c:spPr>
            <a:solidFill>
              <a:srgbClr val="008000"/>
            </a:solidFill>
            <a:ln w="76200" cmpd="sng">
              <a:noFill/>
            </a:ln>
          </c:spPr>
          <c:invertIfNegative val="0"/>
          <c:cat>
            <c:numRef>
              <c:f>Feuil1!$B$84:$O$84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Feuil1!$B$90:$O$90</c:f>
              <c:numCache>
                <c:formatCode>0.0%</c:formatCode>
                <c:ptCount val="14"/>
                <c:pt idx="0">
                  <c:v>0.00844366018091288</c:v>
                </c:pt>
                <c:pt idx="1">
                  <c:v>0.00769073772950363</c:v>
                </c:pt>
                <c:pt idx="2">
                  <c:v>0.00823457997419505</c:v>
                </c:pt>
                <c:pt idx="3">
                  <c:v>0.0151363005402449</c:v>
                </c:pt>
                <c:pt idx="4">
                  <c:v>0.0106283045514601</c:v>
                </c:pt>
                <c:pt idx="5">
                  <c:v>0.014367628961935</c:v>
                </c:pt>
                <c:pt idx="6">
                  <c:v>0.0177088620175741</c:v>
                </c:pt>
                <c:pt idx="7">
                  <c:v>0.014271862228344</c:v>
                </c:pt>
                <c:pt idx="8">
                  <c:v>0.0135085233948557</c:v>
                </c:pt>
                <c:pt idx="9">
                  <c:v>0.0115077119465473</c:v>
                </c:pt>
                <c:pt idx="10">
                  <c:v>0.0139054004563766</c:v>
                </c:pt>
                <c:pt idx="11">
                  <c:v>0.0110059019908252</c:v>
                </c:pt>
                <c:pt idx="12">
                  <c:v>0.00700375710469814</c:v>
                </c:pt>
                <c:pt idx="13">
                  <c:v>0.00745401123176639</c:v>
                </c:pt>
              </c:numCache>
            </c:numRef>
          </c:val>
        </c:ser>
        <c:ser>
          <c:idx val="1"/>
          <c:order val="1"/>
          <c:tx>
            <c:strRef>
              <c:f>Feuil1!$A$91</c:f>
              <c:strCache>
                <c:ptCount val="1"/>
                <c:pt idx="0">
                  <c:v>   - RC versée</c:v>
                </c:pt>
              </c:strCache>
            </c:strRef>
          </c:tx>
          <c:spPr>
            <a:solidFill>
              <a:srgbClr val="008000"/>
            </a:solidFill>
            <a:ln w="28575" cmpd="sng">
              <a:solidFill>
                <a:schemeClr val="tx1"/>
              </a:solidFill>
            </a:ln>
          </c:spPr>
          <c:invertIfNegative val="0"/>
          <c:cat>
            <c:numRef>
              <c:f>Feuil1!$B$84:$O$84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Feuil1!$B$91:$O$91</c:f>
              <c:numCache>
                <c:formatCode>0.0%</c:formatCode>
                <c:ptCount val="14"/>
                <c:pt idx="0">
                  <c:v>-0.022463322368089</c:v>
                </c:pt>
                <c:pt idx="1">
                  <c:v>-0.0280086922270077</c:v>
                </c:pt>
                <c:pt idx="2">
                  <c:v>-0.0188604665451118</c:v>
                </c:pt>
                <c:pt idx="3">
                  <c:v>-0.0163387169383017</c:v>
                </c:pt>
                <c:pt idx="4">
                  <c:v>-0.0232118160722926</c:v>
                </c:pt>
                <c:pt idx="5">
                  <c:v>-0.0211820762765148</c:v>
                </c:pt>
                <c:pt idx="6">
                  <c:v>-0.0200266395463449</c:v>
                </c:pt>
                <c:pt idx="7">
                  <c:v>-0.012817491506027</c:v>
                </c:pt>
                <c:pt idx="8">
                  <c:v>-0.0147304673599968</c:v>
                </c:pt>
                <c:pt idx="9">
                  <c:v>-0.0233476052688712</c:v>
                </c:pt>
                <c:pt idx="10">
                  <c:v>-0.0510240301997352</c:v>
                </c:pt>
                <c:pt idx="11">
                  <c:v>-0.0456201431286367</c:v>
                </c:pt>
                <c:pt idx="12">
                  <c:v>-0.0204522860052687</c:v>
                </c:pt>
                <c:pt idx="13">
                  <c:v>-0.0130131123048955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71954440"/>
        <c:axId val="-2071951096"/>
      </c:barChart>
      <c:lineChart>
        <c:grouping val="standard"/>
        <c:varyColors val="0"/>
        <c:ser>
          <c:idx val="2"/>
          <c:order val="2"/>
          <c:tx>
            <c:strRef>
              <c:f>Feuil1!$A$92</c:f>
              <c:strCache>
                <c:ptCount val="1"/>
                <c:pt idx="0">
                  <c:v>   = RC nette versée</c:v>
                </c:pt>
              </c:strCache>
            </c:strRef>
          </c:tx>
          <c:spPr>
            <a:ln w="38100" cmpd="sng">
              <a:solidFill>
                <a:schemeClr val="tx1"/>
              </a:solidFill>
            </a:ln>
          </c:spPr>
          <c:marker>
            <c:symbol val="none"/>
          </c:marker>
          <c:cat>
            <c:numRef>
              <c:f>Feuil1!$B$84:$O$84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Feuil1!$B$92:$O$92</c:f>
              <c:numCache>
                <c:formatCode>0.0%</c:formatCode>
                <c:ptCount val="14"/>
                <c:pt idx="0">
                  <c:v>-0.0140196621871761</c:v>
                </c:pt>
                <c:pt idx="1">
                  <c:v>-0.0203179544975041</c:v>
                </c:pt>
                <c:pt idx="2">
                  <c:v>-0.0106258865709168</c:v>
                </c:pt>
                <c:pt idx="3">
                  <c:v>-0.00120241639805683</c:v>
                </c:pt>
                <c:pt idx="4">
                  <c:v>-0.0125835115208325</c:v>
                </c:pt>
                <c:pt idx="5">
                  <c:v>-0.00681444731457985</c:v>
                </c:pt>
                <c:pt idx="6">
                  <c:v>-0.00231777752877073</c:v>
                </c:pt>
                <c:pt idx="7">
                  <c:v>0.00145437072231696</c:v>
                </c:pt>
                <c:pt idx="8">
                  <c:v>-0.00122194396514103</c:v>
                </c:pt>
                <c:pt idx="9">
                  <c:v>-0.0118398933223239</c:v>
                </c:pt>
                <c:pt idx="10">
                  <c:v>-0.0371186297433586</c:v>
                </c:pt>
                <c:pt idx="11">
                  <c:v>-0.0346142411378115</c:v>
                </c:pt>
                <c:pt idx="12">
                  <c:v>-0.0134485289005706</c:v>
                </c:pt>
                <c:pt idx="13">
                  <c:v>-0.00555910107312914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Feuil1!$A$93</c:f>
              <c:strCache>
                <c:ptCount val="1"/>
                <c:pt idx="0">
                  <c:v>   - Moy. RC versée</c:v>
                </c:pt>
              </c:strCache>
            </c:strRef>
          </c:tx>
          <c:spPr>
            <a:ln>
              <a:solidFill>
                <a:srgbClr val="008000"/>
              </a:solidFill>
              <a:prstDash val="sysDot"/>
            </a:ln>
          </c:spPr>
          <c:marker>
            <c:symbol val="none"/>
          </c:marker>
          <c:dLbls>
            <c:dLbl>
              <c:idx val="6"/>
              <c:layout>
                <c:manualLayout>
                  <c:x val="-9.73147847348905E-5"/>
                  <c:y val="0.0282134939398977"/>
                </c:manualLayout>
              </c:layout>
              <c:tx>
                <c:rich>
                  <a:bodyPr/>
                  <a:lstStyle/>
                  <a:p>
                    <a:r>
                      <a:rPr lang="fr-FR" b="1">
                        <a:solidFill>
                          <a:srgbClr val="FFFFFF"/>
                        </a:solidFill>
                      </a:rPr>
                      <a:t>Moy. -2,4%</a:t>
                    </a:r>
                    <a:endParaRPr lang="fr-FR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rgbClr val="008000"/>
              </a:solidFill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Feuil1!$B$84:$O$84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Feuil1!$B$93:$O$93</c:f>
              <c:numCache>
                <c:formatCode>0.0%</c:formatCode>
                <c:ptCount val="14"/>
                <c:pt idx="0">
                  <c:v>-0.0236497761247924</c:v>
                </c:pt>
                <c:pt idx="1">
                  <c:v>-0.0236497761247924</c:v>
                </c:pt>
                <c:pt idx="2">
                  <c:v>-0.0236497761247924</c:v>
                </c:pt>
                <c:pt idx="3">
                  <c:v>-0.0236497761247924</c:v>
                </c:pt>
                <c:pt idx="4">
                  <c:v>-0.0236497761247924</c:v>
                </c:pt>
                <c:pt idx="5">
                  <c:v>-0.0236497761247924</c:v>
                </c:pt>
                <c:pt idx="6">
                  <c:v>-0.0236497761247924</c:v>
                </c:pt>
                <c:pt idx="7">
                  <c:v>-0.0236497761247924</c:v>
                </c:pt>
                <c:pt idx="8">
                  <c:v>-0.0236497761247924</c:v>
                </c:pt>
                <c:pt idx="9">
                  <c:v>-0.0236497761247924</c:v>
                </c:pt>
                <c:pt idx="10">
                  <c:v>-0.0236497761247924</c:v>
                </c:pt>
                <c:pt idx="11">
                  <c:v>-0.0236497761247924</c:v>
                </c:pt>
                <c:pt idx="12">
                  <c:v>-0.0236497761247924</c:v>
                </c:pt>
                <c:pt idx="13">
                  <c:v>-0.0236497761247924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71954440"/>
        <c:axId val="-2071951096"/>
      </c:lineChart>
      <c:catAx>
        <c:axId val="-2071954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-2071951096"/>
        <c:crosses val="autoZero"/>
        <c:auto val="1"/>
        <c:lblAlgn val="ctr"/>
        <c:lblOffset val="100"/>
        <c:noMultiLvlLbl val="0"/>
      </c:catAx>
      <c:valAx>
        <c:axId val="-2071951096"/>
        <c:scaling>
          <c:orientation val="minMax"/>
          <c:max val="0.1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fr-FR"/>
          </a:p>
        </c:txPr>
        <c:crossAx val="-2071954440"/>
        <c:crosses val="autoZero"/>
        <c:crossBetween val="between"/>
        <c:majorUnit val="0.01"/>
      </c:valAx>
    </c:plotArea>
    <c:legend>
      <c:legendPos val="t"/>
      <c:legendEntry>
        <c:idx val="3"/>
        <c:txPr>
          <a:bodyPr/>
          <a:lstStyle/>
          <a:p>
            <a:pPr>
              <a:defRPr sz="2000" b="1"/>
            </a:pPr>
            <a:endParaRPr lang="fr-FR"/>
          </a:p>
        </c:txPr>
      </c:legendEntry>
      <c:layout>
        <c:manualLayout>
          <c:xMode val="edge"/>
          <c:yMode val="edge"/>
          <c:x val="0.152899067508107"/>
          <c:y val="0.110076892989188"/>
          <c:w val="0.674969322016566"/>
          <c:h val="0.194032386316536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 smtClean="0"/>
              <a:t>Rémunération </a:t>
            </a:r>
            <a:r>
              <a:rPr lang="fr-FR" sz="1800" dirty="0"/>
              <a:t>des Salariés (RS),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% </a:t>
            </a:r>
            <a:r>
              <a:rPr lang="fr-FR" sz="1800" dirty="0"/>
              <a:t>du PIB</a:t>
            </a:r>
          </a:p>
        </c:rich>
      </c:tx>
      <c:layout>
        <c:manualLayout>
          <c:xMode val="edge"/>
          <c:yMode val="edge"/>
          <c:x val="0.208091318130688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7616831986911"/>
          <c:y val="0.106064557740665"/>
          <c:w val="0.882383168013089"/>
          <c:h val="0.797218855793404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Feuil1!$A$86</c:f>
              <c:strCache>
                <c:ptCount val="1"/>
                <c:pt idx="0">
                  <c:v>   - RS versée</c:v>
                </c:pt>
              </c:strCache>
            </c:strRef>
          </c:tx>
          <c:spPr>
            <a:solidFill>
              <a:srgbClr val="FF0000"/>
            </a:solidFill>
            <a:ln w="28575" cmpd="sng">
              <a:solidFill>
                <a:schemeClr val="tx1"/>
              </a:solidFill>
            </a:ln>
          </c:spPr>
          <c:invertIfNegative val="0"/>
          <c:cat>
            <c:numRef>
              <c:f>Feuil1!$B$84:$O$84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Feuil1!$B$86:$O$86</c:f>
              <c:numCache>
                <c:formatCode>0.0%</c:formatCode>
                <c:ptCount val="14"/>
                <c:pt idx="0">
                  <c:v>-0.00364147069796782</c:v>
                </c:pt>
                <c:pt idx="1">
                  <c:v>-0.00336867024515448</c:v>
                </c:pt>
                <c:pt idx="2">
                  <c:v>-0.00269986228662133</c:v>
                </c:pt>
                <c:pt idx="3">
                  <c:v>-0.00295299321287487</c:v>
                </c:pt>
                <c:pt idx="4">
                  <c:v>-0.00504677354487571</c:v>
                </c:pt>
                <c:pt idx="5">
                  <c:v>-0.00488469232284043</c:v>
                </c:pt>
                <c:pt idx="6">
                  <c:v>-0.00526057371698525</c:v>
                </c:pt>
                <c:pt idx="7">
                  <c:v>-0.00907962282717503</c:v>
                </c:pt>
                <c:pt idx="8">
                  <c:v>-0.00878188300222232</c:v>
                </c:pt>
                <c:pt idx="9">
                  <c:v>-0.00730799026708569</c:v>
                </c:pt>
                <c:pt idx="10">
                  <c:v>-0.00614136405893456</c:v>
                </c:pt>
                <c:pt idx="11">
                  <c:v>-0.0054576592176726</c:v>
                </c:pt>
                <c:pt idx="12">
                  <c:v>-0.00347447731172036</c:v>
                </c:pt>
                <c:pt idx="13">
                  <c:v>-0.00226132925008643</c:v>
                </c:pt>
              </c:numCache>
            </c:numRef>
          </c:val>
        </c:ser>
        <c:ser>
          <c:idx val="0"/>
          <c:order val="1"/>
          <c:tx>
            <c:strRef>
              <c:f>Feuil1!$A$85</c:f>
              <c:strCache>
                <c:ptCount val="1"/>
                <c:pt idx="0">
                  <c:v>   + RS reçue</c:v>
                </c:pt>
              </c:strCache>
            </c:strRef>
          </c:tx>
          <c:spPr>
            <a:solidFill>
              <a:srgbClr val="FF0000"/>
            </a:solidFill>
            <a:ln w="76200" cmpd="sng">
              <a:noFill/>
            </a:ln>
          </c:spPr>
          <c:invertIfNegative val="0"/>
          <c:cat>
            <c:numRef>
              <c:f>Feuil1!$B$84:$O$84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Feuil1!$B$85:$O$85</c:f>
              <c:numCache>
                <c:formatCode>0.0%</c:formatCode>
                <c:ptCount val="14"/>
                <c:pt idx="0">
                  <c:v>0.0955203282460683</c:v>
                </c:pt>
                <c:pt idx="1">
                  <c:v>0.0994499253506612</c:v>
                </c:pt>
                <c:pt idx="2">
                  <c:v>0.0898089904913966</c:v>
                </c:pt>
                <c:pt idx="3">
                  <c:v>0.0860258202433309</c:v>
                </c:pt>
                <c:pt idx="4">
                  <c:v>0.0847924800221833</c:v>
                </c:pt>
                <c:pt idx="5">
                  <c:v>0.064149277264463</c:v>
                </c:pt>
                <c:pt idx="6">
                  <c:v>0.0570980587846048</c:v>
                </c:pt>
                <c:pt idx="7">
                  <c:v>0.0588000723807772</c:v>
                </c:pt>
                <c:pt idx="8">
                  <c:v>0.058935297395648</c:v>
                </c:pt>
                <c:pt idx="9">
                  <c:v>0.0599112838454265</c:v>
                </c:pt>
                <c:pt idx="10">
                  <c:v>0.0515423838634251</c:v>
                </c:pt>
                <c:pt idx="11">
                  <c:v>0.0732368046056149</c:v>
                </c:pt>
                <c:pt idx="12">
                  <c:v>0.0707280823108249</c:v>
                </c:pt>
                <c:pt idx="13">
                  <c:v>0.0686983450882739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11527624"/>
        <c:axId val="-2110948360"/>
      </c:barChart>
      <c:lineChart>
        <c:grouping val="standard"/>
        <c:varyColors val="0"/>
        <c:ser>
          <c:idx val="2"/>
          <c:order val="2"/>
          <c:tx>
            <c:strRef>
              <c:f>Feuil1!$A$87</c:f>
              <c:strCache>
                <c:ptCount val="1"/>
                <c:pt idx="0">
                  <c:v>   = RS nette reçue </c:v>
                </c:pt>
              </c:strCache>
            </c:strRef>
          </c:tx>
          <c:spPr>
            <a:ln w="38100" cmpd="sng">
              <a:solidFill>
                <a:schemeClr val="tx1"/>
              </a:solidFill>
            </a:ln>
          </c:spPr>
          <c:marker>
            <c:symbol val="none"/>
          </c:marker>
          <c:val>
            <c:numRef>
              <c:f>Feuil1!$B$87:$O$87</c:f>
              <c:numCache>
                <c:formatCode>0.0%</c:formatCode>
                <c:ptCount val="14"/>
                <c:pt idx="0">
                  <c:v>0.0918788575481005</c:v>
                </c:pt>
                <c:pt idx="1">
                  <c:v>0.0960812551055067</c:v>
                </c:pt>
                <c:pt idx="2">
                  <c:v>0.0871091282047753</c:v>
                </c:pt>
                <c:pt idx="3">
                  <c:v>0.0830728270304561</c:v>
                </c:pt>
                <c:pt idx="4">
                  <c:v>0.0797457064773076</c:v>
                </c:pt>
                <c:pt idx="5">
                  <c:v>0.0592645849416226</c:v>
                </c:pt>
                <c:pt idx="6">
                  <c:v>0.0518374850676195</c:v>
                </c:pt>
                <c:pt idx="7">
                  <c:v>0.0497204495536022</c:v>
                </c:pt>
                <c:pt idx="8">
                  <c:v>0.0501534143934257</c:v>
                </c:pt>
                <c:pt idx="9">
                  <c:v>0.0526032935783408</c:v>
                </c:pt>
                <c:pt idx="10">
                  <c:v>0.0454010198044905</c:v>
                </c:pt>
                <c:pt idx="11">
                  <c:v>0.0677791453879423</c:v>
                </c:pt>
                <c:pt idx="12">
                  <c:v>0.0672536049991045</c:v>
                </c:pt>
                <c:pt idx="13">
                  <c:v>0.0664370158381875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Feuil1!$A$88</c:f>
              <c:strCache>
                <c:ptCount val="1"/>
                <c:pt idx="0">
                  <c:v>   - Moy. RS versée</c:v>
                </c:pt>
              </c:strCache>
            </c:strRef>
          </c:tx>
          <c:spPr>
            <a:ln>
              <a:solidFill>
                <a:srgbClr val="FF0000"/>
              </a:solidFill>
              <a:prstDash val="sysDot"/>
            </a:ln>
          </c:spPr>
          <c:marker>
            <c:symbol val="none"/>
          </c:marker>
          <c:dLbls>
            <c:dLbl>
              <c:idx val="2"/>
              <c:layout>
                <c:manualLayout>
                  <c:x val="0.194594404890472"/>
                  <c:y val="0.0625474812957982"/>
                </c:manualLayout>
              </c:layout>
              <c:tx>
                <c:rich>
                  <a:bodyPr/>
                  <a:lstStyle/>
                  <a:p>
                    <a:pPr>
                      <a:defRPr b="1">
                        <a:solidFill>
                          <a:schemeClr val="bg1"/>
                        </a:solidFill>
                      </a:defRPr>
                    </a:pPr>
                    <a:r>
                      <a:rPr lang="fr-FR" b="1">
                        <a:solidFill>
                          <a:schemeClr val="bg1"/>
                        </a:solidFill>
                      </a:rPr>
                      <a:t>Moy. -0,5%</a:t>
                    </a:r>
                  </a:p>
                </c:rich>
              </c:tx>
              <c:spPr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Feuil1!$B$84:$O$84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Feuil1!$B$88:$O$88</c:f>
              <c:numCache>
                <c:formatCode>0.0%</c:formatCode>
                <c:ptCount val="14"/>
                <c:pt idx="0">
                  <c:v>-0.00502566871158692</c:v>
                </c:pt>
                <c:pt idx="1">
                  <c:v>-0.00502566871158692</c:v>
                </c:pt>
                <c:pt idx="2">
                  <c:v>-0.00502566871158692</c:v>
                </c:pt>
                <c:pt idx="3">
                  <c:v>-0.00502566871158692</c:v>
                </c:pt>
                <c:pt idx="4">
                  <c:v>-0.00502566871158692</c:v>
                </c:pt>
                <c:pt idx="5">
                  <c:v>-0.00502566871158692</c:v>
                </c:pt>
                <c:pt idx="6">
                  <c:v>-0.00502566871158692</c:v>
                </c:pt>
                <c:pt idx="7">
                  <c:v>-0.00502566871158692</c:v>
                </c:pt>
                <c:pt idx="8">
                  <c:v>-0.00502566871158692</c:v>
                </c:pt>
                <c:pt idx="9">
                  <c:v>-0.00502566871158692</c:v>
                </c:pt>
                <c:pt idx="10">
                  <c:v>-0.00502566871158692</c:v>
                </c:pt>
                <c:pt idx="11">
                  <c:v>-0.00502566871158692</c:v>
                </c:pt>
                <c:pt idx="12">
                  <c:v>-0.00502566871158692</c:v>
                </c:pt>
                <c:pt idx="13">
                  <c:v>-0.00502566871158692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1527624"/>
        <c:axId val="-2110948360"/>
      </c:lineChart>
      <c:catAx>
        <c:axId val="-2111527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-2110948360"/>
        <c:crosses val="autoZero"/>
        <c:auto val="1"/>
        <c:lblAlgn val="ctr"/>
        <c:lblOffset val="100"/>
        <c:noMultiLvlLbl val="0"/>
      </c:catAx>
      <c:valAx>
        <c:axId val="-2110948360"/>
        <c:scaling>
          <c:orientation val="minMax"/>
          <c:max val="0.1"/>
          <c:min val="-0.06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111527624"/>
        <c:crosses val="autoZero"/>
        <c:crossBetween val="between"/>
        <c:majorUnit val="0.01"/>
      </c:valAx>
    </c:plotArea>
    <c:legend>
      <c:legendPos val="t"/>
      <c:legendEntry>
        <c:idx val="3"/>
        <c:txPr>
          <a:bodyPr/>
          <a:lstStyle/>
          <a:p>
            <a:pPr>
              <a:defRPr sz="2000" b="1"/>
            </a:pPr>
            <a:endParaRPr lang="fr-FR"/>
          </a:p>
        </c:txPr>
      </c:legendEntry>
      <c:layout>
        <c:manualLayout>
          <c:xMode val="edge"/>
          <c:yMode val="edge"/>
          <c:x val="0.0"/>
          <c:y val="0.738811311584747"/>
          <c:w val="0.999676787341832"/>
          <c:h val="0.18626458650412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/>
              <a:t>La part de la SLN dans la rémunération du capital (RC) versée à l'extérieur, % du PIB</a:t>
            </a:r>
          </a:p>
        </c:rich>
      </c:tx>
      <c:layout>
        <c:manualLayout>
          <c:xMode val="edge"/>
          <c:yMode val="edge"/>
          <c:x val="0.161865266841645"/>
          <c:y val="0.00462962962962963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00766185476815"/>
          <c:y val="0.139536853820576"/>
          <c:w val="0.878935258092738"/>
          <c:h val="0.763897802747865"/>
        </c:manualLayout>
      </c:layout>
      <c:lineChart>
        <c:grouping val="standard"/>
        <c:varyColors val="0"/>
        <c:ser>
          <c:idx val="2"/>
          <c:order val="0"/>
          <c:tx>
            <c:strRef>
              <c:f>'Dividendes de la SLN'!$A$67</c:f>
              <c:strCache>
                <c:ptCount val="1"/>
                <c:pt idx="0">
                  <c:v>RC versé</c:v>
                </c:pt>
              </c:strCache>
            </c:strRef>
          </c:tx>
          <c:spPr>
            <a:ln w="57150" cmpd="sng">
              <a:solidFill>
                <a:srgbClr val="008000"/>
              </a:solidFill>
            </a:ln>
          </c:spPr>
          <c:marker>
            <c:symbol val="none"/>
          </c:marker>
          <c:cat>
            <c:numRef>
              <c:f>'Dividendes de la SLN'!$B$64:$K$64</c:f>
              <c:numCache>
                <c:formatCode>General</c:formatCode>
                <c:ptCount val="10"/>
                <c:pt idx="0">
                  <c:v>2006.0</c:v>
                </c:pt>
                <c:pt idx="1">
                  <c:v>2007.0</c:v>
                </c:pt>
                <c:pt idx="2">
                  <c:v>2008.0</c:v>
                </c:pt>
                <c:pt idx="3">
                  <c:v>2009.0</c:v>
                </c:pt>
                <c:pt idx="4">
                  <c:v>2010.0</c:v>
                </c:pt>
                <c:pt idx="5">
                  <c:v>2011.0</c:v>
                </c:pt>
                <c:pt idx="6">
                  <c:v>2012.0</c:v>
                </c:pt>
                <c:pt idx="7">
                  <c:v>2013.0</c:v>
                </c:pt>
                <c:pt idx="8">
                  <c:v>2014.0</c:v>
                </c:pt>
                <c:pt idx="9">
                  <c:v>2015.0</c:v>
                </c:pt>
              </c:numCache>
            </c:numRef>
          </c:cat>
          <c:val>
            <c:numRef>
              <c:f>'Dividendes de la SLN'!$B$67:$K$67</c:f>
              <c:numCache>
                <c:formatCode>0.0%</c:formatCode>
                <c:ptCount val="10"/>
                <c:pt idx="0">
                  <c:v>0.0232118160722926</c:v>
                </c:pt>
                <c:pt idx="1">
                  <c:v>0.0211820762765148</c:v>
                </c:pt>
                <c:pt idx="2">
                  <c:v>0.0200266395463449</c:v>
                </c:pt>
                <c:pt idx="3">
                  <c:v>0.012817491506027</c:v>
                </c:pt>
                <c:pt idx="4">
                  <c:v>0.0147304673599968</c:v>
                </c:pt>
                <c:pt idx="5">
                  <c:v>0.0233476052688712</c:v>
                </c:pt>
                <c:pt idx="6">
                  <c:v>0.0510240301997352</c:v>
                </c:pt>
                <c:pt idx="7">
                  <c:v>0.0456201431286367</c:v>
                </c:pt>
                <c:pt idx="8">
                  <c:v>0.0204522860052687</c:v>
                </c:pt>
                <c:pt idx="9">
                  <c:v>0.0130131123048955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'Dividendes de la SLN'!$A$65</c:f>
              <c:strCache>
                <c:ptCount val="1"/>
                <c:pt idx="0">
                  <c:v>Dividende SLN vers l'extérieur</c:v>
                </c:pt>
              </c:strCache>
            </c:strRef>
          </c:tx>
          <c:spPr>
            <a:ln w="76200" cmpd="sng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'Dividendes de la SLN'!$B$64:$K$64</c:f>
              <c:numCache>
                <c:formatCode>General</c:formatCode>
                <c:ptCount val="10"/>
                <c:pt idx="0">
                  <c:v>2006.0</c:v>
                </c:pt>
                <c:pt idx="1">
                  <c:v>2007.0</c:v>
                </c:pt>
                <c:pt idx="2">
                  <c:v>2008.0</c:v>
                </c:pt>
                <c:pt idx="3">
                  <c:v>2009.0</c:v>
                </c:pt>
                <c:pt idx="4">
                  <c:v>2010.0</c:v>
                </c:pt>
                <c:pt idx="5">
                  <c:v>2011.0</c:v>
                </c:pt>
                <c:pt idx="6">
                  <c:v>2012.0</c:v>
                </c:pt>
                <c:pt idx="7">
                  <c:v>2013.0</c:v>
                </c:pt>
                <c:pt idx="8">
                  <c:v>2014.0</c:v>
                </c:pt>
                <c:pt idx="9">
                  <c:v>2015.0</c:v>
                </c:pt>
              </c:numCache>
            </c:numRef>
          </c:cat>
          <c:val>
            <c:numRef>
              <c:f>'Dividendes de la SLN'!$B$65:$K$65</c:f>
              <c:numCache>
                <c:formatCode>0.0%</c:formatCode>
                <c:ptCount val="10"/>
                <c:pt idx="0">
                  <c:v>0.0123829774726917</c:v>
                </c:pt>
                <c:pt idx="1">
                  <c:v>0.0163727650080392</c:v>
                </c:pt>
                <c:pt idx="2">
                  <c:v>0.00910183422815023</c:v>
                </c:pt>
                <c:pt idx="3">
                  <c:v>0.00191650721352048</c:v>
                </c:pt>
                <c:pt idx="4">
                  <c:v>0.00116823214249747</c:v>
                </c:pt>
                <c:pt idx="5">
                  <c:v>0.00466240288143616</c:v>
                </c:pt>
                <c:pt idx="6">
                  <c:v>0.0358790883736654</c:v>
                </c:pt>
                <c:pt idx="7">
                  <c:v>0.0248538630348368</c:v>
                </c:pt>
                <c:pt idx="8">
                  <c:v>0.0</c:v>
                </c:pt>
                <c:pt idx="9">
                  <c:v>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1373624"/>
        <c:axId val="-2101367256"/>
      </c:lineChart>
      <c:catAx>
        <c:axId val="-2101373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101367256"/>
        <c:crosses val="autoZero"/>
        <c:auto val="1"/>
        <c:lblAlgn val="ctr"/>
        <c:lblOffset val="100"/>
        <c:noMultiLvlLbl val="0"/>
      </c:catAx>
      <c:valAx>
        <c:axId val="-2101367256"/>
        <c:scaling>
          <c:orientation val="minMax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crossAx val="-2101373624"/>
        <c:crosses val="autoZero"/>
        <c:crossBetween val="between"/>
        <c:majorUnit val="0.005"/>
      </c:valAx>
    </c:plotArea>
    <c:legend>
      <c:legendPos val="r"/>
      <c:layout>
        <c:manualLayout>
          <c:xMode val="edge"/>
          <c:yMode val="edge"/>
          <c:x val="0.192675853018373"/>
          <c:y val="0.213583770778653"/>
          <c:w val="0.389728886961805"/>
          <c:h val="0.253565160515384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/>
              <a:t>Mais la SLN n'est pas la </a:t>
            </a:r>
            <a:r>
              <a:rPr lang="fr-FR" sz="2000" dirty="0" smtClean="0"/>
              <a:t>seule à rémunérer le capital extérieur, </a:t>
            </a:r>
            <a:r>
              <a:rPr lang="fr-FR" sz="2000" dirty="0"/>
              <a:t>% du PIB</a:t>
            </a:r>
          </a:p>
        </c:rich>
      </c:tx>
      <c:layout>
        <c:manualLayout>
          <c:xMode val="edge"/>
          <c:yMode val="edge"/>
          <c:x val="0.107394226699399"/>
          <c:y val="0.000780311005991982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00766185476815"/>
          <c:y val="0.151164533478131"/>
          <c:w val="0.473438783820029"/>
          <c:h val="0.75248789487427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'Dividendes de la SLN'!$A$68</c:f>
              <c:strCache>
                <c:ptCount val="1"/>
                <c:pt idx="0">
                  <c:v>Part SLN dans RC versé</c:v>
                </c:pt>
              </c:strCache>
            </c:strRef>
          </c:tx>
          <c:spPr>
            <a:solidFill>
              <a:srgbClr val="FF0000"/>
            </a:solidFill>
            <a:ln w="76200" cmpd="sng">
              <a:solidFill>
                <a:srgbClr val="FF0000"/>
              </a:solidFill>
            </a:ln>
          </c:spPr>
          <c:invertIfNegative val="0"/>
          <c:cat>
            <c:numRef>
              <c:f>'Dividendes de la SLN'!$B$64:$K$64</c:f>
              <c:numCache>
                <c:formatCode>General</c:formatCode>
                <c:ptCount val="10"/>
                <c:pt idx="0">
                  <c:v>2006.0</c:v>
                </c:pt>
                <c:pt idx="1">
                  <c:v>2007.0</c:v>
                </c:pt>
                <c:pt idx="2">
                  <c:v>2008.0</c:v>
                </c:pt>
                <c:pt idx="3">
                  <c:v>2009.0</c:v>
                </c:pt>
                <c:pt idx="4">
                  <c:v>2010.0</c:v>
                </c:pt>
                <c:pt idx="5">
                  <c:v>2011.0</c:v>
                </c:pt>
                <c:pt idx="6">
                  <c:v>2012.0</c:v>
                </c:pt>
                <c:pt idx="7">
                  <c:v>2013.0</c:v>
                </c:pt>
                <c:pt idx="8">
                  <c:v>2014.0</c:v>
                </c:pt>
                <c:pt idx="9">
                  <c:v>2015.0</c:v>
                </c:pt>
              </c:numCache>
            </c:numRef>
          </c:cat>
          <c:val>
            <c:numRef>
              <c:f>'Dividendes de la SLN'!$B$68:$K$68</c:f>
              <c:numCache>
                <c:formatCode>0%</c:formatCode>
                <c:ptCount val="10"/>
                <c:pt idx="0">
                  <c:v>0.533477321814255</c:v>
                </c:pt>
                <c:pt idx="1">
                  <c:v>0.772953736654804</c:v>
                </c:pt>
                <c:pt idx="2">
                  <c:v>0.454486345903771</c:v>
                </c:pt>
                <c:pt idx="3">
                  <c:v>0.149522799575822</c:v>
                </c:pt>
                <c:pt idx="4">
                  <c:v>0.0793072014585232</c:v>
                </c:pt>
                <c:pt idx="5">
                  <c:v>0.199695121951219</c:v>
                </c:pt>
                <c:pt idx="6">
                  <c:v>0.703180212014134</c:v>
                </c:pt>
                <c:pt idx="7">
                  <c:v>0.544800198560437</c:v>
                </c:pt>
                <c:pt idx="8">
                  <c:v>0.0</c:v>
                </c:pt>
                <c:pt idx="9">
                  <c:v>0.0</c:v>
                </c:pt>
              </c:numCache>
            </c:numRef>
          </c:val>
        </c:ser>
        <c:ser>
          <c:idx val="0"/>
          <c:order val="1"/>
          <c:tx>
            <c:strRef>
              <c:f>'Dividendes de la SLN'!$A$69</c:f>
              <c:strCache>
                <c:ptCount val="1"/>
                <c:pt idx="0">
                  <c:v>Autres RC</c:v>
                </c:pt>
              </c:strCache>
            </c:strRef>
          </c:tx>
          <c:spPr>
            <a:solidFill>
              <a:srgbClr val="22E33F"/>
            </a:solidFill>
            <a:ln>
              <a:solidFill>
                <a:srgbClr val="22E33F"/>
              </a:solidFill>
            </a:ln>
          </c:spPr>
          <c:invertIfNegative val="0"/>
          <c:cat>
            <c:numRef>
              <c:f>'Dividendes de la SLN'!$B$64:$K$64</c:f>
              <c:numCache>
                <c:formatCode>General</c:formatCode>
                <c:ptCount val="10"/>
                <c:pt idx="0">
                  <c:v>2006.0</c:v>
                </c:pt>
                <c:pt idx="1">
                  <c:v>2007.0</c:v>
                </c:pt>
                <c:pt idx="2">
                  <c:v>2008.0</c:v>
                </c:pt>
                <c:pt idx="3">
                  <c:v>2009.0</c:v>
                </c:pt>
                <c:pt idx="4">
                  <c:v>2010.0</c:v>
                </c:pt>
                <c:pt idx="5">
                  <c:v>2011.0</c:v>
                </c:pt>
                <c:pt idx="6">
                  <c:v>2012.0</c:v>
                </c:pt>
                <c:pt idx="7">
                  <c:v>2013.0</c:v>
                </c:pt>
                <c:pt idx="8">
                  <c:v>2014.0</c:v>
                </c:pt>
                <c:pt idx="9">
                  <c:v>2015.0</c:v>
                </c:pt>
              </c:numCache>
            </c:numRef>
          </c:cat>
          <c:val>
            <c:numRef>
              <c:f>'Dividendes de la SLN'!$B$69:$K$69</c:f>
              <c:numCache>
                <c:formatCode>0%</c:formatCode>
                <c:ptCount val="10"/>
                <c:pt idx="0">
                  <c:v>0.466522678185745</c:v>
                </c:pt>
                <c:pt idx="1">
                  <c:v>0.227046263345196</c:v>
                </c:pt>
                <c:pt idx="2">
                  <c:v>0.545513654096229</c:v>
                </c:pt>
                <c:pt idx="3">
                  <c:v>0.850477200424178</c:v>
                </c:pt>
                <c:pt idx="4">
                  <c:v>0.920692798541477</c:v>
                </c:pt>
                <c:pt idx="5">
                  <c:v>0.80030487804878</c:v>
                </c:pt>
                <c:pt idx="6">
                  <c:v>0.296819787985866</c:v>
                </c:pt>
                <c:pt idx="7">
                  <c:v>0.455199801439563</c:v>
                </c:pt>
                <c:pt idx="8">
                  <c:v>1.0</c:v>
                </c:pt>
                <c:pt idx="9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45621416"/>
        <c:axId val="-2109531352"/>
      </c:barChart>
      <c:lineChart>
        <c:grouping val="standard"/>
        <c:varyColors val="0"/>
        <c:ser>
          <c:idx val="1"/>
          <c:order val="2"/>
          <c:tx>
            <c:strRef>
              <c:f>'Dividendes de la SLN'!$A$16</c:f>
              <c:strCache>
                <c:ptCount val="1"/>
                <c:pt idx="0">
                  <c:v>Cours du Ni, KCFP / T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none"/>
          </c:marker>
          <c:cat>
            <c:numRef>
              <c:f>'Dividendes de la SLN'!$B$64:$K$64</c:f>
              <c:numCache>
                <c:formatCode>General</c:formatCode>
                <c:ptCount val="10"/>
                <c:pt idx="0">
                  <c:v>2006.0</c:v>
                </c:pt>
                <c:pt idx="1">
                  <c:v>2007.0</c:v>
                </c:pt>
                <c:pt idx="2">
                  <c:v>2008.0</c:v>
                </c:pt>
                <c:pt idx="3">
                  <c:v>2009.0</c:v>
                </c:pt>
                <c:pt idx="4">
                  <c:v>2010.0</c:v>
                </c:pt>
                <c:pt idx="5">
                  <c:v>2011.0</c:v>
                </c:pt>
                <c:pt idx="6">
                  <c:v>2012.0</c:v>
                </c:pt>
                <c:pt idx="7">
                  <c:v>2013.0</c:v>
                </c:pt>
                <c:pt idx="8">
                  <c:v>2014.0</c:v>
                </c:pt>
                <c:pt idx="9">
                  <c:v>2015.0</c:v>
                </c:pt>
              </c:numCache>
            </c:numRef>
          </c:cat>
          <c:val>
            <c:numRef>
              <c:f>'Dividendes de la SLN'!$B$16:$K$16</c:f>
              <c:numCache>
                <c:formatCode>General</c:formatCode>
                <c:ptCount val="10"/>
                <c:pt idx="0">
                  <c:v>2.292272423969835</c:v>
                </c:pt>
                <c:pt idx="1">
                  <c:v>3.263103185241361</c:v>
                </c:pt>
                <c:pt idx="2">
                  <c:v>1.68838868954563</c:v>
                </c:pt>
                <c:pt idx="3">
                  <c:v>1.179862074230806</c:v>
                </c:pt>
                <c:pt idx="4">
                  <c:v>1.963979277014161</c:v>
                </c:pt>
                <c:pt idx="5">
                  <c:v>1.961222054673765</c:v>
                </c:pt>
                <c:pt idx="6">
                  <c:v>1.626435933051222</c:v>
                </c:pt>
                <c:pt idx="7">
                  <c:v>1.349220276905607</c:v>
                </c:pt>
                <c:pt idx="8">
                  <c:v>1.51528288291421</c:v>
                </c:pt>
                <c:pt idx="9">
                  <c:v>1.271034665919126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9529640"/>
        <c:axId val="-2042250536"/>
      </c:lineChart>
      <c:catAx>
        <c:axId val="-2045621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fr-FR"/>
          </a:p>
        </c:txPr>
        <c:crossAx val="-2109531352"/>
        <c:crosses val="autoZero"/>
        <c:auto val="1"/>
        <c:lblAlgn val="ctr"/>
        <c:lblOffset val="100"/>
        <c:noMultiLvlLbl val="0"/>
      </c:catAx>
      <c:valAx>
        <c:axId val="-2109531352"/>
        <c:scaling>
          <c:orientation val="minMax"/>
          <c:max val="1.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45621416"/>
        <c:crosses val="autoZero"/>
        <c:crossBetween val="between"/>
        <c:majorUnit val="0.1"/>
      </c:valAx>
      <c:valAx>
        <c:axId val="-2042250536"/>
        <c:scaling>
          <c:orientation val="minMax"/>
        </c:scaling>
        <c:delete val="0"/>
        <c:axPos val="r"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1600" b="1">
                <a:solidFill>
                  <a:srgbClr val="0000FF"/>
                </a:solidFill>
              </a:defRPr>
            </a:pPr>
            <a:endParaRPr lang="fr-FR"/>
          </a:p>
        </c:txPr>
        <c:crossAx val="-2109529640"/>
        <c:crosses val="max"/>
        <c:crossBetween val="between"/>
      </c:valAx>
      <c:catAx>
        <c:axId val="-21095296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42250536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741204435791078"/>
          <c:y val="0.403860122318941"/>
          <c:w val="0.257027117017975"/>
          <c:h val="0.576583759316866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Performances Construction, %</a:t>
            </a:r>
          </a:p>
        </c:rich>
      </c:tx>
      <c:layout>
        <c:manualLayout>
          <c:xMode val="edge"/>
          <c:yMode val="edge"/>
          <c:x val="0.270316359677694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932248468941382"/>
          <c:y val="0.0653355830521185"/>
          <c:w val="0.869993875765529"/>
          <c:h val="0.8171528863770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Travail!$A$557</c:f>
              <c:strCache>
                <c:ptCount val="1"/>
                <c:pt idx="0">
                  <c:v>Taux de marge (EBE / VAB)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cat>
            <c:multiLvlStrRef>
              <c:f>Travail!$B$555:$G$556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Travail!$B$557:$G$557</c:f>
              <c:numCache>
                <c:formatCode>General</c:formatCode>
                <c:ptCount val="6"/>
                <c:pt idx="0">
                  <c:v>4.9</c:v>
                </c:pt>
                <c:pt idx="1">
                  <c:v>18.4</c:v>
                </c:pt>
                <c:pt idx="2">
                  <c:v>33.9</c:v>
                </c:pt>
                <c:pt idx="3">
                  <c:v>4.6</c:v>
                </c:pt>
                <c:pt idx="4">
                  <c:v>11.8</c:v>
                </c:pt>
                <c:pt idx="5">
                  <c:v>21.1</c:v>
                </c:pt>
              </c:numCache>
            </c:numRef>
          </c:val>
        </c:ser>
        <c:ser>
          <c:idx val="1"/>
          <c:order val="1"/>
          <c:tx>
            <c:strRef>
              <c:f>Travail!$A$558</c:f>
              <c:strCache>
                <c:ptCount val="1"/>
                <c:pt idx="0">
                  <c:v>Rentabilité brute du capital d'exploitation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cat>
            <c:multiLvlStrRef>
              <c:f>Travail!$B$555:$G$556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Travail!$B$558:$G$558</c:f>
              <c:numCache>
                <c:formatCode>General</c:formatCode>
                <c:ptCount val="6"/>
                <c:pt idx="0">
                  <c:v>2.0</c:v>
                </c:pt>
                <c:pt idx="1">
                  <c:v>17.3</c:v>
                </c:pt>
                <c:pt idx="2">
                  <c:v>41.4</c:v>
                </c:pt>
                <c:pt idx="3">
                  <c:v>5.7</c:v>
                </c:pt>
                <c:pt idx="4">
                  <c:v>16.1</c:v>
                </c:pt>
                <c:pt idx="5">
                  <c:v>33.6</c:v>
                </c:pt>
              </c:numCache>
            </c:numRef>
          </c:val>
        </c:ser>
        <c:ser>
          <c:idx val="2"/>
          <c:order val="2"/>
          <c:tx>
            <c:strRef>
              <c:f>Travail!$A$559</c:f>
              <c:strCache>
                <c:ptCount val="1"/>
                <c:pt idx="0">
                  <c:v>Rentabilité financière des capitaux propres</c:v>
                </c:pt>
              </c:strCache>
            </c:strRef>
          </c:tx>
          <c:spPr>
            <a:solidFill>
              <a:srgbClr val="008000"/>
            </a:solidFill>
            <a:ln>
              <a:noFill/>
            </a:ln>
          </c:spPr>
          <c:invertIfNegative val="0"/>
          <c:cat>
            <c:multiLvlStrRef>
              <c:f>Travail!$B$555:$G$556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Travail!$B$559:$G$559</c:f>
              <c:numCache>
                <c:formatCode>General</c:formatCode>
                <c:ptCount val="6"/>
                <c:pt idx="0">
                  <c:v>3.7</c:v>
                </c:pt>
                <c:pt idx="1">
                  <c:v>19.9</c:v>
                </c:pt>
                <c:pt idx="2">
                  <c:v>49.7</c:v>
                </c:pt>
                <c:pt idx="3">
                  <c:v>3.2</c:v>
                </c:pt>
                <c:pt idx="4">
                  <c:v>12.1</c:v>
                </c:pt>
                <c:pt idx="5">
                  <c:v>24.2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2907400"/>
        <c:axId val="-2043266952"/>
      </c:barChart>
      <c:catAx>
        <c:axId val="-2042907400"/>
        <c:scaling>
          <c:orientation val="minMax"/>
        </c:scaling>
        <c:delete val="0"/>
        <c:axPos val="b"/>
        <c:majorTickMark val="out"/>
        <c:minorTickMark val="none"/>
        <c:tickLblPos val="nextTo"/>
        <c:crossAx val="-2043266952"/>
        <c:crosses val="autoZero"/>
        <c:auto val="1"/>
        <c:lblAlgn val="ctr"/>
        <c:lblOffset val="100"/>
        <c:noMultiLvlLbl val="0"/>
      </c:catAx>
      <c:valAx>
        <c:axId val="-2043266952"/>
        <c:scaling>
          <c:orientation val="minMax"/>
          <c:max val="55.0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crossAx val="-2042907400"/>
        <c:crosses val="autoZero"/>
        <c:crossBetween val="between"/>
        <c:majorUnit val="2.0"/>
      </c:valAx>
    </c:plotArea>
    <c:legend>
      <c:legendPos val="r"/>
      <c:layout>
        <c:manualLayout>
          <c:xMode val="edge"/>
          <c:yMode val="edge"/>
          <c:x val="0.0"/>
          <c:y val="0.0"/>
          <c:w val="1.0"/>
          <c:h val="0.999743835960467"/>
        </c:manualLayout>
      </c:layout>
      <c:overlay val="0"/>
      <c:spPr>
        <a:solidFill>
          <a:sysClr val="window" lastClr="FFFFFF"/>
        </a:solidFill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2">
    <c:autoUpdate val="0"/>
  </c:externalData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Les transferts bruts </a:t>
            </a:r>
            <a:r>
              <a:rPr lang="fr-FR" sz="1800" dirty="0" smtClean="0"/>
              <a:t>(Balance des paiements),surtout </a:t>
            </a:r>
            <a:r>
              <a:rPr lang="fr-FR" sz="1800" dirty="0"/>
              <a:t>de la </a:t>
            </a:r>
            <a:r>
              <a:rPr lang="fr-FR" sz="1800" dirty="0" smtClean="0"/>
              <a:t>Métropole +  rémunération </a:t>
            </a:r>
            <a:r>
              <a:rPr lang="fr-FR" sz="1800" dirty="0"/>
              <a:t>des salariés reçue, GCFP courants</a:t>
            </a:r>
          </a:p>
        </c:rich>
      </c:tx>
      <c:layout>
        <c:manualLayout>
          <c:xMode val="edge"/>
          <c:yMode val="edge"/>
          <c:x val="0.135877589715467"/>
          <c:y val="0.00140908365017514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7059917427357"/>
          <c:y val="0.141012909933494"/>
          <c:w val="0.883413830046687"/>
          <c:h val="0.755844894132363"/>
        </c:manualLayout>
      </c:layout>
      <c:lineChart>
        <c:grouping val="standard"/>
        <c:varyColors val="0"/>
        <c:ser>
          <c:idx val="1"/>
          <c:order val="0"/>
          <c:tx>
            <c:strRef>
              <c:f>Feuil1!$A$113</c:f>
              <c:strCache>
                <c:ptCount val="1"/>
                <c:pt idx="0">
                  <c:v>   + Transferts reçus (Tr)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solidFill>
                <a:schemeClr val="bg1"/>
              </a:solidFill>
            </c:sp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Feuil1!$B$111:$O$111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Feuil1!$B$113:$O$113</c:f>
              <c:numCache>
                <c:formatCode>General</c:formatCode>
                <c:ptCount val="14"/>
                <c:pt idx="0">
                  <c:v>52.52</c:v>
                </c:pt>
                <c:pt idx="1">
                  <c:v>57.38</c:v>
                </c:pt>
                <c:pt idx="2">
                  <c:v>58.52</c:v>
                </c:pt>
                <c:pt idx="3">
                  <c:v>60.1</c:v>
                </c:pt>
                <c:pt idx="4">
                  <c:v>61.61</c:v>
                </c:pt>
                <c:pt idx="5">
                  <c:v>76.55</c:v>
                </c:pt>
                <c:pt idx="6">
                  <c:v>84.61</c:v>
                </c:pt>
                <c:pt idx="7">
                  <c:v>84.72</c:v>
                </c:pt>
                <c:pt idx="8">
                  <c:v>85.35</c:v>
                </c:pt>
                <c:pt idx="9">
                  <c:v>90.22</c:v>
                </c:pt>
                <c:pt idx="10">
                  <c:v>84.42</c:v>
                </c:pt>
                <c:pt idx="11">
                  <c:v>75.46</c:v>
                </c:pt>
                <c:pt idx="12">
                  <c:v>70.12</c:v>
                </c:pt>
                <c:pt idx="13">
                  <c:v>74.22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Feuil1!$A$112</c:f>
              <c:strCache>
                <c:ptCount val="1"/>
                <c:pt idx="0">
                  <c:v>   + Rémunération des salariés  reçue (RSr)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554042920622546"/>
                  <c:y val="0.0034636185207530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Feuil1!$B$111:$O$111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Feuil1!$B$112:$O$112</c:f>
              <c:numCache>
                <c:formatCode>General</c:formatCode>
                <c:ptCount val="14"/>
                <c:pt idx="0">
                  <c:v>41.97</c:v>
                </c:pt>
                <c:pt idx="1">
                  <c:v>46.94</c:v>
                </c:pt>
                <c:pt idx="2">
                  <c:v>46.57</c:v>
                </c:pt>
                <c:pt idx="3">
                  <c:v>48.65</c:v>
                </c:pt>
                <c:pt idx="4">
                  <c:v>50.74</c:v>
                </c:pt>
                <c:pt idx="5">
                  <c:v>42.55</c:v>
                </c:pt>
                <c:pt idx="6">
                  <c:v>43.85</c:v>
                </c:pt>
                <c:pt idx="7">
                  <c:v>43.26</c:v>
                </c:pt>
                <c:pt idx="8">
                  <c:v>43.89</c:v>
                </c:pt>
                <c:pt idx="9">
                  <c:v>50.5</c:v>
                </c:pt>
                <c:pt idx="10">
                  <c:v>45.74</c:v>
                </c:pt>
                <c:pt idx="11">
                  <c:v>64.68000000000001</c:v>
                </c:pt>
                <c:pt idx="12">
                  <c:v>64.53</c:v>
                </c:pt>
                <c:pt idx="13">
                  <c:v>65.62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Feuil1!$A$114</c:f>
              <c:strCache>
                <c:ptCount val="1"/>
                <c:pt idx="0">
                  <c:v>= Transferts bruts totaux (Tbr)</c:v>
                </c:pt>
              </c:strCache>
            </c:strRef>
          </c:tx>
          <c:spPr>
            <a:ln w="76200" cmpd="sng">
              <a:solidFill>
                <a:schemeClr val="tx1"/>
              </a:solidFill>
              <a:prstDash val="solid"/>
            </a:ln>
          </c:spPr>
          <c:marker>
            <c:symbol val="none"/>
          </c:marker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solidFill>
                <a:schemeClr val="bg1"/>
              </a:solidFill>
            </c:sp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Feuil1!$B$111:$O$111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Feuil1!$B$114:$O$114</c:f>
              <c:numCache>
                <c:formatCode>General</c:formatCode>
                <c:ptCount val="14"/>
                <c:pt idx="0">
                  <c:v>94.49</c:v>
                </c:pt>
                <c:pt idx="1">
                  <c:v>104.32</c:v>
                </c:pt>
                <c:pt idx="2">
                  <c:v>105.09</c:v>
                </c:pt>
                <c:pt idx="3">
                  <c:v>108.75</c:v>
                </c:pt>
                <c:pt idx="4">
                  <c:v>112.35</c:v>
                </c:pt>
                <c:pt idx="5">
                  <c:v>119.1</c:v>
                </c:pt>
                <c:pt idx="6">
                  <c:v>128.46</c:v>
                </c:pt>
                <c:pt idx="7">
                  <c:v>127.98</c:v>
                </c:pt>
                <c:pt idx="8">
                  <c:v>129.24</c:v>
                </c:pt>
                <c:pt idx="9">
                  <c:v>140.72</c:v>
                </c:pt>
                <c:pt idx="10">
                  <c:v>130.16</c:v>
                </c:pt>
                <c:pt idx="11">
                  <c:v>140.14</c:v>
                </c:pt>
                <c:pt idx="12">
                  <c:v>134.65</c:v>
                </c:pt>
                <c:pt idx="13">
                  <c:v>139.84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Feuil1!#REF!</c:f>
              <c:strCache>
                <c:ptCount val="1"/>
                <c:pt idx="0">
                  <c:v>#REF!</c:v>
                </c:pt>
              </c:strCache>
            </c:strRef>
          </c:tx>
          <c:marker>
            <c:symbol val="none"/>
          </c:marker>
          <c:cat>
            <c:numRef>
              <c:f>Feuil1!$B$111:$O$111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Feuil1!#REF!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8215800"/>
        <c:axId val="-2107745288"/>
      </c:lineChart>
      <c:catAx>
        <c:axId val="-2108215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9050" cmpd="sng">
            <a:solidFill>
              <a:schemeClr val="tx1"/>
            </a:solidFill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-2107745288"/>
        <c:crosses val="autoZero"/>
        <c:auto val="1"/>
        <c:lblAlgn val="ctr"/>
        <c:lblOffset val="100"/>
        <c:tickLblSkip val="1"/>
        <c:noMultiLvlLbl val="0"/>
      </c:catAx>
      <c:valAx>
        <c:axId val="-210774528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108215800"/>
        <c:crosses val="autoZero"/>
        <c:crossBetween val="between"/>
        <c:majorUnit val="10.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% du PIB</a:t>
            </a:r>
          </a:p>
        </c:rich>
      </c:tx>
      <c:layout>
        <c:manualLayout>
          <c:xMode val="edge"/>
          <c:yMode val="edge"/>
          <c:x val="0.0856138743345389"/>
          <c:y val="0.0288634876729423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7059917427357"/>
          <c:y val="0.110086402585199"/>
          <c:w val="0.883413830046687"/>
          <c:h val="0.787284883683932"/>
        </c:manualLayout>
      </c:layout>
      <c:lineChart>
        <c:grouping val="standard"/>
        <c:varyColors val="0"/>
        <c:ser>
          <c:idx val="3"/>
          <c:order val="0"/>
          <c:tx>
            <c:strRef>
              <c:f>Feuil1!$A$121</c:f>
              <c:strCache>
                <c:ptCount val="1"/>
                <c:pt idx="0">
                  <c:v>Transferts bruts totaux =</c:v>
                </c:pt>
              </c:strCache>
            </c:strRef>
          </c:tx>
          <c:spPr>
            <a:ln w="76200" cmpd="sng">
              <a:solidFill>
                <a:schemeClr val="tx1"/>
              </a:solidFill>
              <a:prstDash val="solid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796228099181397"/>
                  <c:y val="-0.059266361355108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0.0"/>
                  <c:y val="-0.063114826378167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Feuil1!$B$118:$O$118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Feuil1!$B$121:$O$121</c:f>
              <c:numCache>
                <c:formatCode>0.0%</c:formatCode>
                <c:ptCount val="14"/>
                <c:pt idx="0">
                  <c:v>0.215051603906862</c:v>
                </c:pt>
                <c:pt idx="1">
                  <c:v>0.221018666650639</c:v>
                </c:pt>
                <c:pt idx="2">
                  <c:v>0.202663234072168</c:v>
                </c:pt>
                <c:pt idx="3">
                  <c:v>0.192298210718648</c:v>
                </c:pt>
                <c:pt idx="4">
                  <c:v>0.187750002571783</c:v>
                </c:pt>
                <c:pt idx="5">
                  <c:v>0.179557671497005</c:v>
                </c:pt>
                <c:pt idx="6">
                  <c:v>0.167270618733645</c:v>
                </c:pt>
                <c:pt idx="7">
                  <c:v>0.173953612188901</c:v>
                </c:pt>
                <c:pt idx="8">
                  <c:v>0.173542898961348</c:v>
                </c:pt>
                <c:pt idx="9">
                  <c:v>0.16694486856888</c:v>
                </c:pt>
                <c:pt idx="10">
                  <c:v>0.146671549708426</c:v>
                </c:pt>
                <c:pt idx="11">
                  <c:v>0.158679743312166</c:v>
                </c:pt>
                <c:pt idx="12">
                  <c:v>0.147583082026229</c:v>
                </c:pt>
                <c:pt idx="13">
                  <c:v>0.146400130709299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Feuil1!$A$120</c:f>
              <c:strCache>
                <c:ptCount val="1"/>
                <c:pt idx="0">
                  <c:v>   + Transferts reçus selon Bal. des paiements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Feuil1!$B$118:$O$118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Feuil1!$B$120:$O$120</c:f>
              <c:numCache>
                <c:formatCode>0.0%</c:formatCode>
                <c:ptCount val="14"/>
                <c:pt idx="0">
                  <c:v>0.119531275660794</c:v>
                </c:pt>
                <c:pt idx="1">
                  <c:v>0.121568741299977</c:v>
                </c:pt>
                <c:pt idx="2">
                  <c:v>0.112854243580772</c:v>
                </c:pt>
                <c:pt idx="3">
                  <c:v>0.106272390475317</c:v>
                </c:pt>
                <c:pt idx="4">
                  <c:v>0.1029575225496</c:v>
                </c:pt>
                <c:pt idx="5">
                  <c:v>0.115408394232542</c:v>
                </c:pt>
                <c:pt idx="6">
                  <c:v>0.11017255994904</c:v>
                </c:pt>
                <c:pt idx="7">
                  <c:v>0.115153539808124</c:v>
                </c:pt>
                <c:pt idx="8">
                  <c:v>0.1146076015657</c:v>
                </c:pt>
                <c:pt idx="9">
                  <c:v>0.107033584723453</c:v>
                </c:pt>
                <c:pt idx="10">
                  <c:v>0.095129165845001</c:v>
                </c:pt>
                <c:pt idx="11">
                  <c:v>0.0854429387065507</c:v>
                </c:pt>
                <c:pt idx="12">
                  <c:v>0.0768549997154043</c:v>
                </c:pt>
                <c:pt idx="13">
                  <c:v>0.0777017856210255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Feuil1!$A$119</c:f>
              <c:strCache>
                <c:ptCount val="1"/>
                <c:pt idx="0">
                  <c:v>   + Rémunération des salariés reçue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Feuil1!$B$118:$O$118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Feuil1!$B$119:$O$119</c:f>
              <c:numCache>
                <c:formatCode>0.0%</c:formatCode>
                <c:ptCount val="14"/>
                <c:pt idx="0">
                  <c:v>0.0955203282460683</c:v>
                </c:pt>
                <c:pt idx="1">
                  <c:v>0.0994499253506612</c:v>
                </c:pt>
                <c:pt idx="2">
                  <c:v>0.0898089904913966</c:v>
                </c:pt>
                <c:pt idx="3">
                  <c:v>0.0860258202433309</c:v>
                </c:pt>
                <c:pt idx="4">
                  <c:v>0.0847924800221833</c:v>
                </c:pt>
                <c:pt idx="5">
                  <c:v>0.064149277264463</c:v>
                </c:pt>
                <c:pt idx="6">
                  <c:v>0.0570980587846048</c:v>
                </c:pt>
                <c:pt idx="7">
                  <c:v>0.0588000723807772</c:v>
                </c:pt>
                <c:pt idx="8">
                  <c:v>0.058935297395648</c:v>
                </c:pt>
                <c:pt idx="9">
                  <c:v>0.0599112838454265</c:v>
                </c:pt>
                <c:pt idx="10">
                  <c:v>0.0515423838634251</c:v>
                </c:pt>
                <c:pt idx="11">
                  <c:v>0.0732368046056149</c:v>
                </c:pt>
                <c:pt idx="12">
                  <c:v>0.0707280823108249</c:v>
                </c:pt>
                <c:pt idx="13">
                  <c:v>0.0686983450882739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9393992"/>
        <c:axId val="-2102369192"/>
      </c:lineChart>
      <c:catAx>
        <c:axId val="-2059393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9050" cmpd="sng">
            <a:solidFill>
              <a:schemeClr val="tx1"/>
            </a:solidFill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-2102369192"/>
        <c:crosses val="autoZero"/>
        <c:auto val="1"/>
        <c:lblAlgn val="ctr"/>
        <c:lblOffset val="100"/>
        <c:noMultiLvlLbl val="0"/>
      </c:catAx>
      <c:valAx>
        <c:axId val="-210236919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59393992"/>
        <c:crosses val="autoZero"/>
        <c:crossBetween val="between"/>
        <c:majorUnit val="0.02"/>
      </c:valAx>
    </c:plotArea>
    <c:legend>
      <c:legendPos val="r"/>
      <c:layout>
        <c:manualLayout>
          <c:xMode val="edge"/>
          <c:yMode val="edge"/>
          <c:x val="0.348239274161246"/>
          <c:y val="0.00184832381166521"/>
          <c:w val="0.648552405690077"/>
          <c:h val="0.241101788263515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/>
              <a:t>Les transferts versés et les revenus versés ou "retournés", </a:t>
            </a:r>
            <a:endParaRPr lang="fr-FR" sz="2000" dirty="0" smtClean="0"/>
          </a:p>
          <a:p>
            <a:pPr>
              <a:defRPr sz="2000"/>
            </a:pPr>
            <a:r>
              <a:rPr lang="fr-FR" sz="2000" dirty="0" smtClean="0"/>
              <a:t>% </a:t>
            </a:r>
            <a:r>
              <a:rPr lang="fr-FR" sz="2000" dirty="0"/>
              <a:t>du PIB</a:t>
            </a:r>
          </a:p>
        </c:rich>
      </c:tx>
      <c:layout>
        <c:manualLayout>
          <c:xMode val="edge"/>
          <c:yMode val="edge"/>
          <c:x val="0.159890643509163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7059917427357"/>
          <c:y val="0.121528083989501"/>
          <c:w val="0.513085439596294"/>
          <c:h val="0.774525459317585"/>
        </c:manualLayout>
      </c:layout>
      <c:lineChart>
        <c:grouping val="standard"/>
        <c:varyColors val="0"/>
        <c:ser>
          <c:idx val="3"/>
          <c:order val="0"/>
          <c:tx>
            <c:strRef>
              <c:f>Feuil1!$A$124</c:f>
              <c:strCache>
                <c:ptCount val="1"/>
                <c:pt idx="0">
                  <c:v>- Eval. "retours" </c:v>
                </c:pt>
              </c:strCache>
            </c:strRef>
          </c:tx>
          <c:spPr>
            <a:ln w="76200" cmpd="tri">
              <a:solidFill>
                <a:srgbClr val="FF0000"/>
              </a:solidFill>
              <a:prstDash val="solid"/>
            </a:ln>
          </c:spPr>
          <c:marker>
            <c:symbol val="none"/>
          </c:marker>
          <c:cat>
            <c:numRef>
              <c:f>Feuil1!$B$118:$O$118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Feuil1!$B$124:$O$124</c:f>
              <c:numCache>
                <c:formatCode>0.0%</c:formatCode>
                <c:ptCount val="14"/>
                <c:pt idx="0">
                  <c:v>-0.0318401094153561</c:v>
                </c:pt>
                <c:pt idx="1">
                  <c:v>-0.0331499751168871</c:v>
                </c:pt>
                <c:pt idx="2">
                  <c:v>-0.0299363301637989</c:v>
                </c:pt>
                <c:pt idx="3">
                  <c:v>-0.0286752734144436</c:v>
                </c:pt>
                <c:pt idx="4">
                  <c:v>-0.0282641600073944</c:v>
                </c:pt>
                <c:pt idx="5">
                  <c:v>-0.0213830924214877</c:v>
                </c:pt>
                <c:pt idx="6">
                  <c:v>-0.0190326862615349</c:v>
                </c:pt>
                <c:pt idx="7">
                  <c:v>-0.0196000241269257</c:v>
                </c:pt>
                <c:pt idx="8">
                  <c:v>-0.0196450991318827</c:v>
                </c:pt>
                <c:pt idx="9">
                  <c:v>-0.0199704279484755</c:v>
                </c:pt>
                <c:pt idx="10">
                  <c:v>-0.0171807946211417</c:v>
                </c:pt>
                <c:pt idx="11">
                  <c:v>-0.0244122682018716</c:v>
                </c:pt>
                <c:pt idx="12">
                  <c:v>-0.0235760274369416</c:v>
                </c:pt>
                <c:pt idx="13">
                  <c:v>-0.022899448362758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Feuil1!$A$123</c:f>
              <c:strCache>
                <c:ptCount val="1"/>
                <c:pt idx="0">
                  <c:v>   - RS et RC versés</c:v>
                </c:pt>
              </c:strCache>
            </c:strRef>
          </c:tx>
          <c:spPr>
            <a:ln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cat>
            <c:numRef>
              <c:f>Feuil1!$B$118:$O$118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Feuil1!$B$123:$O$123</c:f>
              <c:numCache>
                <c:formatCode>0.0%</c:formatCode>
                <c:ptCount val="14"/>
                <c:pt idx="0">
                  <c:v>-0.0261047930660568</c:v>
                </c:pt>
                <c:pt idx="1">
                  <c:v>-0.0313773624721622</c:v>
                </c:pt>
                <c:pt idx="2">
                  <c:v>-0.0215603288317332</c:v>
                </c:pt>
                <c:pt idx="3">
                  <c:v>-0.0192917101511766</c:v>
                </c:pt>
                <c:pt idx="4">
                  <c:v>-0.0282585896171683</c:v>
                </c:pt>
                <c:pt idx="5">
                  <c:v>-0.0260667685993552</c:v>
                </c:pt>
                <c:pt idx="6">
                  <c:v>-0.0252872132633301</c:v>
                </c:pt>
                <c:pt idx="7">
                  <c:v>-0.0218971143332021</c:v>
                </c:pt>
                <c:pt idx="8">
                  <c:v>-0.0235123503622191</c:v>
                </c:pt>
                <c:pt idx="9">
                  <c:v>-0.0306555955359568</c:v>
                </c:pt>
                <c:pt idx="10">
                  <c:v>-0.0571653942586697</c:v>
                </c:pt>
                <c:pt idx="11">
                  <c:v>-0.0510778023463093</c:v>
                </c:pt>
                <c:pt idx="12">
                  <c:v>-0.0239267633169891</c:v>
                </c:pt>
                <c:pt idx="13">
                  <c:v>-0.015274441554982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Feuil1!$A$122</c:f>
              <c:strCache>
                <c:ptCount val="1"/>
                <c:pt idx="0">
                  <c:v>   - Transferts versés 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  <a:prstDash val="sysDash"/>
            </a:ln>
          </c:spPr>
          <c:marker>
            <c:symbol val="none"/>
          </c:marker>
          <c:cat>
            <c:numRef>
              <c:f>Feuil1!$B$118:$O$118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Feuil1!$B$122:$O$122</c:f>
              <c:numCache>
                <c:formatCode>0.0%</c:formatCode>
                <c:ptCount val="14"/>
                <c:pt idx="0">
                  <c:v>-0.0329097914328842</c:v>
                </c:pt>
                <c:pt idx="1">
                  <c:v>-0.0411020143119478</c:v>
                </c:pt>
                <c:pt idx="2">
                  <c:v>-0.0350210708036024</c:v>
                </c:pt>
                <c:pt idx="3">
                  <c:v>-0.0355066489308548</c:v>
                </c:pt>
                <c:pt idx="4">
                  <c:v>-0.03490963554717</c:v>
                </c:pt>
                <c:pt idx="5">
                  <c:v>-0.0404796261939091</c:v>
                </c:pt>
                <c:pt idx="6">
                  <c:v>-0.0383605202233628</c:v>
                </c:pt>
                <c:pt idx="7">
                  <c:v>-0.0368214045491275</c:v>
                </c:pt>
                <c:pt idx="8">
                  <c:v>-0.0385650886580772</c:v>
                </c:pt>
                <c:pt idx="9">
                  <c:v>-0.0359586339278194</c:v>
                </c:pt>
                <c:pt idx="10">
                  <c:v>-0.0292081020931346</c:v>
                </c:pt>
                <c:pt idx="11">
                  <c:v>-0.044023607963301</c:v>
                </c:pt>
                <c:pt idx="12">
                  <c:v>-0.045968321278723</c:v>
                </c:pt>
                <c:pt idx="13">
                  <c:v>-0.043247921907903</c:v>
                </c:pt>
              </c:numCache>
            </c:numRef>
          </c:val>
          <c:smooth val="0"/>
        </c:ser>
        <c:ser>
          <c:idx val="2"/>
          <c:order val="3"/>
          <c:tx>
            <c:strRef>
              <c:f>Feuil1!$A$125</c:f>
              <c:strCache>
                <c:ptCount val="1"/>
                <c:pt idx="0">
                  <c:v>- T et R versés</c:v>
                </c:pt>
              </c:strCache>
            </c:strRef>
          </c:tx>
          <c:spPr>
            <a:ln w="57150" cmpd="sng">
              <a:solidFill>
                <a:srgbClr val="0000FF"/>
              </a:solidFill>
            </a:ln>
          </c:spPr>
          <c:marker>
            <c:symbol val="none"/>
          </c:marker>
          <c:cat>
            <c:numRef>
              <c:f>Feuil1!$B$118:$O$118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Feuil1!$B$125:$O$125</c:f>
              <c:numCache>
                <c:formatCode>0.0%</c:formatCode>
                <c:ptCount val="14"/>
                <c:pt idx="0">
                  <c:v>-0.0590145844989409</c:v>
                </c:pt>
                <c:pt idx="1">
                  <c:v>-0.0724793767841099</c:v>
                </c:pt>
                <c:pt idx="2">
                  <c:v>-0.0565813996353356</c:v>
                </c:pt>
                <c:pt idx="3">
                  <c:v>-0.0547983590820314</c:v>
                </c:pt>
                <c:pt idx="4">
                  <c:v>-0.0631682251643383</c:v>
                </c:pt>
                <c:pt idx="5">
                  <c:v>-0.0665463947932643</c:v>
                </c:pt>
                <c:pt idx="6">
                  <c:v>-0.0636477334866929</c:v>
                </c:pt>
                <c:pt idx="7">
                  <c:v>-0.0587185188823295</c:v>
                </c:pt>
                <c:pt idx="8">
                  <c:v>-0.0620774390202963</c:v>
                </c:pt>
                <c:pt idx="9">
                  <c:v>-0.0666142294637762</c:v>
                </c:pt>
                <c:pt idx="10">
                  <c:v>-0.0863734963518044</c:v>
                </c:pt>
                <c:pt idx="11">
                  <c:v>-0.0951014103096103</c:v>
                </c:pt>
                <c:pt idx="12">
                  <c:v>-0.0698950845957121</c:v>
                </c:pt>
                <c:pt idx="13">
                  <c:v>-0.058522363462885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Feuil1!$A$126</c:f>
              <c:strCache>
                <c:ptCount val="1"/>
                <c:pt idx="0">
                  <c:v>- T et R versés "avec retour"</c:v>
                </c:pt>
              </c:strCache>
            </c:strRef>
          </c:tx>
          <c:spPr>
            <a:ln w="57150" cmpd="sng">
              <a:solidFill>
                <a:srgbClr val="0000FF"/>
              </a:solidFill>
              <a:prstDash val="sysDash"/>
            </a:ln>
          </c:spPr>
          <c:marker>
            <c:symbol val="none"/>
          </c:marker>
          <c:cat>
            <c:numRef>
              <c:f>Feuil1!$B$118:$O$118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Feuil1!$B$126:$O$126</c:f>
              <c:numCache>
                <c:formatCode>0.0%</c:formatCode>
                <c:ptCount val="14"/>
                <c:pt idx="0">
                  <c:v>-0.090854693914297</c:v>
                </c:pt>
                <c:pt idx="1">
                  <c:v>-0.105629351900997</c:v>
                </c:pt>
                <c:pt idx="2">
                  <c:v>-0.0865177297991344</c:v>
                </c:pt>
                <c:pt idx="3">
                  <c:v>-0.083473632496475</c:v>
                </c:pt>
                <c:pt idx="4">
                  <c:v>-0.0914323851717327</c:v>
                </c:pt>
                <c:pt idx="5">
                  <c:v>-0.087929487214752</c:v>
                </c:pt>
                <c:pt idx="6">
                  <c:v>-0.0826804197482278</c:v>
                </c:pt>
                <c:pt idx="7">
                  <c:v>-0.0783185430092553</c:v>
                </c:pt>
                <c:pt idx="8">
                  <c:v>-0.081722538152179</c:v>
                </c:pt>
                <c:pt idx="9">
                  <c:v>-0.0865846574122517</c:v>
                </c:pt>
                <c:pt idx="10">
                  <c:v>-0.103554290972946</c:v>
                </c:pt>
                <c:pt idx="11">
                  <c:v>-0.119513678511482</c:v>
                </c:pt>
                <c:pt idx="12">
                  <c:v>-0.0934711120326537</c:v>
                </c:pt>
                <c:pt idx="13">
                  <c:v>-0.081421811825643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6439752"/>
        <c:axId val="-2111398104"/>
      </c:lineChart>
      <c:catAx>
        <c:axId val="2136439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9050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-2111398104"/>
        <c:crosses val="autoZero"/>
        <c:auto val="1"/>
        <c:lblAlgn val="ctr"/>
        <c:lblOffset val="100"/>
        <c:noMultiLvlLbl val="0"/>
      </c:catAx>
      <c:valAx>
        <c:axId val="-2111398104"/>
        <c:scaling>
          <c:orientation val="minMax"/>
          <c:min val="-0.12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2136439752"/>
        <c:crosses val="autoZero"/>
        <c:crossBetween val="between"/>
        <c:majorUnit val="0.01"/>
      </c:valAx>
    </c:plotArea>
    <c:legend>
      <c:legendPos val="r"/>
      <c:legendEntry>
        <c:idx val="0"/>
        <c:txPr>
          <a:bodyPr/>
          <a:lstStyle/>
          <a:p>
            <a:pPr>
              <a:defRPr sz="1800" b="1" i="1"/>
            </a:pPr>
            <a:endParaRPr lang="fr-FR"/>
          </a:p>
        </c:txPr>
      </c:legendEntry>
      <c:legendEntry>
        <c:idx val="3"/>
        <c:txPr>
          <a:bodyPr/>
          <a:lstStyle/>
          <a:p>
            <a:pPr>
              <a:defRPr sz="1600"/>
            </a:pPr>
            <a:endParaRPr lang="fr-FR"/>
          </a:p>
        </c:txPr>
      </c:legendEntry>
      <c:legendEntry>
        <c:idx val="4"/>
        <c:txPr>
          <a:bodyPr/>
          <a:lstStyle/>
          <a:p>
            <a:pPr>
              <a:defRPr sz="1600"/>
            </a:pPr>
            <a:endParaRPr lang="fr-FR"/>
          </a:p>
        </c:txPr>
      </c:legendEntry>
      <c:layout>
        <c:manualLayout>
          <c:xMode val="edge"/>
          <c:yMode val="edge"/>
          <c:x val="0.670995562709357"/>
          <c:y val="0.211939665765358"/>
          <c:w val="0.30690498977683"/>
          <c:h val="0.761121079073229"/>
        </c:manualLayout>
      </c:layout>
      <c:overlay val="0"/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8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 dirty="0"/>
              <a:t>Les </a:t>
            </a:r>
            <a:r>
              <a:rPr lang="fr-FR" sz="2000" dirty="0" smtClean="0"/>
              <a:t>transferts</a:t>
            </a:r>
            <a:r>
              <a:rPr lang="fr-FR" sz="2000" baseline="0" dirty="0" smtClean="0"/>
              <a:t> </a:t>
            </a:r>
            <a:r>
              <a:rPr lang="fr-FR" sz="2000" dirty="0" smtClean="0"/>
              <a:t>corrigés</a:t>
            </a:r>
            <a:r>
              <a:rPr lang="fr-FR" sz="2000" dirty="0"/>
              <a:t>, % du PIB</a:t>
            </a:r>
          </a:p>
        </c:rich>
      </c:tx>
      <c:layout>
        <c:manualLayout>
          <c:xMode val="edge"/>
          <c:yMode val="edge"/>
          <c:x val="0.197908961872802"/>
          <c:y val="0.00127287223065821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7059917427357"/>
          <c:y val="0.215505416533816"/>
          <c:w val="0.883413830046687"/>
          <c:h val="0.517047399236228"/>
        </c:manualLayout>
      </c:layout>
      <c:lineChart>
        <c:grouping val="standard"/>
        <c:varyColors val="0"/>
        <c:ser>
          <c:idx val="0"/>
          <c:order val="0"/>
          <c:tx>
            <c:strRef>
              <c:f>Feuil1!$A$129</c:f>
              <c:strCache>
                <c:ptCount val="1"/>
                <c:pt idx="0">
                  <c:v>Transferts bruts "officiels"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0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dLblPos val="b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Feuil1!$B$118:$O$118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Feuil1!$B$129:$O$129</c:f>
              <c:numCache>
                <c:formatCode>0.0%</c:formatCode>
                <c:ptCount val="14"/>
                <c:pt idx="0">
                  <c:v>0.215051603906862</c:v>
                </c:pt>
                <c:pt idx="1">
                  <c:v>0.221018666650639</c:v>
                </c:pt>
                <c:pt idx="2">
                  <c:v>0.202663234072168</c:v>
                </c:pt>
                <c:pt idx="3">
                  <c:v>0.192298210718648</c:v>
                </c:pt>
                <c:pt idx="4">
                  <c:v>0.187750002571783</c:v>
                </c:pt>
                <c:pt idx="5">
                  <c:v>0.179557671497005</c:v>
                </c:pt>
                <c:pt idx="6">
                  <c:v>0.167270618733645</c:v>
                </c:pt>
                <c:pt idx="7">
                  <c:v>0.173953612188901</c:v>
                </c:pt>
                <c:pt idx="8">
                  <c:v>0.173542898961348</c:v>
                </c:pt>
                <c:pt idx="9">
                  <c:v>0.16694486856888</c:v>
                </c:pt>
                <c:pt idx="10">
                  <c:v>0.146671549708426</c:v>
                </c:pt>
                <c:pt idx="11">
                  <c:v>0.158679743312166</c:v>
                </c:pt>
                <c:pt idx="12">
                  <c:v>0.147583082026229</c:v>
                </c:pt>
                <c:pt idx="13">
                  <c:v>0.146400130709299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Feuil1!$A$127</c:f>
              <c:strCache>
                <c:ptCount val="1"/>
                <c:pt idx="0">
                  <c:v>Transferts nets des RS et RC versés</c:v>
                </c:pt>
              </c:strCache>
            </c:strRef>
          </c:tx>
          <c:spPr>
            <a:ln w="76200" cmpd="sng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Feuil1!$B$118:$O$118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Feuil1!$B$127:$O$127</c:f>
              <c:numCache>
                <c:formatCode>0.0%</c:formatCode>
                <c:ptCount val="14"/>
                <c:pt idx="0">
                  <c:v>0.156037019407921</c:v>
                </c:pt>
                <c:pt idx="1">
                  <c:v>0.148539289866529</c:v>
                </c:pt>
                <c:pt idx="2">
                  <c:v>0.146081834436833</c:v>
                </c:pt>
                <c:pt idx="3">
                  <c:v>0.137499851636617</c:v>
                </c:pt>
                <c:pt idx="4">
                  <c:v>0.124581777407445</c:v>
                </c:pt>
                <c:pt idx="5">
                  <c:v>0.11301127670374</c:v>
                </c:pt>
                <c:pt idx="6">
                  <c:v>0.103622885246952</c:v>
                </c:pt>
                <c:pt idx="7">
                  <c:v>0.115235093306572</c:v>
                </c:pt>
                <c:pt idx="8">
                  <c:v>0.111465459941051</c:v>
                </c:pt>
                <c:pt idx="9">
                  <c:v>0.100330639105103</c:v>
                </c:pt>
                <c:pt idx="10">
                  <c:v>0.0602980533566217</c:v>
                </c:pt>
                <c:pt idx="11">
                  <c:v>0.0635783330025553</c:v>
                </c:pt>
                <c:pt idx="12">
                  <c:v>0.0776879974305171</c:v>
                </c:pt>
                <c:pt idx="13">
                  <c:v>0.0878777672464144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Feuil1!$A$128</c:f>
              <c:strCache>
                <c:ptCount val="1"/>
                <c:pt idx="0">
                  <c:v>Transferts nets "avec retrour"</c:v>
                </c:pt>
              </c:strCache>
            </c:strRef>
          </c:tx>
          <c:spPr>
            <a:ln>
              <a:solidFill>
                <a:srgbClr val="0000FF"/>
              </a:solidFill>
              <a:prstDash val="sysDash"/>
            </a:ln>
          </c:spPr>
          <c:marker>
            <c:symbol val="none"/>
          </c:marker>
          <c:dLbls>
            <c:dLbl>
              <c:idx val="0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</c:spPr>
            <c:txPr>
              <a:bodyPr/>
              <a:lstStyle/>
              <a:p>
                <a:pPr>
                  <a:defRPr i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Feuil1!$B$118:$O$118</c:f>
              <c:numCache>
                <c:formatCode>General</c:formatCode>
                <c:ptCount val="14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</c:numCache>
            </c:numRef>
          </c:cat>
          <c:val>
            <c:numRef>
              <c:f>Feuil1!$B$128:$O$128</c:f>
              <c:numCache>
                <c:formatCode>0.0%</c:formatCode>
                <c:ptCount val="14"/>
                <c:pt idx="0">
                  <c:v>0.124196909992565</c:v>
                </c:pt>
                <c:pt idx="1">
                  <c:v>0.115389314749642</c:v>
                </c:pt>
                <c:pt idx="2">
                  <c:v>0.116145504273034</c:v>
                </c:pt>
                <c:pt idx="3">
                  <c:v>0.108824578222173</c:v>
                </c:pt>
                <c:pt idx="4">
                  <c:v>0.0963176174000506</c:v>
                </c:pt>
                <c:pt idx="5">
                  <c:v>0.0916281842822526</c:v>
                </c:pt>
                <c:pt idx="6">
                  <c:v>0.0845901989854172</c:v>
                </c:pt>
                <c:pt idx="7">
                  <c:v>0.095635069179646</c:v>
                </c:pt>
                <c:pt idx="8">
                  <c:v>0.0918203608091686</c:v>
                </c:pt>
                <c:pt idx="9">
                  <c:v>0.0803602111566278</c:v>
                </c:pt>
                <c:pt idx="10">
                  <c:v>0.04311725873548</c:v>
                </c:pt>
                <c:pt idx="11">
                  <c:v>0.0391660648006836</c:v>
                </c:pt>
                <c:pt idx="12">
                  <c:v>0.0541119699935754</c:v>
                </c:pt>
                <c:pt idx="13">
                  <c:v>0.0649783188836564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71492760"/>
        <c:axId val="-2070973928"/>
      </c:lineChart>
      <c:catAx>
        <c:axId val="-2071492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9050" cmpd="sng">
            <a:solidFill>
              <a:schemeClr val="tx1"/>
            </a:solidFill>
          </a:ln>
        </c:spPr>
        <c:txPr>
          <a:bodyPr rot="-5400000" vert="horz"/>
          <a:lstStyle/>
          <a:p>
            <a:pPr>
              <a:defRPr/>
            </a:pPr>
            <a:endParaRPr lang="fr-FR"/>
          </a:p>
        </c:txPr>
        <c:crossAx val="-2070973928"/>
        <c:crosses val="autoZero"/>
        <c:auto val="1"/>
        <c:lblAlgn val="ctr"/>
        <c:lblOffset val="100"/>
        <c:tickLblSkip val="1"/>
        <c:noMultiLvlLbl val="0"/>
      </c:catAx>
      <c:valAx>
        <c:axId val="-207097392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071492760"/>
        <c:crosses val="autoZero"/>
        <c:crossBetween val="between"/>
        <c:majorUnit val="0.02"/>
      </c:valAx>
    </c:plotArea>
    <c:legend>
      <c:legendPos val="r"/>
      <c:layout>
        <c:manualLayout>
          <c:xMode val="edge"/>
          <c:yMode val="edge"/>
          <c:x val="0.0"/>
          <c:y val="0.852619850140166"/>
          <c:w val="0.996590311583115"/>
          <c:h val="0.146749547047788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8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 smtClean="0"/>
              <a:t>Dépenses, </a:t>
            </a:r>
            <a:r>
              <a:rPr lang="fr-FR" dirty="0"/>
              <a:t>156 </a:t>
            </a:r>
            <a:r>
              <a:rPr lang="fr-FR" dirty="0" smtClean="0"/>
              <a:t>G</a:t>
            </a:r>
            <a:endParaRPr lang="fr-FR" dirty="0"/>
          </a:p>
        </c:rich>
      </c:tx>
      <c:layout>
        <c:manualLayout>
          <c:xMode val="edge"/>
          <c:yMode val="edge"/>
          <c:x val="0.592793744531933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445419947506562"/>
          <c:y val="0.00200760582961261"/>
          <c:w val="0.588122047244094"/>
          <c:h val="0.991048149368527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FF6600"/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numFmt formatCode="0%" sourceLinked="0"/>
              <c:spPr/>
              <c:txPr>
                <a:bodyPr/>
                <a:lstStyle/>
                <a:p>
                  <a:pPr>
                    <a:defRPr sz="2000" b="1">
                      <a:solidFill>
                        <a:srgbClr val="FFFFFF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résumé!$B$160:$B$162</c:f>
              <c:strCache>
                <c:ptCount val="3"/>
                <c:pt idx="0">
                  <c:v>Frais de personnel et retraites</c:v>
                </c:pt>
                <c:pt idx="1">
                  <c:v>Frais de fonctionnement</c:v>
                </c:pt>
                <c:pt idx="2">
                  <c:v>Autres</c:v>
                </c:pt>
              </c:strCache>
            </c:strRef>
          </c:cat>
          <c:val>
            <c:numRef>
              <c:f>résumé!$D$160:$D$162</c:f>
              <c:numCache>
                <c:formatCode>0.0%</c:formatCode>
                <c:ptCount val="3"/>
                <c:pt idx="0">
                  <c:v>0.621229623925042</c:v>
                </c:pt>
                <c:pt idx="1">
                  <c:v>0.139327429084841</c:v>
                </c:pt>
                <c:pt idx="2">
                  <c:v>0.239442946990117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22417322834646"/>
          <c:y val="0.133543197618147"/>
          <c:w val="0.374804899387576"/>
          <c:h val="0.821695706369864"/>
        </c:manualLayout>
      </c:layout>
      <c:overlay val="0"/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 smtClean="0"/>
              <a:t>Transferts, </a:t>
            </a:r>
            <a:r>
              <a:rPr lang="fr-FR" dirty="0"/>
              <a:t>167 </a:t>
            </a:r>
            <a:r>
              <a:rPr lang="fr-FR" dirty="0" smtClean="0"/>
              <a:t>G</a:t>
            </a:r>
            <a:endParaRPr lang="fr-FR" dirty="0"/>
          </a:p>
        </c:rich>
      </c:tx>
      <c:layout>
        <c:manualLayout>
          <c:xMode val="edge"/>
          <c:yMode val="edge"/>
          <c:x val="0.615847331583552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917642169728784"/>
          <c:y val="0.0"/>
          <c:w val="0.559773622047244"/>
          <c:h val="0.997616356123801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3366FF"/>
              </a:solidFill>
            </c:spPr>
          </c:dPt>
          <c:dPt>
            <c:idx val="1"/>
            <c:bubble3D val="0"/>
            <c:spPr>
              <a:solidFill>
                <a:srgbClr val="008000"/>
              </a:solidFill>
            </c:spPr>
          </c:dPt>
          <c:dPt>
            <c:idx val="2"/>
            <c:bubble3D val="0"/>
            <c:spPr>
              <a:solidFill>
                <a:srgbClr val="38E62B"/>
              </a:solidFill>
            </c:spPr>
          </c:dPt>
          <c:dLbls>
            <c:dLbl>
              <c:idx val="0"/>
              <c:numFmt formatCode="0%" sourceLinked="0"/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tx1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%" sourceLinked="0"/>
              <c:spPr/>
              <c:txPr>
                <a:bodyPr/>
                <a:lstStyle/>
                <a:p>
                  <a:pPr>
                    <a:defRPr sz="2000" b="1">
                      <a:solidFill>
                        <a:srgbClr val="000000"/>
                      </a:solidFill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txPr>
              <a:bodyPr/>
              <a:lstStyle/>
              <a:p>
                <a:pPr>
                  <a:defRPr sz="2000"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résumé!$B$106:$B$108</c:f>
              <c:strCache>
                <c:ptCount val="3"/>
                <c:pt idx="0">
                  <c:v>Compétences de l'Etat</c:v>
                </c:pt>
                <c:pt idx="1">
                  <c:v>Compétences transférées Pays</c:v>
                </c:pt>
                <c:pt idx="2">
                  <c:v>Provinces et communes</c:v>
                </c:pt>
              </c:strCache>
            </c:strRef>
          </c:cat>
          <c:val>
            <c:numRef>
              <c:f>résumé!$D$106:$D$108</c:f>
              <c:numCache>
                <c:formatCode>0.0%</c:formatCode>
                <c:ptCount val="3"/>
                <c:pt idx="0">
                  <c:v>0.481081081081081</c:v>
                </c:pt>
                <c:pt idx="1">
                  <c:v>0.355555555555556</c:v>
                </c:pt>
                <c:pt idx="2">
                  <c:v>0.163363363363363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64083989501312"/>
          <c:y val="0.187362594527169"/>
          <c:w val="0.313693788276465"/>
          <c:h val="0.76787635456459"/>
        </c:manualLayout>
      </c:layout>
      <c:overlay val="0"/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8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/>
              <a:t>Compétences </a:t>
            </a:r>
            <a:endParaRPr lang="fr-FR" dirty="0" smtClean="0"/>
          </a:p>
          <a:p>
            <a:pPr>
              <a:defRPr/>
            </a:pPr>
            <a:r>
              <a:rPr lang="fr-FR" dirty="0" smtClean="0"/>
              <a:t>Etat</a:t>
            </a:r>
            <a:r>
              <a:rPr lang="fr-FR" dirty="0"/>
              <a:t>, 80 G</a:t>
            </a:r>
          </a:p>
        </c:rich>
      </c:tx>
      <c:layout>
        <c:manualLayout>
          <c:xMode val="edge"/>
          <c:yMode val="edge"/>
          <c:x val="0.624386420689041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289070866141732"/>
          <c:y val="0.150728595140477"/>
          <c:w val="0.555809148149568"/>
          <c:h val="0.80895686968895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0090"/>
              </a:solidFill>
            </c:spPr>
          </c:dPt>
          <c:dPt>
            <c:idx val="1"/>
            <c:bubble3D val="0"/>
            <c:spPr>
              <a:solidFill>
                <a:srgbClr val="0000FF"/>
              </a:solidFill>
            </c:spPr>
          </c:dPt>
          <c:dPt>
            <c:idx val="2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</c:spPr>
          </c:dPt>
          <c:dLbls>
            <c:dLbl>
              <c:idx val="0"/>
              <c:layout/>
              <c:numFmt formatCode="0%" sourceLinked="0"/>
              <c:spPr/>
              <c:txPr>
                <a:bodyPr/>
                <a:lstStyle/>
                <a:p>
                  <a:pPr>
                    <a:defRPr sz="1800" b="1">
                      <a:solidFill>
                        <a:schemeClr val="bg1"/>
                      </a:solidFill>
                    </a:defRPr>
                  </a:pPr>
                  <a:endParaRPr lang="fr-F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numFmt formatCode="0%" sourceLinked="0"/>
              <c:spPr/>
              <c:txPr>
                <a:bodyPr/>
                <a:lstStyle/>
                <a:p>
                  <a:pPr>
                    <a:defRPr sz="1800" b="1">
                      <a:solidFill>
                        <a:srgbClr val="FFFFFF"/>
                      </a:solidFill>
                    </a:defRPr>
                  </a:pPr>
                  <a:endParaRPr lang="fr-F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408609847434602"/>
                  <c:y val="0.1463203645112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txPr>
              <a:bodyPr/>
              <a:lstStyle/>
              <a:p>
                <a:pPr>
                  <a:defRPr sz="18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résumé!$B$167:$B$169</c:f>
              <c:strCache>
                <c:ptCount val="3"/>
                <c:pt idx="0">
                  <c:v>Régalien (Justice, Défense, Police)</c:v>
                </c:pt>
                <c:pt idx="1">
                  <c:v>Non régalien </c:v>
                </c:pt>
                <c:pt idx="2">
                  <c:v>Défiscalisation</c:v>
                </c:pt>
              </c:strCache>
            </c:strRef>
          </c:cat>
          <c:val>
            <c:numRef>
              <c:f>résumé!$D$167:$D$169</c:f>
              <c:numCache>
                <c:formatCode>0.0%</c:formatCode>
                <c:ptCount val="3"/>
                <c:pt idx="0">
                  <c:v>0.645443196004994</c:v>
                </c:pt>
                <c:pt idx="1">
                  <c:v>0.295880149812734</c:v>
                </c:pt>
                <c:pt idx="2">
                  <c:v>0.0586766541822721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88845894263217"/>
          <c:y val="0.265676224534671"/>
          <c:w val="0.402801799775028"/>
          <c:h val="0.734323775465329"/>
        </c:manualLayout>
      </c:layout>
      <c:overlay val="0"/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fr-FR" sz="18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Affectation, 167 </a:t>
            </a:r>
            <a:r>
              <a:rPr lang="fr-FR" sz="18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G </a:t>
            </a:r>
          </a:p>
        </c:rich>
      </c:tx>
      <c:layout>
        <c:manualLayout>
          <c:xMode val="edge"/>
          <c:yMode val="edge"/>
          <c:x val="0.562250437445319"/>
          <c:y val="0.000410067965505026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27155293088364"/>
          <c:y val="0.0"/>
          <c:w val="0.604218066491688"/>
          <c:h val="1.0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</a:defRPr>
                  </a:pPr>
                  <a:endParaRPr lang="fr-F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rgbClr val="000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résumé!$B$177:$B$180</c:f>
              <c:strCache>
                <c:ptCount val="3"/>
                <c:pt idx="0">
                  <c:v>Justice, Défense, Police, Prison</c:v>
                </c:pt>
                <c:pt idx="1">
                  <c:v>Enseignement et recherche</c:v>
                </c:pt>
                <c:pt idx="2">
                  <c:v>Fonctionnement divers et investissements</c:v>
                </c:pt>
              </c:strCache>
            </c:strRef>
          </c:cat>
          <c:val>
            <c:numRef>
              <c:f>résumé!$D$177:$D$179</c:f>
              <c:numCache>
                <c:formatCode>0%</c:formatCode>
                <c:ptCount val="3"/>
                <c:pt idx="0">
                  <c:v>0.333533293341332</c:v>
                </c:pt>
                <c:pt idx="1">
                  <c:v>0.310137972405519</c:v>
                </c:pt>
                <c:pt idx="2">
                  <c:v>0.356328734253149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39083989501312"/>
          <c:y val="0.184408143688974"/>
          <c:w val="0.358119203849519"/>
          <c:h val="0.77214783602208"/>
        </c:manualLayout>
      </c:layout>
      <c:overlay val="0"/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mr-IN" sz="1800" dirty="0" smtClean="0"/>
              <a:t>…</a:t>
            </a:r>
            <a:r>
              <a:rPr lang="fr-FR" sz="1800" dirty="0" smtClean="0"/>
              <a:t> et des dépenses</a:t>
            </a:r>
            <a:endParaRPr lang="fr-FR" sz="1800" dirty="0"/>
          </a:p>
        </c:rich>
      </c:tx>
      <c:layout>
        <c:manualLayout>
          <c:xMode val="edge"/>
          <c:yMode val="edge"/>
          <c:x val="0.239455209403172"/>
          <c:y val="0.000128174767627729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"/>
          <c:y val="0.0641975016280859"/>
          <c:w val="1.0"/>
          <c:h val="0.85146468533538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 travail PC 17'!$A$1074</c:f>
              <c:strCache>
                <c:ptCount val="1"/>
                <c:pt idx="0">
                  <c:v>Fonctionnement</c:v>
                </c:pt>
              </c:strCache>
            </c:strRef>
          </c:tx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17'!$B$1073:$P$1073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17'!$B$1074:$P$1074</c:f>
              <c:numCache>
                <c:formatCode>0.0%</c:formatCode>
                <c:ptCount val="15"/>
                <c:pt idx="0">
                  <c:v>0.291763430467279</c:v>
                </c:pt>
                <c:pt idx="1">
                  <c:v>0.306939565131707</c:v>
                </c:pt>
                <c:pt idx="2">
                  <c:v>0.313209745762712</c:v>
                </c:pt>
                <c:pt idx="3">
                  <c:v>0.299938283510125</c:v>
                </c:pt>
                <c:pt idx="4">
                  <c:v>0.282841732979664</c:v>
                </c:pt>
                <c:pt idx="5">
                  <c:v>0.28372493315508</c:v>
                </c:pt>
                <c:pt idx="6">
                  <c:v>0.279473842906679</c:v>
                </c:pt>
                <c:pt idx="7">
                  <c:v>0.256028645833333</c:v>
                </c:pt>
                <c:pt idx="8">
                  <c:v>0.282284344100241</c:v>
                </c:pt>
                <c:pt idx="9">
                  <c:v>0.290825349294697</c:v>
                </c:pt>
                <c:pt idx="10">
                  <c:v>0.265473423710395</c:v>
                </c:pt>
                <c:pt idx="11">
                  <c:v>0.26468475343974</c:v>
                </c:pt>
                <c:pt idx="12">
                  <c:v>0.272601882168078</c:v>
                </c:pt>
                <c:pt idx="13">
                  <c:v>0.279589131503052</c:v>
                </c:pt>
                <c:pt idx="14">
                  <c:v>0.283157133770587</c:v>
                </c:pt>
              </c:numCache>
            </c:numRef>
          </c:val>
        </c:ser>
        <c:ser>
          <c:idx val="1"/>
          <c:order val="1"/>
          <c:tx>
            <c:strRef>
              <c:f>' travail PC 17'!$A$1075</c:f>
              <c:strCache>
                <c:ptCount val="1"/>
                <c:pt idx="0">
                  <c:v>Prestations sociales</c:v>
                </c:pt>
              </c:strCache>
            </c:strRef>
          </c:tx>
          <c:spPr>
            <a:solidFill>
              <a:srgbClr val="FF0000"/>
            </a:solidFill>
            <a:ln w="76200" cmpd="sng">
              <a:noFill/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17'!$B$1073:$P$1073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17'!$B$1075:$P$1075</c:f>
              <c:numCache>
                <c:formatCode>0.0%</c:formatCode>
                <c:ptCount val="15"/>
                <c:pt idx="0">
                  <c:v>0.131823335515184</c:v>
                </c:pt>
                <c:pt idx="1">
                  <c:v>0.142326882230072</c:v>
                </c:pt>
                <c:pt idx="2">
                  <c:v>0.146639830508475</c:v>
                </c:pt>
                <c:pt idx="3">
                  <c:v>0.151413693346191</c:v>
                </c:pt>
                <c:pt idx="4">
                  <c:v>0.151810786914235</c:v>
                </c:pt>
                <c:pt idx="5">
                  <c:v>0.151941844919786</c:v>
                </c:pt>
                <c:pt idx="6">
                  <c:v>0.148190863862506</c:v>
                </c:pt>
                <c:pt idx="7">
                  <c:v>0.138317708333333</c:v>
                </c:pt>
                <c:pt idx="8">
                  <c:v>0.155183173918094</c:v>
                </c:pt>
                <c:pt idx="9">
                  <c:v>0.162204333201292</c:v>
                </c:pt>
                <c:pt idx="10">
                  <c:v>0.155717001533966</c:v>
                </c:pt>
                <c:pt idx="11">
                  <c:v>0.160111163394042</c:v>
                </c:pt>
                <c:pt idx="12">
                  <c:v>0.17159896434844</c:v>
                </c:pt>
                <c:pt idx="13">
                  <c:v>0.173907001881685</c:v>
                </c:pt>
                <c:pt idx="14">
                  <c:v>0.177878800738271</c:v>
                </c:pt>
              </c:numCache>
            </c:numRef>
          </c:val>
        </c:ser>
        <c:ser>
          <c:idx val="2"/>
          <c:order val="2"/>
          <c:tx>
            <c:strRef>
              <c:f>' travail PC 17'!$A$1076</c:f>
              <c:strCache>
                <c:ptCount val="1"/>
                <c:pt idx="0">
                  <c:v>Investissemenst et divers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17'!$B$1073:$P$1073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17'!$B$1076:$P$1076</c:f>
              <c:numCache>
                <c:formatCode>0.0%</c:formatCode>
                <c:ptCount val="15"/>
                <c:pt idx="0">
                  <c:v>0.0438407810537544</c:v>
                </c:pt>
                <c:pt idx="1">
                  <c:v>0.0481789332533005</c:v>
                </c:pt>
                <c:pt idx="2">
                  <c:v>0.0500275423728813</c:v>
                </c:pt>
                <c:pt idx="3">
                  <c:v>0.0413018322082931</c:v>
                </c:pt>
                <c:pt idx="4">
                  <c:v>0.0397966401414677</c:v>
                </c:pt>
                <c:pt idx="5">
                  <c:v>0.0447510026737968</c:v>
                </c:pt>
                <c:pt idx="6">
                  <c:v>0.0469817578772803</c:v>
                </c:pt>
                <c:pt idx="7">
                  <c:v>0.04212109375</c:v>
                </c:pt>
                <c:pt idx="8">
                  <c:v>0.0463878310279585</c:v>
                </c:pt>
                <c:pt idx="9">
                  <c:v>0.0559207213497781</c:v>
                </c:pt>
                <c:pt idx="10">
                  <c:v>0.0513255816436572</c:v>
                </c:pt>
                <c:pt idx="11">
                  <c:v>0.0525048910263247</c:v>
                </c:pt>
                <c:pt idx="12">
                  <c:v>0.0569230274966885</c:v>
                </c:pt>
                <c:pt idx="13">
                  <c:v>0.0694664121131878</c:v>
                </c:pt>
                <c:pt idx="14">
                  <c:v>0.0701386204549484</c:v>
                </c:pt>
              </c:numCache>
            </c:numRef>
          </c:val>
        </c:ser>
        <c:ser>
          <c:idx val="3"/>
          <c:order val="3"/>
          <c:tx>
            <c:strRef>
              <c:f>' travail PC 17'!$A$1077</c:f>
              <c:strCache>
                <c:ptCount val="1"/>
                <c:pt idx="0">
                  <c:v>Intérêts et divers</c:v>
                </c:pt>
              </c:strCache>
            </c:strRef>
          </c:tx>
          <c:invertIfNegative val="0"/>
          <c:cat>
            <c:numRef>
              <c:f>' travail PC 17'!$B$1073:$P$1073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17'!$B$1077:$P$1077</c:f>
              <c:numCache>
                <c:formatCode>0.0%</c:formatCode>
                <c:ptCount val="15"/>
                <c:pt idx="0">
                  <c:v>0.0327764831716666</c:v>
                </c:pt>
                <c:pt idx="1">
                  <c:v>0.0286447188778893</c:v>
                </c:pt>
                <c:pt idx="2">
                  <c:v>0.032385593220339</c:v>
                </c:pt>
                <c:pt idx="3">
                  <c:v>0.0278052073288332</c:v>
                </c:pt>
                <c:pt idx="4">
                  <c:v>0.0248894783377542</c:v>
                </c:pt>
                <c:pt idx="5">
                  <c:v>0.0306483957219251</c:v>
                </c:pt>
                <c:pt idx="6">
                  <c:v>0.0264751997587818</c:v>
                </c:pt>
                <c:pt idx="7">
                  <c:v>0.0278541666666667</c:v>
                </c:pt>
                <c:pt idx="8">
                  <c:v>0.0307831228618236</c:v>
                </c:pt>
                <c:pt idx="9">
                  <c:v>0.0298785441410472</c:v>
                </c:pt>
                <c:pt idx="10">
                  <c:v>0.0302439279024051</c:v>
                </c:pt>
                <c:pt idx="11">
                  <c:v>0.0302040007340391</c:v>
                </c:pt>
                <c:pt idx="12">
                  <c:v>0.0334848744869317</c:v>
                </c:pt>
                <c:pt idx="13">
                  <c:v>0.037385022315062</c:v>
                </c:pt>
                <c:pt idx="14">
                  <c:v>0.034349641761905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58891560"/>
        <c:axId val="-2059175688"/>
      </c:barChart>
      <c:lineChart>
        <c:grouping val="standard"/>
        <c:varyColors val="0"/>
        <c:ser>
          <c:idx val="4"/>
          <c:order val="4"/>
          <c:tx>
            <c:strRef>
              <c:f>' travail PC 17'!$A$1078</c:f>
              <c:strCache>
                <c:ptCount val="1"/>
                <c:pt idx="0">
                  <c:v>Total Dépenses publiques</c:v>
                </c:pt>
              </c:strCache>
            </c:strRef>
          </c:tx>
          <c:spPr>
            <a:ln w="38100" cmpd="sng">
              <a:solidFill>
                <a:schemeClr val="tx1"/>
              </a:solidFill>
              <a:prstDash val="sysDash"/>
            </a:ln>
          </c:spPr>
          <c:marker>
            <c:symbol val="none"/>
          </c:marker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 i="1"/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17'!$B$1073:$P$1073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17'!$B$1078:$P$1078</c:f>
              <c:numCache>
                <c:formatCode>0.0%</c:formatCode>
                <c:ptCount val="15"/>
                <c:pt idx="0">
                  <c:v>0.500204030207883</c:v>
                </c:pt>
                <c:pt idx="1">
                  <c:v>0.526090099492969</c:v>
                </c:pt>
                <c:pt idx="2">
                  <c:v>0.542262711864407</c:v>
                </c:pt>
                <c:pt idx="3">
                  <c:v>0.520459016393443</c:v>
                </c:pt>
                <c:pt idx="4">
                  <c:v>0.499338638373121</c:v>
                </c:pt>
                <c:pt idx="5">
                  <c:v>0.511066176470588</c:v>
                </c:pt>
                <c:pt idx="6">
                  <c:v>0.501121664405247</c:v>
                </c:pt>
                <c:pt idx="7">
                  <c:v>0.464321614583333</c:v>
                </c:pt>
                <c:pt idx="8">
                  <c:v>0.514638471908117</c:v>
                </c:pt>
                <c:pt idx="9">
                  <c:v>0.538828947986814</c:v>
                </c:pt>
                <c:pt idx="10">
                  <c:v>0.502759934790423</c:v>
                </c:pt>
                <c:pt idx="11">
                  <c:v>0.507504808594146</c:v>
                </c:pt>
                <c:pt idx="12">
                  <c:v>0.534608748500139</c:v>
                </c:pt>
                <c:pt idx="13">
                  <c:v>0.560347567812987</c:v>
                </c:pt>
                <c:pt idx="14">
                  <c:v>0.565524196725712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8891560"/>
        <c:axId val="-2059175688"/>
      </c:lineChart>
      <c:catAx>
        <c:axId val="-2058891560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59175688"/>
        <c:crosses val="autoZero"/>
        <c:auto val="1"/>
        <c:lblAlgn val="ctr"/>
        <c:lblOffset val="100"/>
        <c:tickLblSkip val="1"/>
        <c:noMultiLvlLbl val="0"/>
      </c:catAx>
      <c:valAx>
        <c:axId val="-2059175688"/>
        <c:scaling>
          <c:orientation val="minMax"/>
        </c:scaling>
        <c:delete val="1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-2058891560"/>
        <c:crosses val="autoZero"/>
        <c:crossBetween val="between"/>
        <c:majorUnit val="0.05"/>
      </c:valAx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17211381531854"/>
          <c:y val="0.720349150435143"/>
          <c:w val="0.646720353137676"/>
          <c:h val="0.166807767450121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8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 smtClean="0"/>
              <a:t>Structure </a:t>
            </a:r>
            <a:r>
              <a:rPr lang="fr-FR" sz="1800" dirty="0"/>
              <a:t>des recettes publiques,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% </a:t>
            </a:r>
            <a:r>
              <a:rPr lang="fr-FR" sz="1800" dirty="0"/>
              <a:t>du </a:t>
            </a:r>
            <a:r>
              <a:rPr lang="fr-FR" sz="1800" dirty="0" smtClean="0"/>
              <a:t>PIB</a:t>
            </a:r>
            <a:r>
              <a:rPr lang="mr-IN" sz="1800" dirty="0" smtClean="0"/>
              <a:t>…</a:t>
            </a:r>
            <a:endParaRPr lang="fr-FR" sz="1800" dirty="0"/>
          </a:p>
        </c:rich>
      </c:tx>
      <c:layout>
        <c:manualLayout>
          <c:xMode val="edge"/>
          <c:yMode val="edge"/>
          <c:x val="0.15616503074102"/>
          <c:y val="3.21509905779739E-5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102961504811898"/>
          <c:y val="0.0603776252921126"/>
          <c:w val="0.866931321084864"/>
          <c:h val="0.85532991977137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 travail PC 17'!$A$1112</c:f>
              <c:strCache>
                <c:ptCount val="1"/>
                <c:pt idx="0">
                  <c:v>Impôts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17'!$B$1111:$P$1111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17'!$B$1112:$P$1112</c:f>
              <c:numCache>
                <c:formatCode>0.0%</c:formatCode>
                <c:ptCount val="15"/>
                <c:pt idx="0">
                  <c:v>0.162042515228728</c:v>
                </c:pt>
                <c:pt idx="1">
                  <c:v>0.174560725664646</c:v>
                </c:pt>
                <c:pt idx="2">
                  <c:v>0.171548728813559</c:v>
                </c:pt>
                <c:pt idx="3">
                  <c:v>0.170985535197686</c:v>
                </c:pt>
                <c:pt idx="4">
                  <c:v>0.176901856763926</c:v>
                </c:pt>
                <c:pt idx="5">
                  <c:v>0.188392379679144</c:v>
                </c:pt>
                <c:pt idx="6">
                  <c:v>0.172947384290668</c:v>
                </c:pt>
                <c:pt idx="7">
                  <c:v>0.18925</c:v>
                </c:pt>
                <c:pt idx="8">
                  <c:v>0.201413619681936</c:v>
                </c:pt>
                <c:pt idx="9">
                  <c:v>0.198023404926717</c:v>
                </c:pt>
                <c:pt idx="10">
                  <c:v>0.190691091488683</c:v>
                </c:pt>
                <c:pt idx="11">
                  <c:v>0.198937991381306</c:v>
                </c:pt>
                <c:pt idx="12">
                  <c:v>0.219466549939474</c:v>
                </c:pt>
                <c:pt idx="13">
                  <c:v>0.210787507547445</c:v>
                </c:pt>
                <c:pt idx="14">
                  <c:v>0.215570877873651</c:v>
                </c:pt>
              </c:numCache>
            </c:numRef>
          </c:val>
        </c:ser>
        <c:ser>
          <c:idx val="1"/>
          <c:order val="1"/>
          <c:tx>
            <c:strRef>
              <c:f>' travail PC 17'!$A$1113</c:f>
              <c:strCache>
                <c:ptCount val="1"/>
                <c:pt idx="0">
                  <c:v>Cotisations sociales</c:v>
                </c:pt>
              </c:strCache>
            </c:strRef>
          </c:tx>
          <c:spPr>
            <a:solidFill>
              <a:srgbClr val="FFFF00"/>
            </a:solidFill>
            <a:ln w="76200" cmpd="sng">
              <a:noFill/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17'!$B$1111:$P$1111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17'!$B$1113:$P$1113</c:f>
              <c:numCache>
                <c:formatCode>0.0%</c:formatCode>
                <c:ptCount val="15"/>
                <c:pt idx="0">
                  <c:v>0.103821994198949</c:v>
                </c:pt>
                <c:pt idx="1">
                  <c:v>0.107817119609268</c:v>
                </c:pt>
                <c:pt idx="2">
                  <c:v>0.113423728813559</c:v>
                </c:pt>
                <c:pt idx="3">
                  <c:v>0.117288331726133</c:v>
                </c:pt>
                <c:pt idx="4">
                  <c:v>0.116564102564103</c:v>
                </c:pt>
                <c:pt idx="5">
                  <c:v>0.114894719251337</c:v>
                </c:pt>
                <c:pt idx="6">
                  <c:v>0.1138986883763</c:v>
                </c:pt>
                <c:pt idx="7">
                  <c:v>0.106696614583333</c:v>
                </c:pt>
                <c:pt idx="8">
                  <c:v>0.121357890444475</c:v>
                </c:pt>
                <c:pt idx="9">
                  <c:v>0.13005780734912</c:v>
                </c:pt>
                <c:pt idx="10">
                  <c:v>0.12242663240453</c:v>
                </c:pt>
                <c:pt idx="11">
                  <c:v>0.129868134954118</c:v>
                </c:pt>
                <c:pt idx="12">
                  <c:v>0.137276195350708</c:v>
                </c:pt>
                <c:pt idx="13">
                  <c:v>0.143239838843236</c:v>
                </c:pt>
                <c:pt idx="14">
                  <c:v>0.141913257421688</c:v>
                </c:pt>
              </c:numCache>
            </c:numRef>
          </c:val>
        </c:ser>
        <c:ser>
          <c:idx val="2"/>
          <c:order val="2"/>
          <c:tx>
            <c:strRef>
              <c:f>' travail PC 17'!$A$1114</c:f>
              <c:strCache>
                <c:ptCount val="1"/>
                <c:pt idx="0">
                  <c:v>Autres recettes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17'!$B$1111:$P$1111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17'!$B$1114:$P$1114</c:f>
              <c:numCache>
                <c:formatCode>0.0%</c:formatCode>
                <c:ptCount val="15"/>
                <c:pt idx="0">
                  <c:v>0.0320047659334191</c:v>
                </c:pt>
                <c:pt idx="1">
                  <c:v>0.0373387301692875</c:v>
                </c:pt>
                <c:pt idx="2">
                  <c:v>0.0378474576271186</c:v>
                </c:pt>
                <c:pt idx="3">
                  <c:v>0.0366711668273867</c:v>
                </c:pt>
                <c:pt idx="4">
                  <c:v>0.035920424403183</c:v>
                </c:pt>
                <c:pt idx="5">
                  <c:v>0.0382670454545454</c:v>
                </c:pt>
                <c:pt idx="6">
                  <c:v>0.0393064978139605</c:v>
                </c:pt>
                <c:pt idx="7">
                  <c:v>0.03421484375</c:v>
                </c:pt>
                <c:pt idx="8">
                  <c:v>0.0405491368764442</c:v>
                </c:pt>
                <c:pt idx="9">
                  <c:v>0.0417864552211248</c:v>
                </c:pt>
                <c:pt idx="10">
                  <c:v>0.0369255190037406</c:v>
                </c:pt>
                <c:pt idx="11">
                  <c:v>0.0385501904249598</c:v>
                </c:pt>
                <c:pt idx="12">
                  <c:v>0.0432935057206007</c:v>
                </c:pt>
                <c:pt idx="13">
                  <c:v>0.0467970230723998</c:v>
                </c:pt>
                <c:pt idx="14">
                  <c:v>0.0498415112311381</c:v>
                </c:pt>
              </c:numCache>
            </c:numRef>
          </c:val>
        </c:ser>
        <c:ser>
          <c:idx val="3"/>
          <c:order val="3"/>
          <c:tx>
            <c:strRef>
              <c:f>' travail PC 17'!$A$1115</c:f>
              <c:strCache>
                <c:ptCount val="1"/>
                <c:pt idx="0">
                  <c:v>Transferts métropolitains</c:v>
                </c:pt>
              </c:strCache>
            </c:strRef>
          </c:tx>
          <c:spPr>
            <a:solidFill>
              <a:srgbClr val="00009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17'!$B$1111:$P$1111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17'!$B$1115:$P$1115</c:f>
              <c:numCache>
                <c:formatCode>0.0%</c:formatCode>
                <c:ptCount val="15"/>
                <c:pt idx="0">
                  <c:v>0.251480243250841</c:v>
                </c:pt>
                <c:pt idx="1">
                  <c:v>0.21697247970004</c:v>
                </c:pt>
                <c:pt idx="2">
                  <c:v>0.216701271186441</c:v>
                </c:pt>
                <c:pt idx="3">
                  <c:v>0.208970106075217</c:v>
                </c:pt>
                <c:pt idx="4">
                  <c:v>0.192366047745358</c:v>
                </c:pt>
                <c:pt idx="5">
                  <c:v>0.194842914438503</c:v>
                </c:pt>
                <c:pt idx="6">
                  <c:v>0.177482285541987</c:v>
                </c:pt>
                <c:pt idx="7">
                  <c:v>0.165520833333333</c:v>
                </c:pt>
                <c:pt idx="8">
                  <c:v>0.181037107516651</c:v>
                </c:pt>
                <c:pt idx="9">
                  <c:v>0.177113392371578</c:v>
                </c:pt>
                <c:pt idx="10">
                  <c:v>0.156133551149407</c:v>
                </c:pt>
                <c:pt idx="11">
                  <c:v>0.15433850654414</c:v>
                </c:pt>
                <c:pt idx="12">
                  <c:v>0.152820741056534</c:v>
                </c:pt>
                <c:pt idx="13">
                  <c:v>0.152139422243117</c:v>
                </c:pt>
                <c:pt idx="14">
                  <c:v>0.152166298060815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59041496"/>
        <c:axId val="-2101442488"/>
      </c:barChart>
      <c:lineChart>
        <c:grouping val="standard"/>
        <c:varyColors val="0"/>
        <c:ser>
          <c:idx val="4"/>
          <c:order val="4"/>
          <c:tx>
            <c:strRef>
              <c:f>' travail PC 17'!$A$1116</c:f>
              <c:strCache>
                <c:ptCount val="1"/>
                <c:pt idx="0">
                  <c:v>Total</c:v>
                </c:pt>
              </c:strCache>
            </c:strRef>
          </c:tx>
          <c:spPr>
            <a:ln w="38100" cmpd="sng">
              <a:solidFill>
                <a:schemeClr val="tx1"/>
              </a:solidFill>
              <a:prstDash val="sysDash"/>
            </a:ln>
          </c:spPr>
          <c:marker>
            <c:symbol val="none"/>
          </c:marker>
          <c:dPt>
            <c:idx val="15"/>
            <c:bubble3D val="0"/>
            <c:spPr>
              <a:ln w="38100" cmpd="sng">
                <a:noFill/>
                <a:prstDash val="sysDash"/>
              </a:ln>
            </c:spPr>
          </c:dPt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 i="1"/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17'!$B$1111:$P$1111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17'!$B$1116:$P$1116</c:f>
              <c:numCache>
                <c:formatCode>0.0%</c:formatCode>
                <c:ptCount val="15"/>
                <c:pt idx="0">
                  <c:v>0.549349518611937</c:v>
                </c:pt>
                <c:pt idx="1">
                  <c:v>0.536689055143242</c:v>
                </c:pt>
                <c:pt idx="2">
                  <c:v>0.539521186440678</c:v>
                </c:pt>
                <c:pt idx="3">
                  <c:v>0.533915139826422</c:v>
                </c:pt>
                <c:pt idx="4">
                  <c:v>0.521752431476569</c:v>
                </c:pt>
                <c:pt idx="5">
                  <c:v>0.536397058823529</c:v>
                </c:pt>
                <c:pt idx="6">
                  <c:v>0.503634856022916</c:v>
                </c:pt>
                <c:pt idx="7">
                  <c:v>0.495682291666667</c:v>
                </c:pt>
                <c:pt idx="8">
                  <c:v>0.544357754519505</c:v>
                </c:pt>
                <c:pt idx="9">
                  <c:v>0.54698105986854</c:v>
                </c:pt>
                <c:pt idx="10">
                  <c:v>0.506176794046361</c:v>
                </c:pt>
                <c:pt idx="11">
                  <c:v>0.521694823304524</c:v>
                </c:pt>
                <c:pt idx="12">
                  <c:v>0.552856992067317</c:v>
                </c:pt>
                <c:pt idx="13">
                  <c:v>0.552963791706199</c:v>
                </c:pt>
                <c:pt idx="14">
                  <c:v>0.559491944587291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 travail PC 17'!$A$1117</c:f>
              <c:strCache>
                <c:ptCount val="1"/>
                <c:pt idx="0">
                  <c:v>Hors Transferts Métro</c:v>
                </c:pt>
              </c:strCache>
            </c:strRef>
          </c:tx>
          <c:spPr>
            <a:ln>
              <a:solidFill>
                <a:srgbClr val="000090"/>
              </a:solidFill>
            </a:ln>
          </c:spPr>
          <c:marker>
            <c:symbol val="none"/>
          </c:marker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solidFill>
                <a:srgbClr val="000090"/>
              </a:solidFill>
            </c:spPr>
            <c:txPr>
              <a:bodyPr/>
              <a:lstStyle/>
              <a:p>
                <a:pPr>
                  <a:defRPr b="1" i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 travail PC 17'!$B$1111:$P$1111</c:f>
              <c:numCache>
                <c:formatCode>0</c:formatCode>
                <c:ptCount val="15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</c:numCache>
            </c:numRef>
          </c:cat>
          <c:val>
            <c:numRef>
              <c:f>' travail PC 17'!$B$1117:$P$1117</c:f>
              <c:numCache>
                <c:formatCode>0.0%</c:formatCode>
                <c:ptCount val="15"/>
                <c:pt idx="0">
                  <c:v>0.297869275361096</c:v>
                </c:pt>
                <c:pt idx="1">
                  <c:v>0.319716575443202</c:v>
                </c:pt>
                <c:pt idx="2">
                  <c:v>0.322819915254237</c:v>
                </c:pt>
                <c:pt idx="3">
                  <c:v>0.324945033751205</c:v>
                </c:pt>
                <c:pt idx="4">
                  <c:v>0.329386383731211</c:v>
                </c:pt>
                <c:pt idx="5">
                  <c:v>0.341554144385027</c:v>
                </c:pt>
                <c:pt idx="6">
                  <c:v>0.326152570480929</c:v>
                </c:pt>
                <c:pt idx="7">
                  <c:v>0.330161458333333</c:v>
                </c:pt>
                <c:pt idx="8">
                  <c:v>0.363320647002854</c:v>
                </c:pt>
                <c:pt idx="9">
                  <c:v>0.369867667496962</c:v>
                </c:pt>
                <c:pt idx="10">
                  <c:v>0.350043242896954</c:v>
                </c:pt>
                <c:pt idx="11">
                  <c:v>0.367356316760384</c:v>
                </c:pt>
                <c:pt idx="12">
                  <c:v>0.400036251010783</c:v>
                </c:pt>
                <c:pt idx="13">
                  <c:v>0.400824369463081</c:v>
                </c:pt>
                <c:pt idx="14">
                  <c:v>0.407325646526477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9041496"/>
        <c:axId val="-2101442488"/>
      </c:lineChart>
      <c:catAx>
        <c:axId val="-2059041496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101442488"/>
        <c:crosses val="autoZero"/>
        <c:auto val="1"/>
        <c:lblAlgn val="ctr"/>
        <c:lblOffset val="100"/>
        <c:tickLblSkip val="1"/>
        <c:noMultiLvlLbl val="0"/>
      </c:catAx>
      <c:valAx>
        <c:axId val="-210144248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59041496"/>
        <c:crosses val="autoZero"/>
        <c:crossBetween val="between"/>
        <c:majorUnit val="0.05"/>
      </c:valAx>
    </c:plotArea>
    <c:legend>
      <c:legendPos val="r"/>
      <c:legendEntry>
        <c:idx val="4"/>
        <c:delete val="1"/>
      </c:legendEntry>
      <c:legendEntry>
        <c:idx val="5"/>
        <c:txPr>
          <a:bodyPr/>
          <a:lstStyle/>
          <a:p>
            <a:pPr>
              <a:defRPr b="1"/>
            </a:pPr>
            <a:endParaRPr lang="fr-FR"/>
          </a:p>
        </c:txPr>
      </c:legendEntry>
      <c:layout>
        <c:manualLayout>
          <c:xMode val="edge"/>
          <c:yMode val="edge"/>
          <c:x val="0.192719232013806"/>
          <c:y val="0.707137668755489"/>
          <c:w val="0.672010354870025"/>
          <c:h val="0.193518003066252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fr-FR" sz="2000"/>
              <a:t>Commerce de détail, %</a:t>
            </a:r>
          </a:p>
        </c:rich>
      </c:tx>
      <c:layout>
        <c:manualLayout>
          <c:xMode val="edge"/>
          <c:yMode val="edge"/>
          <c:x val="0.270316359677694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932248468941382"/>
          <c:y val="0.107921658713862"/>
          <c:w val="0.869993875765529"/>
          <c:h val="0.7641711562370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Travail!$A$587</c:f>
              <c:strCache>
                <c:ptCount val="1"/>
                <c:pt idx="0">
                  <c:v>Taux de marge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1"/>
              <c:delete val="1"/>
            </c:dLbl>
            <c:dLbl>
              <c:idx val="3"/>
              <c:delete val="1"/>
            </c:dLbl>
            <c:numFmt formatCode="#,##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Travail!$B$555:$G$556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Travail!$B$587:$G$587</c:f>
              <c:numCache>
                <c:formatCode>General</c:formatCode>
                <c:ptCount val="6"/>
                <c:pt idx="0">
                  <c:v>9.7</c:v>
                </c:pt>
                <c:pt idx="1">
                  <c:v>20.4</c:v>
                </c:pt>
                <c:pt idx="2">
                  <c:v>33.7</c:v>
                </c:pt>
                <c:pt idx="3">
                  <c:v>10.4</c:v>
                </c:pt>
                <c:pt idx="4">
                  <c:v>23.2</c:v>
                </c:pt>
                <c:pt idx="5">
                  <c:v>35.8</c:v>
                </c:pt>
              </c:numCache>
            </c:numRef>
          </c:val>
        </c:ser>
        <c:ser>
          <c:idx val="1"/>
          <c:order val="1"/>
          <c:tx>
            <c:strRef>
              <c:f>Travail!$A$588</c:f>
              <c:strCache>
                <c:ptCount val="1"/>
                <c:pt idx="0">
                  <c:v>Rentabilité brute du capital d'exploitation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cat>
            <c:multiLvlStrRef>
              <c:f>Travail!$B$555:$G$556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Travail!$B$588:$G$588</c:f>
              <c:numCache>
                <c:formatCode>General</c:formatCode>
                <c:ptCount val="6"/>
                <c:pt idx="0">
                  <c:v>5.4</c:v>
                </c:pt>
                <c:pt idx="1">
                  <c:v>15.2</c:v>
                </c:pt>
                <c:pt idx="2">
                  <c:v>30.9</c:v>
                </c:pt>
                <c:pt idx="3">
                  <c:v>6.3</c:v>
                </c:pt>
                <c:pt idx="4">
                  <c:v>12.1</c:v>
                </c:pt>
                <c:pt idx="5">
                  <c:v>21.4</c:v>
                </c:pt>
              </c:numCache>
            </c:numRef>
          </c:val>
        </c:ser>
        <c:ser>
          <c:idx val="2"/>
          <c:order val="2"/>
          <c:tx>
            <c:strRef>
              <c:f>Travail!$A$589</c:f>
              <c:strCache>
                <c:ptCount val="1"/>
                <c:pt idx="0">
                  <c:v>Rentabilité financière des capitaux propres</c:v>
                </c:pt>
              </c:strCache>
            </c:strRef>
          </c:tx>
          <c:spPr>
            <a:solidFill>
              <a:srgbClr val="008000"/>
            </a:solidFill>
            <a:ln>
              <a:noFill/>
            </a:ln>
          </c:spPr>
          <c:invertIfNegative val="0"/>
          <c:cat>
            <c:multiLvlStrRef>
              <c:f>Travail!$B$555:$G$556</c:f>
              <c:multiLvlStrCache>
                <c:ptCount val="6"/>
                <c:lvl>
                  <c:pt idx="0">
                    <c:v>Q1</c:v>
                  </c:pt>
                  <c:pt idx="1">
                    <c:v>Q2</c:v>
                  </c:pt>
                  <c:pt idx="2">
                    <c:v>Q3</c:v>
                  </c:pt>
                  <c:pt idx="3">
                    <c:v>Q1</c:v>
                  </c:pt>
                  <c:pt idx="4">
                    <c:v>Q2</c:v>
                  </c:pt>
                  <c:pt idx="5">
                    <c:v>Q3</c:v>
                  </c:pt>
                </c:lvl>
                <c:lvl>
                  <c:pt idx="0">
                    <c:v>NC</c:v>
                  </c:pt>
                  <c:pt idx="3">
                    <c:v>Fr</c:v>
                  </c:pt>
                </c:lvl>
              </c:multiLvlStrCache>
            </c:multiLvlStrRef>
          </c:cat>
          <c:val>
            <c:numRef>
              <c:f>Travail!$B$589:$G$589</c:f>
              <c:numCache>
                <c:formatCode>General</c:formatCode>
                <c:ptCount val="6"/>
                <c:pt idx="0">
                  <c:v>3.7</c:v>
                </c:pt>
                <c:pt idx="1">
                  <c:v>16.4</c:v>
                </c:pt>
                <c:pt idx="2">
                  <c:v>50.1</c:v>
                </c:pt>
                <c:pt idx="3">
                  <c:v>5.9</c:v>
                </c:pt>
                <c:pt idx="4">
                  <c:v>14.5</c:v>
                </c:pt>
                <c:pt idx="5">
                  <c:v>27.2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55960232"/>
        <c:axId val="-2044558712"/>
      </c:barChart>
      <c:catAx>
        <c:axId val="-2055960232"/>
        <c:scaling>
          <c:orientation val="minMax"/>
        </c:scaling>
        <c:delete val="0"/>
        <c:axPos val="b"/>
        <c:majorTickMark val="out"/>
        <c:minorTickMark val="none"/>
        <c:tickLblPos val="nextTo"/>
        <c:crossAx val="-2044558712"/>
        <c:crosses val="autoZero"/>
        <c:auto val="1"/>
        <c:lblAlgn val="ctr"/>
        <c:lblOffset val="100"/>
        <c:noMultiLvlLbl val="0"/>
      </c:catAx>
      <c:valAx>
        <c:axId val="-2044558712"/>
        <c:scaling>
          <c:orientation val="minMax"/>
          <c:max val="50.0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crossAx val="-2055960232"/>
        <c:crosses val="autoZero"/>
        <c:crossBetween val="between"/>
        <c:majorUnit val="2.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9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Le passage en </a:t>
            </a:r>
            <a:r>
              <a:rPr lang="fr-FR" sz="1800" dirty="0" smtClean="0"/>
              <a:t>tendances </a:t>
            </a:r>
          </a:p>
          <a:p>
            <a:pPr>
              <a:defRPr sz="1800"/>
            </a:pPr>
            <a:r>
              <a:rPr lang="fr-FR" sz="1800" dirty="0" smtClean="0"/>
              <a:t>(</a:t>
            </a:r>
            <a:r>
              <a:rPr lang="fr-FR" sz="1800" dirty="0" err="1" smtClean="0"/>
              <a:t>Moy</a:t>
            </a:r>
            <a:r>
              <a:rPr lang="fr-FR" sz="1800" dirty="0" smtClean="0"/>
              <a:t>. mob. / 4 ans) </a:t>
            </a:r>
          </a:p>
          <a:p>
            <a:pPr>
              <a:defRPr sz="1800"/>
            </a:pPr>
            <a:r>
              <a:rPr lang="fr-FR" sz="1800" dirty="0" smtClean="0"/>
              <a:t>d'un </a:t>
            </a:r>
            <a:r>
              <a:rPr lang="fr-FR" sz="1800" dirty="0"/>
              <a:t>bel excédent</a:t>
            </a:r>
          </a:p>
          <a:p>
            <a:pPr>
              <a:defRPr sz="1800"/>
            </a:pPr>
            <a:r>
              <a:rPr lang="fr-FR" sz="1800" dirty="0"/>
              <a:t> à un beau déficit public,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% </a:t>
            </a:r>
            <a:r>
              <a:rPr lang="fr-FR" sz="1800" dirty="0"/>
              <a:t>du PIB</a:t>
            </a:r>
          </a:p>
        </c:rich>
      </c:tx>
      <c:layout>
        <c:manualLayout>
          <c:xMode val="edge"/>
          <c:yMode val="edge"/>
          <c:x val="0.167078952968717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857550802874531"/>
          <c:y val="0.174111254154067"/>
          <c:w val="0.835040057765705"/>
          <c:h val="0.74041346067483"/>
        </c:manualLayout>
      </c:layout>
      <c:lineChart>
        <c:grouping val="standard"/>
        <c:varyColors val="0"/>
        <c:ser>
          <c:idx val="0"/>
          <c:order val="0"/>
          <c:tx>
            <c:strRef>
              <c:f>' travail PC 17'!$A$1121</c:f>
              <c:strCache>
                <c:ptCount val="1"/>
                <c:pt idx="0">
                  <c:v>Excédent (+) ou Déficit (-) public, % du PIB</c:v>
                </c:pt>
              </c:strCache>
            </c:strRef>
          </c:tx>
          <c:spPr>
            <a:ln w="12700" cmpd="sng">
              <a:noFill/>
            </a:ln>
          </c:spPr>
          <c:marker>
            <c:symbol val="none"/>
          </c:marker>
          <c:trendline>
            <c:spPr>
              <a:ln w="76200" cmpd="sng">
                <a:solidFill>
                  <a:srgbClr val="660066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' travail PC 17'!$B$1120:$S$1120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17'!$B$1121:$S$1121</c:f>
              <c:numCache>
                <c:formatCode>0.0%</c:formatCode>
                <c:ptCount val="18"/>
                <c:pt idx="0">
                  <c:v>0.0491432253036483</c:v>
                </c:pt>
                <c:pt idx="1">
                  <c:v>0.0105989556502726</c:v>
                </c:pt>
                <c:pt idx="2">
                  <c:v>-0.00274152542372885</c:v>
                </c:pt>
                <c:pt idx="3">
                  <c:v>0.0134580520732883</c:v>
                </c:pt>
                <c:pt idx="4">
                  <c:v>0.0224137931034483</c:v>
                </c:pt>
                <c:pt idx="5">
                  <c:v>0.0253308823529413</c:v>
                </c:pt>
                <c:pt idx="6">
                  <c:v>0.00251469923111713</c:v>
                </c:pt>
                <c:pt idx="7">
                  <c:v>0.0313619791666667</c:v>
                </c:pt>
                <c:pt idx="8">
                  <c:v>0.029720641861082</c:v>
                </c:pt>
                <c:pt idx="9">
                  <c:v>0.0081521118817266</c:v>
                </c:pt>
                <c:pt idx="10">
                  <c:v>0.00341685925593749</c:v>
                </c:pt>
                <c:pt idx="11">
                  <c:v>0.0139301912837704</c:v>
                </c:pt>
                <c:pt idx="12">
                  <c:v>0.0180510380182856</c:v>
                </c:pt>
                <c:pt idx="13">
                  <c:v>-0.0071703566477207</c:v>
                </c:pt>
                <c:pt idx="14">
                  <c:v>-0.00565123169212411</c:v>
                </c:pt>
                <c:pt idx="15">
                  <c:v>-0.0113466997744464</c:v>
                </c:pt>
                <c:pt idx="16">
                  <c:v>-0.0165452374769945</c:v>
                </c:pt>
                <c:pt idx="17">
                  <c:v>-0.016551663370289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8634872"/>
        <c:axId val="-2058667368"/>
      </c:lineChart>
      <c:lineChart>
        <c:grouping val="standard"/>
        <c:varyColors val="0"/>
        <c:ser>
          <c:idx val="1"/>
          <c:order val="1"/>
          <c:tx>
            <c:strRef>
              <c:f>' travail PC 17'!$A$1122</c:f>
              <c:strCache>
                <c:ptCount val="1"/>
                <c:pt idx="0">
                  <c:v>Dépenses publiques</c:v>
                </c:pt>
              </c:strCache>
            </c:strRef>
          </c:tx>
          <c:spPr>
            <a:ln w="12700" cmpd="sng">
              <a:noFill/>
            </a:ln>
          </c:spPr>
          <c:marker>
            <c:symbol val="none"/>
          </c:marker>
          <c:trendline>
            <c:spPr>
              <a:ln w="57150" cmpd="sng">
                <a:solidFill>
                  <a:srgbClr val="FF0000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' travail PC 17'!$B$1120:$S$1120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17'!$B$1122:$S$1122</c:f>
              <c:numCache>
                <c:formatCode>0.0%</c:formatCode>
                <c:ptCount val="18"/>
                <c:pt idx="0">
                  <c:v>0.500204030207883</c:v>
                </c:pt>
                <c:pt idx="1">
                  <c:v>0.526090099492969</c:v>
                </c:pt>
                <c:pt idx="2">
                  <c:v>0.542262711864407</c:v>
                </c:pt>
                <c:pt idx="3">
                  <c:v>0.520459016393443</c:v>
                </c:pt>
                <c:pt idx="4">
                  <c:v>0.499338638373121</c:v>
                </c:pt>
                <c:pt idx="5">
                  <c:v>0.511066176470588</c:v>
                </c:pt>
                <c:pt idx="6">
                  <c:v>0.501121664405247</c:v>
                </c:pt>
                <c:pt idx="7">
                  <c:v>0.464321614583333</c:v>
                </c:pt>
                <c:pt idx="8">
                  <c:v>0.514638471908117</c:v>
                </c:pt>
                <c:pt idx="9">
                  <c:v>0.538828947986814</c:v>
                </c:pt>
                <c:pt idx="10">
                  <c:v>0.502759934790423</c:v>
                </c:pt>
                <c:pt idx="11">
                  <c:v>0.498212243288165</c:v>
                </c:pt>
                <c:pt idx="12">
                  <c:v>0.528831326070266</c:v>
                </c:pt>
                <c:pt idx="13">
                  <c:v>0.544151373198915</c:v>
                </c:pt>
                <c:pt idx="14">
                  <c:v>0.529803494592699</c:v>
                </c:pt>
                <c:pt idx="15">
                  <c:v>0.539683328672891</c:v>
                </c:pt>
                <c:pt idx="16">
                  <c:v>0.550021843601243</c:v>
                </c:pt>
                <c:pt idx="17">
                  <c:v>0.555103080929227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 travail PC 17'!$A$1123</c:f>
              <c:strCache>
                <c:ptCount val="1"/>
                <c:pt idx="0">
                  <c:v>Recettes publiques</c:v>
                </c:pt>
              </c:strCache>
            </c:strRef>
          </c:tx>
          <c:spPr>
            <a:ln w="12700" cmpd="sng">
              <a:noFill/>
            </a:ln>
          </c:spPr>
          <c:marker>
            <c:symbol val="none"/>
          </c:marker>
          <c:trendline>
            <c:spPr>
              <a:ln w="57150" cmpd="sng">
                <a:solidFill>
                  <a:srgbClr val="008000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' travail PC 17'!$B$1120:$S$1120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17'!$B$1123:$S$1123</c:f>
              <c:numCache>
                <c:formatCode>0.0%</c:formatCode>
                <c:ptCount val="18"/>
                <c:pt idx="0">
                  <c:v>0.549347255511532</c:v>
                </c:pt>
                <c:pt idx="1">
                  <c:v>0.536689055143242</c:v>
                </c:pt>
                <c:pt idx="2">
                  <c:v>0.539521186440678</c:v>
                </c:pt>
                <c:pt idx="3">
                  <c:v>0.533917068466731</c:v>
                </c:pt>
                <c:pt idx="4">
                  <c:v>0.521752431476569</c:v>
                </c:pt>
                <c:pt idx="5">
                  <c:v>0.536397058823529</c:v>
                </c:pt>
                <c:pt idx="6">
                  <c:v>0.503636363636364</c:v>
                </c:pt>
                <c:pt idx="7">
                  <c:v>0.49568359375</c:v>
                </c:pt>
                <c:pt idx="8">
                  <c:v>0.544359113769199</c:v>
                </c:pt>
                <c:pt idx="9">
                  <c:v>0.54698105986854</c:v>
                </c:pt>
                <c:pt idx="10">
                  <c:v>0.506176794046361</c:v>
                </c:pt>
                <c:pt idx="11">
                  <c:v>0.512142434571936</c:v>
                </c:pt>
                <c:pt idx="12">
                  <c:v>0.546882364088551</c:v>
                </c:pt>
                <c:pt idx="13">
                  <c:v>0.536981016551194</c:v>
                </c:pt>
                <c:pt idx="14">
                  <c:v>0.524152262900575</c:v>
                </c:pt>
                <c:pt idx="15">
                  <c:v>0.528336628898444</c:v>
                </c:pt>
                <c:pt idx="16">
                  <c:v>0.533476606124249</c:v>
                </c:pt>
                <c:pt idx="17">
                  <c:v>0.538551417558938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 travail PC 17'!$A$1121</c:f>
              <c:strCache>
                <c:ptCount val="1"/>
                <c:pt idx="0">
                  <c:v>Excédent (+) ou Déficit (-) public, % du PIB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cat>
            <c:numRef>
              <c:f>' travail PC 17'!$B$1120:$S$1120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17'!$B$1121:$S$1121</c:f>
              <c:numCache>
                <c:formatCode>0.0%</c:formatCode>
                <c:ptCount val="18"/>
                <c:pt idx="0">
                  <c:v>0.0491432253036483</c:v>
                </c:pt>
                <c:pt idx="1">
                  <c:v>0.0105989556502726</c:v>
                </c:pt>
                <c:pt idx="2">
                  <c:v>-0.00274152542372885</c:v>
                </c:pt>
                <c:pt idx="3">
                  <c:v>0.0134580520732883</c:v>
                </c:pt>
                <c:pt idx="4">
                  <c:v>0.0224137931034483</c:v>
                </c:pt>
                <c:pt idx="5">
                  <c:v>0.0253308823529413</c:v>
                </c:pt>
                <c:pt idx="6">
                  <c:v>0.00251469923111713</c:v>
                </c:pt>
                <c:pt idx="7">
                  <c:v>0.0313619791666667</c:v>
                </c:pt>
                <c:pt idx="8">
                  <c:v>0.029720641861082</c:v>
                </c:pt>
                <c:pt idx="9">
                  <c:v>0.0081521118817266</c:v>
                </c:pt>
                <c:pt idx="10">
                  <c:v>0.00341685925593749</c:v>
                </c:pt>
                <c:pt idx="11">
                  <c:v>0.0139301912837704</c:v>
                </c:pt>
                <c:pt idx="12">
                  <c:v>0.0180510380182856</c:v>
                </c:pt>
                <c:pt idx="13">
                  <c:v>-0.0071703566477207</c:v>
                </c:pt>
                <c:pt idx="14">
                  <c:v>-0.00565123169212411</c:v>
                </c:pt>
                <c:pt idx="15">
                  <c:v>-0.0113466997744464</c:v>
                </c:pt>
                <c:pt idx="16">
                  <c:v>-0.0165452374769945</c:v>
                </c:pt>
                <c:pt idx="17">
                  <c:v>-0.016551663370289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8607832"/>
        <c:axId val="-2058658344"/>
      </c:lineChart>
      <c:catAx>
        <c:axId val="-2058634872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low"/>
        <c:spPr>
          <a:ln w="28575" cmpd="sng">
            <a:solidFill>
              <a:srgbClr val="FF0000"/>
            </a:solidFill>
          </a:ln>
        </c:spPr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058667368"/>
        <c:crosses val="autoZero"/>
        <c:auto val="1"/>
        <c:lblAlgn val="ctr"/>
        <c:lblOffset val="100"/>
        <c:tickLblSkip val="2"/>
        <c:noMultiLvlLbl val="0"/>
      </c:catAx>
      <c:valAx>
        <c:axId val="-2058667368"/>
        <c:scaling>
          <c:orientation val="minMax"/>
          <c:max val="0.025"/>
          <c:min val="-0.015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600" b="1">
                <a:solidFill>
                  <a:srgbClr val="660066"/>
                </a:solidFill>
              </a:defRPr>
            </a:pPr>
            <a:endParaRPr lang="fr-FR"/>
          </a:p>
        </c:txPr>
        <c:crossAx val="-2058634872"/>
        <c:crosses val="autoZero"/>
        <c:crossBetween val="between"/>
        <c:majorUnit val="0.002"/>
      </c:valAx>
      <c:valAx>
        <c:axId val="-2058658344"/>
        <c:scaling>
          <c:orientation val="minMax"/>
          <c:max val="0.55"/>
          <c:min val="0.45"/>
        </c:scaling>
        <c:delete val="0"/>
        <c:axPos val="r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58607832"/>
        <c:crosses val="max"/>
        <c:crossBetween val="between"/>
        <c:majorUnit val="0.01"/>
      </c:valAx>
      <c:catAx>
        <c:axId val="-2058607832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-2058658344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9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Recettes,  Dépenses </a:t>
            </a:r>
            <a:r>
              <a:rPr lang="fr-FR" sz="1800" dirty="0" smtClean="0"/>
              <a:t>publiques, Solde en </a:t>
            </a:r>
            <a:r>
              <a:rPr lang="fr-FR" sz="1800" b="1" i="0" u="none" strike="noStrike" baseline="0" dirty="0" smtClean="0">
                <a:effectLst/>
              </a:rPr>
              <a:t>GCFP courants </a:t>
            </a:r>
          </a:p>
          <a:p>
            <a:pPr>
              <a:defRPr sz="1800"/>
            </a:pPr>
            <a:r>
              <a:rPr lang="fr-FR" sz="1800" b="1" i="0" u="none" strike="noStrike" baseline="0" dirty="0" smtClean="0">
                <a:effectLst/>
              </a:rPr>
              <a:t>&amp;</a:t>
            </a:r>
            <a:r>
              <a:rPr lang="fr-FR" sz="1800" b="1" i="0" u="none" strike="noStrike" baseline="0" dirty="0" smtClean="0"/>
              <a:t> </a:t>
            </a:r>
            <a:r>
              <a:rPr lang="fr-FR" sz="1800" dirty="0" smtClean="0"/>
              <a:t>solde annuel en </a:t>
            </a:r>
            <a:r>
              <a:rPr lang="fr-FR" sz="1800" baseline="0" dirty="0" smtClean="0"/>
              <a:t>% du PIB)</a:t>
            </a:r>
            <a:r>
              <a:rPr lang="fr-FR" sz="1800" dirty="0" smtClean="0"/>
              <a:t>, </a:t>
            </a:r>
            <a:endParaRPr lang="fr-FR" sz="1800" dirty="0"/>
          </a:p>
        </c:rich>
      </c:tx>
      <c:layout>
        <c:manualLayout>
          <c:xMode val="edge"/>
          <c:yMode val="edge"/>
          <c:x val="0.114131212213545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901747999422679"/>
          <c:y val="0.369037063945877"/>
          <c:w val="0.851656269544718"/>
          <c:h val="0.53958438875445"/>
        </c:manualLayout>
      </c:layout>
      <c:lineChart>
        <c:grouping val="standard"/>
        <c:varyColors val="0"/>
        <c:ser>
          <c:idx val="0"/>
          <c:order val="0"/>
          <c:tx>
            <c:strRef>
              <c:f>' travail PC 17'!$A$1111</c:f>
              <c:strCache>
                <c:ptCount val="1"/>
                <c:pt idx="0">
                  <c:v>PIB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dPt>
            <c:idx val="16"/>
            <c:bubble3D val="0"/>
            <c:spPr>
              <a:ln>
                <a:solidFill>
                  <a:schemeClr val="tx1"/>
                </a:solidFill>
                <a:prstDash val="sysDash"/>
              </a:ln>
            </c:spPr>
          </c:dPt>
          <c:dPt>
            <c:idx val="17"/>
            <c:bubble3D val="0"/>
            <c:spPr>
              <a:ln>
                <a:solidFill>
                  <a:schemeClr val="tx1"/>
                </a:solidFill>
                <a:prstDash val="sysDash"/>
              </a:ln>
            </c:spPr>
          </c:dPt>
          <c:cat>
            <c:numRef>
              <c:f>' travail PC 17'!$B$1110:$S$1110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17'!$B$1111:$S$1111</c:f>
              <c:numCache>
                <c:formatCode>0.0</c:formatCode>
                <c:ptCount val="18"/>
                <c:pt idx="0">
                  <c:v>442.0</c:v>
                </c:pt>
                <c:pt idx="1">
                  <c:v>439.0</c:v>
                </c:pt>
                <c:pt idx="2">
                  <c:v>472.0</c:v>
                </c:pt>
                <c:pt idx="3">
                  <c:v>518.5</c:v>
                </c:pt>
                <c:pt idx="4">
                  <c:v>565.5</c:v>
                </c:pt>
                <c:pt idx="5">
                  <c:v>598.4</c:v>
                </c:pt>
                <c:pt idx="6">
                  <c:v>663.3</c:v>
                </c:pt>
                <c:pt idx="7">
                  <c:v>768.0</c:v>
                </c:pt>
                <c:pt idx="8">
                  <c:v>735.7</c:v>
                </c:pt>
                <c:pt idx="9">
                  <c:v>744.715</c:v>
                </c:pt>
                <c:pt idx="10">
                  <c:v>842.913</c:v>
                </c:pt>
                <c:pt idx="11">
                  <c:v>887.425</c:v>
                </c:pt>
                <c:pt idx="12">
                  <c:v>883.1625075439329</c:v>
                </c:pt>
                <c:pt idx="13">
                  <c:v>912.367448567508</c:v>
                </c:pt>
                <c:pt idx="14">
                  <c:v>955.19</c:v>
                </c:pt>
                <c:pt idx="15">
                  <c:v>955.8299999999994</c:v>
                </c:pt>
                <c:pt idx="16">
                  <c:v>955.9931853529475</c:v>
                </c:pt>
                <c:pt idx="17">
                  <c:v>965.553117206477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 travail PC 17'!$A$1112</c:f>
              <c:strCache>
                <c:ptCount val="1"/>
                <c:pt idx="0">
                  <c:v>Dépenses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dPt>
            <c:idx val="15"/>
            <c:bubble3D val="0"/>
            <c:spPr>
              <a:ln>
                <a:solidFill>
                  <a:srgbClr val="FF0000"/>
                </a:solidFill>
                <a:prstDash val="sysDash"/>
              </a:ln>
            </c:spPr>
          </c:dPt>
          <c:dPt>
            <c:idx val="16"/>
            <c:bubble3D val="0"/>
            <c:spPr>
              <a:ln>
                <a:solidFill>
                  <a:srgbClr val="FF0000"/>
                </a:solidFill>
                <a:prstDash val="sysDash"/>
              </a:ln>
            </c:spPr>
          </c:dPt>
          <c:dPt>
            <c:idx val="17"/>
            <c:bubble3D val="0"/>
            <c:spPr>
              <a:ln>
                <a:solidFill>
                  <a:srgbClr val="FF0000"/>
                </a:solidFill>
                <a:prstDash val="sysDash"/>
              </a:ln>
            </c:spPr>
          </c:dPt>
          <c:cat>
            <c:numRef>
              <c:f>' travail PC 17'!$B$1110:$S$1110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17'!$B$1112:$S$1112</c:f>
              <c:numCache>
                <c:formatCode>0.0</c:formatCode>
                <c:ptCount val="18"/>
                <c:pt idx="0">
                  <c:v>221.026</c:v>
                </c:pt>
                <c:pt idx="1">
                  <c:v>231.155</c:v>
                </c:pt>
                <c:pt idx="2">
                  <c:v>255.948</c:v>
                </c:pt>
                <c:pt idx="3">
                  <c:v>269.858</c:v>
                </c:pt>
                <c:pt idx="4">
                  <c:v>282.376</c:v>
                </c:pt>
                <c:pt idx="5">
                  <c:v>305.8219999999992</c:v>
                </c:pt>
                <c:pt idx="6">
                  <c:v>332.394</c:v>
                </c:pt>
                <c:pt idx="7">
                  <c:v>356.599</c:v>
                </c:pt>
                <c:pt idx="8">
                  <c:v>378.619523782802</c:v>
                </c:pt>
                <c:pt idx="9">
                  <c:v>401.274</c:v>
                </c:pt>
                <c:pt idx="10">
                  <c:v>423.782884914</c:v>
                </c:pt>
                <c:pt idx="11">
                  <c:v>442.126</c:v>
                </c:pt>
                <c:pt idx="12">
                  <c:v>467.044</c:v>
                </c:pt>
                <c:pt idx="13">
                  <c:v>496.466</c:v>
                </c:pt>
                <c:pt idx="14">
                  <c:v>506.063</c:v>
                </c:pt>
                <c:pt idx="15">
                  <c:v>515.8455160454063</c:v>
                </c:pt>
                <c:pt idx="16">
                  <c:v>525.817134278053</c:v>
                </c:pt>
                <c:pt idx="17">
                  <c:v>535.9815101621348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 travail PC 17'!$A$1117</c:f>
              <c:strCache>
                <c:ptCount val="1"/>
                <c:pt idx="0">
                  <c:v>Recettes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ymbol val="none"/>
          </c:marker>
          <c:dPt>
            <c:idx val="15"/>
            <c:bubble3D val="0"/>
            <c:spPr>
              <a:ln>
                <a:solidFill>
                  <a:srgbClr val="008000"/>
                </a:solidFill>
                <a:prstDash val="sysDash"/>
              </a:ln>
            </c:spPr>
          </c:dPt>
          <c:dPt>
            <c:idx val="16"/>
            <c:bubble3D val="0"/>
            <c:spPr>
              <a:ln>
                <a:solidFill>
                  <a:srgbClr val="008000"/>
                </a:solidFill>
                <a:prstDash val="sysDash"/>
              </a:ln>
            </c:spPr>
          </c:dPt>
          <c:dPt>
            <c:idx val="17"/>
            <c:bubble3D val="0"/>
            <c:spPr>
              <a:ln>
                <a:solidFill>
                  <a:srgbClr val="008000"/>
                </a:solidFill>
                <a:prstDash val="sysDash"/>
              </a:ln>
            </c:spPr>
          </c:dPt>
          <c:cat>
            <c:numRef>
              <c:f>' travail PC 17'!$B$1110:$S$1110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17'!$B$1117:$S$1117</c:f>
              <c:numCache>
                <c:formatCode>General</c:formatCode>
                <c:ptCount val="18"/>
                <c:pt idx="0">
                  <c:v>242.741</c:v>
                </c:pt>
                <c:pt idx="1">
                  <c:v>235.812</c:v>
                </c:pt>
                <c:pt idx="2">
                  <c:v>254.654</c:v>
                </c:pt>
                <c:pt idx="3">
                  <c:v>276.836</c:v>
                </c:pt>
                <c:pt idx="4">
                  <c:v>295.051</c:v>
                </c:pt>
                <c:pt idx="5">
                  <c:v>320.98</c:v>
                </c:pt>
                <c:pt idx="6">
                  <c:v>334.062</c:v>
                </c:pt>
                <c:pt idx="7">
                  <c:v>380.685</c:v>
                </c:pt>
                <c:pt idx="8">
                  <c:v>400.485</c:v>
                </c:pt>
                <c:pt idx="9">
                  <c:v>407.345</c:v>
                </c:pt>
                <c:pt idx="10">
                  <c:v>426.663</c:v>
                </c:pt>
                <c:pt idx="11">
                  <c:v>454.4879999999989</c:v>
                </c:pt>
                <c:pt idx="12">
                  <c:v>482.9859999999989</c:v>
                </c:pt>
                <c:pt idx="13">
                  <c:v>489.924</c:v>
                </c:pt>
                <c:pt idx="14">
                  <c:v>500.665</c:v>
                </c:pt>
                <c:pt idx="15" formatCode="0.0">
                  <c:v>505.0</c:v>
                </c:pt>
                <c:pt idx="16" formatCode="0.0">
                  <c:v>510.0</c:v>
                </c:pt>
                <c:pt idx="17" formatCode="0.0">
                  <c:v>520.0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9629768"/>
        <c:axId val="-2058382632"/>
      </c:lineChart>
      <c:lineChart>
        <c:grouping val="standard"/>
        <c:varyColors val="0"/>
        <c:ser>
          <c:idx val="2"/>
          <c:order val="3"/>
          <c:tx>
            <c:strRef>
              <c:f>' travail PC 17'!$A$1149</c:f>
              <c:strCache>
                <c:ptCount val="1"/>
                <c:pt idx="0">
                  <c:v>Excédent (+) ou Déficit (-) public, % du PIB</c:v>
                </c:pt>
              </c:strCache>
            </c:strRef>
          </c:tx>
          <c:spPr>
            <a:ln w="76200" cmpd="sng">
              <a:solidFill>
                <a:srgbClr val="660066"/>
              </a:solidFill>
            </a:ln>
          </c:spPr>
          <c:marker>
            <c:symbol val="none"/>
          </c:marker>
          <c:dPt>
            <c:idx val="15"/>
            <c:bubble3D val="0"/>
            <c:spPr>
              <a:ln w="76200" cmpd="sng">
                <a:solidFill>
                  <a:srgbClr val="660066"/>
                </a:solidFill>
                <a:prstDash val="sysDot"/>
              </a:ln>
            </c:spPr>
          </c:dPt>
          <c:dPt>
            <c:idx val="16"/>
            <c:bubble3D val="0"/>
            <c:spPr>
              <a:ln w="76200" cmpd="sng">
                <a:solidFill>
                  <a:srgbClr val="660066"/>
                </a:solidFill>
                <a:prstDash val="sysDot"/>
              </a:ln>
            </c:spPr>
          </c:dPt>
          <c:dPt>
            <c:idx val="17"/>
            <c:bubble3D val="0"/>
            <c:spPr>
              <a:ln w="76200" cmpd="sng">
                <a:solidFill>
                  <a:srgbClr val="660066"/>
                </a:solidFill>
                <a:prstDash val="sysDot"/>
              </a:ln>
            </c:spPr>
          </c:dPt>
          <c:cat>
            <c:numRef>
              <c:f>' travail PC 17'!$B$1110:$S$1110</c:f>
              <c:numCache>
                <c:formatCode>0</c:formatCode>
                <c:ptCount val="18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  <c:pt idx="16">
                  <c:v>2016.0</c:v>
                </c:pt>
                <c:pt idx="17">
                  <c:v>2017.0</c:v>
                </c:pt>
              </c:numCache>
            </c:numRef>
          </c:cat>
          <c:val>
            <c:numRef>
              <c:f>' travail PC 17'!$B$1149:$S$1149</c:f>
              <c:numCache>
                <c:formatCode>0.0%</c:formatCode>
                <c:ptCount val="18"/>
                <c:pt idx="0">
                  <c:v>0.0491289592760181</c:v>
                </c:pt>
                <c:pt idx="1">
                  <c:v>0.0106082004555809</c:v>
                </c:pt>
                <c:pt idx="2">
                  <c:v>-0.00274152542372885</c:v>
                </c:pt>
                <c:pt idx="3">
                  <c:v>0.0134580520732883</c:v>
                </c:pt>
                <c:pt idx="4">
                  <c:v>0.0224137931034483</c:v>
                </c:pt>
                <c:pt idx="5">
                  <c:v>0.0253308823529413</c:v>
                </c:pt>
                <c:pt idx="6">
                  <c:v>0.00251469923111713</c:v>
                </c:pt>
                <c:pt idx="7">
                  <c:v>0.0313619791666667</c:v>
                </c:pt>
                <c:pt idx="8">
                  <c:v>0.029720641861082</c:v>
                </c:pt>
                <c:pt idx="9">
                  <c:v>0.0081521118817266</c:v>
                </c:pt>
                <c:pt idx="10">
                  <c:v>0.00341685925593749</c:v>
                </c:pt>
                <c:pt idx="11">
                  <c:v>0.0139301912837704</c:v>
                </c:pt>
                <c:pt idx="12">
                  <c:v>0.0180510380182856</c:v>
                </c:pt>
                <c:pt idx="13">
                  <c:v>-0.0071703566477207</c:v>
                </c:pt>
                <c:pt idx="14">
                  <c:v>-0.00565123169212411</c:v>
                </c:pt>
                <c:pt idx="15">
                  <c:v>-0.0113466997744464</c:v>
                </c:pt>
                <c:pt idx="16">
                  <c:v>-0.0165452374769945</c:v>
                </c:pt>
                <c:pt idx="17">
                  <c:v>-0.016551663370289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9638904"/>
        <c:axId val="-2109607464"/>
      </c:lineChart>
      <c:catAx>
        <c:axId val="-2109629768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crossAx val="-2058382632"/>
        <c:crosses val="autoZero"/>
        <c:auto val="1"/>
        <c:lblAlgn val="ctr"/>
        <c:lblOffset val="100"/>
        <c:tickLblSkip val="1"/>
        <c:noMultiLvlLbl val="0"/>
      </c:catAx>
      <c:valAx>
        <c:axId val="-2058382632"/>
        <c:scaling>
          <c:orientation val="minMax"/>
          <c:max val="100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" sourceLinked="0"/>
        <c:majorTickMark val="out"/>
        <c:minorTickMark val="none"/>
        <c:tickLblPos val="nextTo"/>
        <c:crossAx val="-2109629768"/>
        <c:crosses val="autoZero"/>
        <c:crossBetween val="between"/>
        <c:majorUnit val="50.0"/>
      </c:valAx>
      <c:catAx>
        <c:axId val="-2109638904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-2109607464"/>
        <c:crosses val="autoZero"/>
        <c:auto val="1"/>
        <c:lblAlgn val="ctr"/>
        <c:lblOffset val="100"/>
        <c:noMultiLvlLbl val="0"/>
      </c:catAx>
      <c:valAx>
        <c:axId val="-2109607464"/>
        <c:scaling>
          <c:orientation val="minMax"/>
        </c:scaling>
        <c:delete val="0"/>
        <c:axPos val="r"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660066"/>
                </a:solidFill>
              </a:defRPr>
            </a:pPr>
            <a:endParaRPr lang="fr-FR"/>
          </a:p>
        </c:txPr>
        <c:crossAx val="-2109638904"/>
        <c:crosses val="max"/>
        <c:crossBetween val="between"/>
        <c:majorUnit val="0.005"/>
      </c:valAx>
    </c:plotArea>
    <c:legend>
      <c:legendPos val="r"/>
      <c:legendEntry>
        <c:idx val="3"/>
        <c:txPr>
          <a:bodyPr/>
          <a:lstStyle/>
          <a:p>
            <a:pPr>
              <a:defRPr sz="1800" b="1"/>
            </a:pPr>
            <a:endParaRPr lang="fr-FR"/>
          </a:p>
        </c:txPr>
      </c:legendEntry>
      <c:layout>
        <c:manualLayout>
          <c:xMode val="edge"/>
          <c:yMode val="edge"/>
          <c:x val="0.0"/>
          <c:y val="0.132642832327859"/>
          <c:w val="0.998657406954565"/>
          <c:h val="0.210810225283845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</c:spPr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  <c:userShapes r:id="rId2"/>
</c:chartSpace>
</file>

<file path=ppt/charts/chart9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% de la </a:t>
            </a:r>
            <a:r>
              <a:rPr lang="fr-FR" sz="1800" dirty="0" smtClean="0"/>
              <a:t>population en 2012</a:t>
            </a:r>
            <a:endParaRPr lang="fr-FR" sz="1800" dirty="0"/>
          </a:p>
        </c:rich>
      </c:tx>
      <c:layout>
        <c:manualLayout>
          <c:xMode val="edge"/>
          <c:yMode val="edge"/>
          <c:x val="0.113360069344597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74060297229411"/>
          <c:y val="0.155017491162842"/>
          <c:w val="0.63081345911833"/>
          <c:h val="0.815242703412816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00FF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8000"/>
              </a:solidFill>
            </c:spPr>
          </c:dPt>
          <c:dLbls>
            <c:dLbl>
              <c:idx val="2"/>
              <c:layout>
                <c:manualLayout>
                  <c:x val="0.0510916517474776"/>
                  <c:y val="0.1198079102865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'Provinces 2012'!$C$4:$C$6</c:f>
              <c:strCache>
                <c:ptCount val="3"/>
                <c:pt idx="0">
                  <c:v>Sud</c:v>
                </c:pt>
                <c:pt idx="1">
                  <c:v>Nord</c:v>
                </c:pt>
                <c:pt idx="2">
                  <c:v>Îles</c:v>
                </c:pt>
              </c:strCache>
            </c:strRef>
          </c:cat>
          <c:val>
            <c:numRef>
              <c:f>'Provinces 2012'!$G$4:$G$6</c:f>
              <c:numCache>
                <c:formatCode>0%</c:formatCode>
                <c:ptCount val="3"/>
                <c:pt idx="0">
                  <c:v>0.744600435114815</c:v>
                </c:pt>
                <c:pt idx="1">
                  <c:v>0.185919233513562</c:v>
                </c:pt>
                <c:pt idx="2">
                  <c:v>0.0694803313716227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2000"/>
      </a:pPr>
      <a:endParaRPr lang="fr-FR"/>
    </a:p>
  </c:txPr>
  <c:externalData r:id="rId2">
    <c:autoUpdate val="0"/>
  </c:externalData>
</c:chartSpace>
</file>

<file path=ppt/charts/chart9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% </a:t>
            </a:r>
            <a:r>
              <a:rPr lang="fr-FR" sz="1800" dirty="0" smtClean="0"/>
              <a:t>des recettes</a:t>
            </a:r>
          </a:p>
          <a:p>
            <a:pPr>
              <a:defRPr sz="1800"/>
            </a:pPr>
            <a:r>
              <a:rPr lang="fr-FR" sz="1800" baseline="0" dirty="0" smtClean="0"/>
              <a:t> f</a:t>
            </a:r>
            <a:r>
              <a:rPr lang="fr-FR" sz="1800" dirty="0" smtClean="0"/>
              <a:t>iscales </a:t>
            </a:r>
            <a:endParaRPr lang="fr-FR" sz="1800" dirty="0"/>
          </a:p>
        </c:rich>
      </c:tx>
      <c:layout>
        <c:manualLayout>
          <c:xMode val="edge"/>
          <c:yMode val="edge"/>
          <c:x val="0.629742911606521"/>
          <c:y val="0.039497029660909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730411955324946"/>
          <c:y val="0.0395559247314562"/>
          <c:w val="0.595353693841726"/>
          <c:h val="0.899502803308809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00FF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8000"/>
              </a:solidFill>
            </c:spPr>
          </c:dPt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'Provinces 2012'!$C$4:$C$6</c:f>
              <c:strCache>
                <c:ptCount val="3"/>
                <c:pt idx="0">
                  <c:v>Sud</c:v>
                </c:pt>
                <c:pt idx="1">
                  <c:v>Nord</c:v>
                </c:pt>
                <c:pt idx="2">
                  <c:v>Îles</c:v>
                </c:pt>
              </c:strCache>
            </c:strRef>
          </c:cat>
          <c:val>
            <c:numRef>
              <c:f>'Provinces 2012'!$D$4:$D$6</c:f>
              <c:numCache>
                <c:formatCode>0%</c:formatCode>
                <c:ptCount val="3"/>
                <c:pt idx="0">
                  <c:v>0.49089469517023</c:v>
                </c:pt>
                <c:pt idx="1">
                  <c:v>0.359813495205419</c:v>
                </c:pt>
                <c:pt idx="2">
                  <c:v>0.149291809624351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40932315797837"/>
          <c:y val="0.420447081169959"/>
          <c:w val="0.220896426408237"/>
          <c:h val="0.454002467156343"/>
        </c:manualLayout>
      </c:layout>
      <c:overlay val="0"/>
      <c:txPr>
        <a:bodyPr/>
        <a:lstStyle/>
        <a:p>
          <a:pPr>
            <a:defRPr sz="20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2000"/>
      </a:pPr>
      <a:endParaRPr lang="fr-FR"/>
    </a:p>
  </c:txPr>
  <c:externalData r:id="rId2">
    <c:autoUpdate val="0"/>
  </c:externalData>
</c:chartSpace>
</file>

<file path=ppt/charts/chart9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Recettes </a:t>
            </a:r>
            <a:r>
              <a:rPr lang="fr-FR" sz="1800" dirty="0" smtClean="0"/>
              <a:t>annuelles </a:t>
            </a:r>
            <a:endParaRPr lang="fr-FR" sz="1800" dirty="0"/>
          </a:p>
          <a:p>
            <a:pPr>
              <a:defRPr sz="1800"/>
            </a:pPr>
            <a:r>
              <a:rPr lang="fr-FR" sz="1800" dirty="0" smtClean="0"/>
              <a:t>par habitant en 2012, </a:t>
            </a:r>
            <a:endParaRPr lang="fr-FR" sz="1800" dirty="0"/>
          </a:p>
          <a:p>
            <a:pPr>
              <a:defRPr sz="1800"/>
            </a:pPr>
            <a:r>
              <a:rPr lang="fr-FR" sz="1800" dirty="0" smtClean="0"/>
              <a:t>KCFP </a:t>
            </a:r>
          </a:p>
          <a:p>
            <a:pPr>
              <a:defRPr sz="1800"/>
            </a:pPr>
            <a:r>
              <a:rPr lang="fr-FR" sz="1800" dirty="0" smtClean="0"/>
              <a:t>et</a:t>
            </a:r>
          </a:p>
          <a:p>
            <a:pPr>
              <a:defRPr sz="1800"/>
            </a:pPr>
            <a:r>
              <a:rPr lang="fr-FR" sz="1800" dirty="0" smtClean="0"/>
              <a:t> % de la moyenne</a:t>
            </a:r>
            <a:endParaRPr lang="fr-FR" sz="1800" dirty="0"/>
          </a:p>
        </c:rich>
      </c:tx>
      <c:layout>
        <c:manualLayout>
          <c:xMode val="edge"/>
          <c:yMode val="edge"/>
          <c:x val="0.705227550773204"/>
          <c:y val="0.0"/>
        </c:manualLayout>
      </c:layout>
      <c:overlay val="0"/>
      <c:spPr>
        <a:solidFill>
          <a:sysClr val="window" lastClr="FFFFFF"/>
        </a:solidFill>
      </c:spPr>
    </c:title>
    <c:autoTitleDeleted val="0"/>
    <c:plotArea>
      <c:layout>
        <c:manualLayout>
          <c:layoutTarget val="inner"/>
          <c:xMode val="edge"/>
          <c:yMode val="edge"/>
          <c:x val="0.0362106299212598"/>
          <c:y val="0.0459115429572175"/>
          <c:w val="0.827527774781577"/>
          <c:h val="0.805301049311059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0000FF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8000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 w="38100" cmpd="sng">
                <a:solidFill>
                  <a:schemeClr val="tx1"/>
                </a:solidFill>
              </a:ln>
            </c:spPr>
          </c:dPt>
          <c:dLbls>
            <c:dLbl>
              <c:idx val="0"/>
              <c:layout>
                <c:manualLayout>
                  <c:x val="0.00147286831594672"/>
                  <c:y val="0.237052885545528"/>
                </c:manualLayout>
              </c:layout>
              <c:tx>
                <c:rich>
                  <a:bodyPr/>
                  <a:lstStyle/>
                  <a:p>
                    <a:r>
                      <a:rPr lang="fr-FR" dirty="0" smtClean="0"/>
                      <a:t>66 %</a:t>
                    </a:r>
                    <a:endParaRPr lang="fr-FR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fr-FR" dirty="0" smtClean="0"/>
                      <a:t>193 %</a:t>
                    </a:r>
                    <a:endParaRPr lang="fr-FR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fr-FR" smtClean="0"/>
                      <a:t>215 %</a:t>
                    </a:r>
                    <a:endParaRPr lang="fr-FR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 rot="-5400000" vert="horz"/>
                  <a:lstStyle/>
                  <a:p>
                    <a:pPr>
                      <a:defRPr b="1">
                        <a:solidFill>
                          <a:schemeClr val="tx1"/>
                        </a:solidFill>
                      </a:defRPr>
                    </a:pPr>
                    <a:r>
                      <a:rPr lang="fr-FR" dirty="0" smtClean="0">
                        <a:solidFill>
                          <a:schemeClr val="tx1"/>
                        </a:solidFill>
                      </a:rPr>
                      <a:t>100 %</a:t>
                    </a:r>
                    <a:endParaRPr lang="fr-FR" dirty="0">
                      <a:solidFill>
                        <a:schemeClr val="tx1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b="1">
                    <a:solidFill>
                      <a:srgbClr val="FFFF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'Provinces 2012'!$H$4:$H$7</c:f>
              <c:strCache>
                <c:ptCount val="4"/>
                <c:pt idx="0">
                  <c:v>Sud</c:v>
                </c:pt>
                <c:pt idx="1">
                  <c:v>Nord</c:v>
                </c:pt>
                <c:pt idx="2">
                  <c:v>Îles</c:v>
                </c:pt>
                <c:pt idx="3">
                  <c:v>Moyenne</c:v>
                </c:pt>
              </c:strCache>
            </c:strRef>
          </c:cat>
          <c:val>
            <c:numRef>
              <c:f>'Provinces 2012'!$I$4:$I$7</c:f>
              <c:numCache>
                <c:formatCode>0</c:formatCode>
                <c:ptCount val="4"/>
                <c:pt idx="0">
                  <c:v>291.3967460696689</c:v>
                </c:pt>
                <c:pt idx="1">
                  <c:v>855.4069457370825</c:v>
                </c:pt>
                <c:pt idx="2">
                  <c:v>949.715980636316</c:v>
                </c:pt>
                <c:pt idx="3">
                  <c:v>441.9973286516689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071520104"/>
        <c:axId val="2136365144"/>
      </c:barChart>
      <c:catAx>
        <c:axId val="-20715201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fr-FR"/>
          </a:p>
        </c:txPr>
        <c:crossAx val="2136365144"/>
        <c:crosses val="autoZero"/>
        <c:auto val="1"/>
        <c:lblAlgn val="ctr"/>
        <c:lblOffset val="100"/>
        <c:noMultiLvlLbl val="0"/>
      </c:catAx>
      <c:valAx>
        <c:axId val="2136365144"/>
        <c:scaling>
          <c:orientation val="minMax"/>
          <c:max val="1000.0"/>
          <c:min val="0.0"/>
        </c:scaling>
        <c:delete val="0"/>
        <c:axPos val="l"/>
        <c:majorGridlines>
          <c:spPr>
            <a:ln>
              <a:solidFill>
                <a:sysClr val="window" lastClr="FFFFFF">
                  <a:lumMod val="75000"/>
                </a:sysClr>
              </a:solidFill>
            </a:ln>
          </c:spPr>
        </c:majorGridlines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71520104"/>
        <c:crosses val="autoZero"/>
        <c:crossBetween val="between"/>
        <c:majorUnit val="200.0"/>
      </c:valAx>
      <c:spPr>
        <a:ln>
          <a:solidFill>
            <a:schemeClr val="bg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2">
    <c:autoUpdate val="0"/>
  </c:externalData>
</c:chartSpace>
</file>

<file path=ppt/charts/chart9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Budget global et propre </a:t>
            </a:r>
            <a:endParaRPr lang="fr-FR" sz="1800" dirty="0" smtClean="0"/>
          </a:p>
          <a:p>
            <a:pPr>
              <a:defRPr sz="1800"/>
            </a:pPr>
            <a:r>
              <a:rPr lang="fr-FR" sz="1800" dirty="0" smtClean="0"/>
              <a:t>(</a:t>
            </a:r>
            <a:r>
              <a:rPr lang="fr-FR" sz="1800" dirty="0"/>
              <a:t>Budget </a:t>
            </a:r>
            <a:r>
              <a:rPr lang="fr-FR" sz="1800" i="1" dirty="0"/>
              <a:t>Pays</a:t>
            </a:r>
            <a:r>
              <a:rPr lang="fr-FR" sz="1800" dirty="0"/>
              <a:t> Nouvelle-Calédonie</a:t>
            </a:r>
            <a:r>
              <a:rPr lang="fr-FR" sz="1800" dirty="0" smtClean="0"/>
              <a:t>)</a:t>
            </a:r>
          </a:p>
          <a:p>
            <a:pPr>
              <a:defRPr sz="1800"/>
            </a:pPr>
            <a:r>
              <a:rPr lang="fr-FR" sz="1800" dirty="0" smtClean="0"/>
              <a:t>et </a:t>
            </a:r>
            <a:r>
              <a:rPr lang="fr-FR" sz="1800" dirty="0"/>
              <a:t>PIB, GCFP courants</a:t>
            </a:r>
          </a:p>
        </c:rich>
      </c:tx>
      <c:layout>
        <c:manualLayout>
          <c:xMode val="edge"/>
          <c:yMode val="edge"/>
          <c:x val="0.158486983012066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490174505213875"/>
          <c:y val="0.320893590533281"/>
          <c:w val="0.886254947861247"/>
          <c:h val="0.594946767752613"/>
        </c:manualLayout>
      </c:layout>
      <c:lineChart>
        <c:grouping val="standard"/>
        <c:varyColors val="0"/>
        <c:ser>
          <c:idx val="0"/>
          <c:order val="0"/>
          <c:tx>
            <c:strRef>
              <c:f>'Travail PC'!$A$40</c:f>
              <c:strCache>
                <c:ptCount val="1"/>
                <c:pt idx="0">
                  <c:v>Dépenses globales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'Travail PC'!$C$39:$S$39</c:f>
              <c:numCache>
                <c:formatCode>General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'Travail PC'!$C$40:$S$40</c:f>
              <c:numCache>
                <c:formatCode>General</c:formatCode>
                <c:ptCount val="17"/>
                <c:pt idx="0">
                  <c:v>77.495531845</c:v>
                </c:pt>
                <c:pt idx="1">
                  <c:v>83.1853792499998</c:v>
                </c:pt>
                <c:pt idx="2">
                  <c:v>88.763</c:v>
                </c:pt>
                <c:pt idx="3">
                  <c:v>96.484</c:v>
                </c:pt>
                <c:pt idx="4">
                  <c:v>107.665</c:v>
                </c:pt>
                <c:pt idx="5">
                  <c:v>127.42</c:v>
                </c:pt>
                <c:pt idx="6">
                  <c:v>136.980706088</c:v>
                </c:pt>
                <c:pt idx="7">
                  <c:v>184.537481021</c:v>
                </c:pt>
                <c:pt idx="8">
                  <c:v>168.954773227</c:v>
                </c:pt>
                <c:pt idx="9">
                  <c:v>167.717</c:v>
                </c:pt>
                <c:pt idx="10">
                  <c:v>178.399</c:v>
                </c:pt>
                <c:pt idx="11">
                  <c:v>202.389</c:v>
                </c:pt>
                <c:pt idx="12">
                  <c:v>225.804</c:v>
                </c:pt>
                <c:pt idx="13">
                  <c:v>215.177</c:v>
                </c:pt>
                <c:pt idx="14">
                  <c:v>223.022</c:v>
                </c:pt>
                <c:pt idx="15">
                  <c:v>230.4</c:v>
                </c:pt>
                <c:pt idx="16">
                  <c:v>221.7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'Travail PC'!$A$41</c:f>
              <c:strCache>
                <c:ptCount val="1"/>
                <c:pt idx="0">
                  <c:v>Recettes globales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ymbol val="none"/>
          </c:marker>
          <c:cat>
            <c:numRef>
              <c:f>'Travail PC'!$C$39:$S$39</c:f>
              <c:numCache>
                <c:formatCode>General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'Travail PC'!$C$41:$S$41</c:f>
              <c:numCache>
                <c:formatCode>General</c:formatCode>
                <c:ptCount val="17"/>
                <c:pt idx="0">
                  <c:v>82.348084997</c:v>
                </c:pt>
                <c:pt idx="1">
                  <c:v>82.559754638</c:v>
                </c:pt>
                <c:pt idx="2">
                  <c:v>90.2422</c:v>
                </c:pt>
                <c:pt idx="3">
                  <c:v>103.333</c:v>
                </c:pt>
                <c:pt idx="4">
                  <c:v>117.765</c:v>
                </c:pt>
                <c:pt idx="5">
                  <c:v>127.852</c:v>
                </c:pt>
                <c:pt idx="6">
                  <c:v>151.806772079</c:v>
                </c:pt>
                <c:pt idx="7">
                  <c:v>163.910350541</c:v>
                </c:pt>
                <c:pt idx="8">
                  <c:v>166.339551841</c:v>
                </c:pt>
                <c:pt idx="9">
                  <c:v>173.975</c:v>
                </c:pt>
                <c:pt idx="10">
                  <c:v>183.921</c:v>
                </c:pt>
                <c:pt idx="11">
                  <c:v>211.413</c:v>
                </c:pt>
                <c:pt idx="12">
                  <c:v>211.564</c:v>
                </c:pt>
                <c:pt idx="13">
                  <c:v>215.598</c:v>
                </c:pt>
                <c:pt idx="14">
                  <c:v>223.269</c:v>
                </c:pt>
                <c:pt idx="15">
                  <c:v>230.4</c:v>
                </c:pt>
                <c:pt idx="16">
                  <c:v>221.7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'Travail PC'!$A$130</c:f>
              <c:strCache>
                <c:ptCount val="1"/>
                <c:pt idx="0">
                  <c:v>Dépenses Budget propre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circle"/>
            <c:size val="10"/>
            <c:spPr>
              <a:solidFill>
                <a:srgbClr val="FF0000"/>
              </a:solidFill>
            </c:spPr>
          </c:marker>
          <c:cat>
            <c:numRef>
              <c:f>'Travail PC'!$C$39:$S$39</c:f>
              <c:numCache>
                <c:formatCode>General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'Travail PC'!$C$130:$S$130</c:f>
              <c:numCache>
                <c:formatCode>General</c:formatCode>
                <c:ptCount val="17"/>
                <c:pt idx="8" formatCode="#\ ##0.0">
                  <c:v>49.856</c:v>
                </c:pt>
                <c:pt idx="9" formatCode="#\ ##0.0">
                  <c:v>44.905</c:v>
                </c:pt>
                <c:pt idx="10" formatCode="#\ ##0.0">
                  <c:v>45.169</c:v>
                </c:pt>
                <c:pt idx="11" formatCode="#\ ##0.0">
                  <c:v>52.299</c:v>
                </c:pt>
                <c:pt idx="12" formatCode="#\ ##0.0">
                  <c:v>66.015</c:v>
                </c:pt>
                <c:pt idx="13" formatCode="#\ ##0.0">
                  <c:v>69.47</c:v>
                </c:pt>
                <c:pt idx="14" formatCode="#\ ##0.0">
                  <c:v>66.481</c:v>
                </c:pt>
                <c:pt idx="15" formatCode="#\ ##0.0">
                  <c:v>74.8</c:v>
                </c:pt>
                <c:pt idx="16" formatCode="#\ ##0.0">
                  <c:v>64.6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'Travail PC'!$A$131</c:f>
              <c:strCache>
                <c:ptCount val="1"/>
                <c:pt idx="0">
                  <c:v>Recettes Budget propre 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ymbol val="circle"/>
            <c:size val="10"/>
            <c:spPr>
              <a:solidFill>
                <a:srgbClr val="008000"/>
              </a:solidFill>
            </c:spPr>
          </c:marker>
          <c:cat>
            <c:numRef>
              <c:f>'Travail PC'!$C$39:$S$39</c:f>
              <c:numCache>
                <c:formatCode>General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'Travail PC'!$C$131:$S$131</c:f>
              <c:numCache>
                <c:formatCode>General</c:formatCode>
                <c:ptCount val="17"/>
                <c:pt idx="8" formatCode="#\ ##0.0">
                  <c:v>44.105</c:v>
                </c:pt>
                <c:pt idx="9" formatCode="#\ ##0.0">
                  <c:v>42.559</c:v>
                </c:pt>
                <c:pt idx="10" formatCode="#\ ##0.0">
                  <c:v>42.158</c:v>
                </c:pt>
                <c:pt idx="11" formatCode="#\ ##0.0">
                  <c:v>53.266</c:v>
                </c:pt>
                <c:pt idx="12" formatCode="#\ ##0.0">
                  <c:v>60.491</c:v>
                </c:pt>
                <c:pt idx="13" formatCode="#\ ##0.0">
                  <c:v>59.512</c:v>
                </c:pt>
                <c:pt idx="14" formatCode="#\ ##0.0">
                  <c:v>66.424</c:v>
                </c:pt>
                <c:pt idx="15" formatCode="#\ ##0.0">
                  <c:v>74.8</c:v>
                </c:pt>
                <c:pt idx="16" formatCode="#\ ##0.0">
                  <c:v>64.6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9310216"/>
        <c:axId val="-2059312248"/>
      </c:lineChart>
      <c:lineChart>
        <c:grouping val="standard"/>
        <c:varyColors val="0"/>
        <c:ser>
          <c:idx val="2"/>
          <c:order val="2"/>
          <c:tx>
            <c:strRef>
              <c:f>'Travail PC'!$A$18</c:f>
              <c:strCache>
                <c:ptCount val="1"/>
                <c:pt idx="0">
                  <c:v>PIB</c:v>
                </c:pt>
              </c:strCache>
            </c:strRef>
          </c:tx>
          <c:spPr>
            <a:ln w="76200" cmpd="sng">
              <a:solidFill>
                <a:schemeClr val="tx1"/>
              </a:solidFill>
            </a:ln>
          </c:spPr>
          <c:marker>
            <c:symbol val="none"/>
          </c:marker>
          <c:cat>
            <c:numRef>
              <c:f>'Travail PC'!$C$39:$S$39</c:f>
              <c:numCache>
                <c:formatCode>General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'Travail PC'!$C$18:$S$18</c:f>
              <c:numCache>
                <c:formatCode>0.0</c:formatCode>
                <c:ptCount val="17"/>
                <c:pt idx="0">
                  <c:v>439.382912209868</c:v>
                </c:pt>
                <c:pt idx="1">
                  <c:v>472.0</c:v>
                </c:pt>
                <c:pt idx="2" formatCode="General">
                  <c:v>518.5</c:v>
                </c:pt>
                <c:pt idx="3" formatCode="General">
                  <c:v>565.5</c:v>
                </c:pt>
                <c:pt idx="4" formatCode="General">
                  <c:v>598.4</c:v>
                </c:pt>
                <c:pt idx="5" formatCode="General">
                  <c:v>663.3</c:v>
                </c:pt>
                <c:pt idx="6" formatCode="General">
                  <c:v>768.0</c:v>
                </c:pt>
                <c:pt idx="7" formatCode="General">
                  <c:v>735.7</c:v>
                </c:pt>
                <c:pt idx="8" formatCode="General">
                  <c:v>744.715</c:v>
                </c:pt>
                <c:pt idx="9" formatCode="General">
                  <c:v>842.913</c:v>
                </c:pt>
                <c:pt idx="10">
                  <c:v>887.4</c:v>
                </c:pt>
                <c:pt idx="11">
                  <c:v>883.2</c:v>
                </c:pt>
                <c:pt idx="12">
                  <c:v>912.4</c:v>
                </c:pt>
                <c:pt idx="13" formatCode="#\ ##0.00_ ;\-#\ ##0.00\ ">
                  <c:v>955.19</c:v>
                </c:pt>
                <c:pt idx="14" formatCode="#\ ##0.00_ ;\-#\ ##0.00\ ">
                  <c:v>955.8299999999994</c:v>
                </c:pt>
                <c:pt idx="15" formatCode="General">
                  <c:v>955.8299999999994</c:v>
                </c:pt>
                <c:pt idx="16" formatCode="General">
                  <c:v>965.3883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9318632"/>
        <c:axId val="-2059328680"/>
      </c:lineChart>
      <c:catAx>
        <c:axId val="-2059310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-5400000" vert="horz"/>
          <a:lstStyle/>
          <a:p>
            <a:pPr>
              <a:defRPr sz="1600"/>
            </a:pPr>
            <a:endParaRPr lang="fr-FR"/>
          </a:p>
        </c:txPr>
        <c:crossAx val="-2059312248"/>
        <c:crosses val="autoZero"/>
        <c:auto val="1"/>
        <c:lblAlgn val="ctr"/>
        <c:lblOffset val="100"/>
        <c:noMultiLvlLbl val="0"/>
      </c:catAx>
      <c:valAx>
        <c:axId val="-2059312248"/>
        <c:scaling>
          <c:orientation val="minMax"/>
          <c:max val="250.0"/>
          <c:min val="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59310216"/>
        <c:crosses val="autoZero"/>
        <c:crossBetween val="between"/>
        <c:majorUnit val="20.0"/>
      </c:valAx>
      <c:valAx>
        <c:axId val="-2059328680"/>
        <c:scaling>
          <c:orientation val="minMax"/>
          <c:max val="1000.0"/>
        </c:scaling>
        <c:delete val="0"/>
        <c:axPos val="r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59318632"/>
        <c:crosses val="max"/>
        <c:crossBetween val="between"/>
        <c:majorUnit val="100.0"/>
      </c:valAx>
      <c:catAx>
        <c:axId val="-20593186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59328680"/>
        <c:crosses val="autoZero"/>
        <c:auto val="1"/>
        <c:lblAlgn val="ctr"/>
        <c:lblOffset val="100"/>
        <c:noMultiLvlLbl val="0"/>
      </c:catAx>
    </c:plotArea>
    <c:legend>
      <c:legendPos val="r"/>
      <c:legendEntry>
        <c:idx val="4"/>
        <c:txPr>
          <a:bodyPr/>
          <a:lstStyle/>
          <a:p>
            <a:pPr>
              <a:defRPr sz="1600" b="1"/>
            </a:pPr>
            <a:endParaRPr lang="fr-FR"/>
          </a:p>
        </c:txPr>
      </c:legendEntry>
      <c:layout>
        <c:manualLayout>
          <c:xMode val="edge"/>
          <c:yMode val="edge"/>
          <c:x val="0.0"/>
          <c:y val="0.125930008475298"/>
          <c:w val="0.500808573119953"/>
          <c:h val="0.199988077254656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</c:spPr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9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Le yo-yo des soldes budgétaires</a:t>
            </a:r>
          </a:p>
        </c:rich>
      </c:tx>
      <c:layout>
        <c:manualLayout>
          <c:xMode val="edge"/>
          <c:yMode val="edge"/>
          <c:x val="0.11600174523492"/>
          <c:y val="0.0311825745880432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0614041994750656"/>
          <c:y val="0.0925441731943411"/>
          <c:w val="0.896176509186352"/>
          <c:h val="0.873019419343194"/>
        </c:manualLayout>
      </c:layout>
      <c:lineChart>
        <c:grouping val="standard"/>
        <c:varyColors val="0"/>
        <c:ser>
          <c:idx val="2"/>
          <c:order val="0"/>
          <c:tx>
            <c:strRef>
              <c:f>'Travail PC'!$A$42</c:f>
              <c:strCache>
                <c:ptCount val="1"/>
                <c:pt idx="0">
                  <c:v>Solde (R-D global)</c:v>
                </c:pt>
              </c:strCache>
            </c:strRef>
          </c:tx>
          <c:spPr>
            <a:ln>
              <a:solidFill>
                <a:srgbClr val="0000FF"/>
              </a:solidFill>
              <a:prstDash val="sysDot"/>
            </a:ln>
          </c:spPr>
          <c:marker>
            <c:symbol val="none"/>
          </c:marker>
          <c:cat>
            <c:numRef>
              <c:f>'Travail PC'!$C$39:$S$39</c:f>
              <c:numCache>
                <c:formatCode>General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'Travail PC'!$C$42:$S$42</c:f>
              <c:numCache>
                <c:formatCode>General</c:formatCode>
                <c:ptCount val="17"/>
                <c:pt idx="0">
                  <c:v>4.852553151999985</c:v>
                </c:pt>
                <c:pt idx="1">
                  <c:v>-0.625624611999996</c:v>
                </c:pt>
                <c:pt idx="2">
                  <c:v>1.479199999999992</c:v>
                </c:pt>
                <c:pt idx="3">
                  <c:v>6.849000000000004</c:v>
                </c:pt>
                <c:pt idx="4">
                  <c:v>10.1</c:v>
                </c:pt>
                <c:pt idx="5">
                  <c:v>0.432000000000002</c:v>
                </c:pt>
                <c:pt idx="6">
                  <c:v>14.82606599099998</c:v>
                </c:pt>
                <c:pt idx="7">
                  <c:v>-20.62713048000003</c:v>
                </c:pt>
                <c:pt idx="8">
                  <c:v>-2.615221386000002</c:v>
                </c:pt>
                <c:pt idx="9">
                  <c:v>6.25799999999998</c:v>
                </c:pt>
                <c:pt idx="10">
                  <c:v>5.52199999999999</c:v>
                </c:pt>
                <c:pt idx="11">
                  <c:v>9.024000000000001</c:v>
                </c:pt>
                <c:pt idx="12">
                  <c:v>-14.24000000000001</c:v>
                </c:pt>
                <c:pt idx="13">
                  <c:v>0.421000000000021</c:v>
                </c:pt>
                <c:pt idx="14">
                  <c:v>0.247000000000014</c:v>
                </c:pt>
                <c:pt idx="15">
                  <c:v>0.0</c:v>
                </c:pt>
                <c:pt idx="16">
                  <c:v>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9291688"/>
        <c:axId val="-2059271192"/>
      </c:lineChart>
      <c:lineChart>
        <c:grouping val="standard"/>
        <c:varyColors val="0"/>
        <c:ser>
          <c:idx val="0"/>
          <c:order val="1"/>
          <c:tx>
            <c:strRef>
              <c:f>'Travail PC'!$A$43</c:f>
              <c:strCache>
                <c:ptCount val="1"/>
                <c:pt idx="0">
                  <c:v>% du PIB</c:v>
                </c:pt>
              </c:strCache>
            </c:strRef>
          </c:tx>
          <c:spPr>
            <a:ln>
              <a:solidFill>
                <a:srgbClr val="0000FF"/>
              </a:solidFill>
              <a:prstDash val="solid"/>
            </a:ln>
          </c:spPr>
          <c:marker>
            <c:symbol val="none"/>
          </c:marker>
          <c:cat>
            <c:numRef>
              <c:f>'Travail PC'!$C$39:$S$39</c:f>
              <c:numCache>
                <c:formatCode>General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'Travail PC'!$C$43:$S$43</c:f>
              <c:numCache>
                <c:formatCode>0.0%</c:formatCode>
                <c:ptCount val="17"/>
                <c:pt idx="0">
                  <c:v>0.0110440188208371</c:v>
                </c:pt>
                <c:pt idx="1">
                  <c:v>-0.00132547587288135</c:v>
                </c:pt>
                <c:pt idx="2">
                  <c:v>0.00285284474445514</c:v>
                </c:pt>
                <c:pt idx="3">
                  <c:v>0.0121114058355438</c:v>
                </c:pt>
                <c:pt idx="4">
                  <c:v>0.0168783422459893</c:v>
                </c:pt>
                <c:pt idx="5">
                  <c:v>0.000651289009497968</c:v>
                </c:pt>
                <c:pt idx="6">
                  <c:v>0.0193047734257812</c:v>
                </c:pt>
                <c:pt idx="7">
                  <c:v>-0.0280374207965204</c:v>
                </c:pt>
                <c:pt idx="8">
                  <c:v>-0.00351170768146204</c:v>
                </c:pt>
                <c:pt idx="9">
                  <c:v>0.00742425374860748</c:v>
                </c:pt>
                <c:pt idx="10">
                  <c:v>0.00622267297723686</c:v>
                </c:pt>
                <c:pt idx="11">
                  <c:v>0.0102173913043478</c:v>
                </c:pt>
                <c:pt idx="12">
                  <c:v>-0.0156071898290224</c:v>
                </c:pt>
                <c:pt idx="13" formatCode="0.00%">
                  <c:v>0.000440750007851862</c:v>
                </c:pt>
                <c:pt idx="14" formatCode="0.00%">
                  <c:v>0.000258414153144402</c:v>
                </c:pt>
                <c:pt idx="15" formatCode="0.00%">
                  <c:v>0.0</c:v>
                </c:pt>
                <c:pt idx="16" formatCode="0.00%">
                  <c:v>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9334568"/>
        <c:axId val="-2059295544"/>
      </c:lineChart>
      <c:catAx>
        <c:axId val="-20592916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low"/>
        <c:crossAx val="-2059271192"/>
        <c:crosses val="autoZero"/>
        <c:auto val="1"/>
        <c:lblAlgn val="ctr"/>
        <c:lblOffset val="100"/>
        <c:noMultiLvlLbl val="0"/>
      </c:catAx>
      <c:valAx>
        <c:axId val="-2059271192"/>
        <c:scaling>
          <c:orientation val="minMax"/>
          <c:max val="15.8"/>
          <c:min val="-1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0000FF"/>
                </a:solidFill>
              </a:defRPr>
            </a:pPr>
            <a:endParaRPr lang="fr-FR"/>
          </a:p>
        </c:txPr>
        <c:crossAx val="-2059291688"/>
        <c:crosses val="autoZero"/>
        <c:crossBetween val="between"/>
        <c:majorUnit val="2.0"/>
      </c:valAx>
      <c:valAx>
        <c:axId val="-2059295544"/>
        <c:scaling>
          <c:orientation val="minMax"/>
        </c:scaling>
        <c:delete val="0"/>
        <c:axPos val="r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0000FF"/>
                </a:solidFill>
              </a:defRPr>
            </a:pPr>
            <a:endParaRPr lang="fr-FR"/>
          </a:p>
        </c:txPr>
        <c:crossAx val="-2109334568"/>
        <c:crosses val="max"/>
        <c:crossBetween val="between"/>
      </c:valAx>
      <c:catAx>
        <c:axId val="-21093345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59295544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532321162444113"/>
          <c:y val="0.6555356553241"/>
          <c:w val="0.464482998666562"/>
          <c:h val="0.20764345890439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</c:chartSpace>
</file>

<file path=ppt/charts/chart9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Dépenses </a:t>
            </a:r>
            <a:r>
              <a:rPr lang="fr-FR" sz="1800" dirty="0" smtClean="0"/>
              <a:t>croissantes, </a:t>
            </a:r>
            <a:r>
              <a:rPr lang="fr-FR" sz="1800" dirty="0"/>
              <a:t>% du </a:t>
            </a:r>
            <a:r>
              <a:rPr lang="fr-FR" sz="1800" dirty="0" smtClean="0"/>
              <a:t>PIB</a:t>
            </a:r>
            <a:endParaRPr lang="fr-FR" sz="1800" dirty="0"/>
          </a:p>
        </c:rich>
      </c:tx>
      <c:layout>
        <c:manualLayout>
          <c:xMode val="edge"/>
          <c:yMode val="edge"/>
          <c:x val="0.147528482626088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55851377952756"/>
          <c:y val="0.0360016866931955"/>
          <c:w val="0.728283835987136"/>
          <c:h val="0.796775321363481"/>
        </c:manualLayout>
      </c:layout>
      <c:lineChart>
        <c:grouping val="standard"/>
        <c:varyColors val="0"/>
        <c:ser>
          <c:idx val="3"/>
          <c:order val="0"/>
          <c:tx>
            <c:strRef>
              <c:f>'Travail PC'!$A$44</c:f>
              <c:strCache>
                <c:ptCount val="1"/>
                <c:pt idx="0">
                  <c:v>Dépenses globales, % du PIB</c:v>
                </c:pt>
              </c:strCache>
            </c:strRef>
          </c:tx>
          <c:spPr>
            <a:ln w="57150" cmpd="sng">
              <a:solidFill>
                <a:srgbClr val="FF0000"/>
              </a:solidFill>
            </a:ln>
          </c:spPr>
          <c:marker>
            <c:symbol val="none"/>
          </c:marker>
          <c:trendline>
            <c:spPr>
              <a:ln w="38100" cmpd="sng">
                <a:solidFill>
                  <a:srgbClr val="FF0000"/>
                </a:solidFill>
                <a:prstDash val="sysDot"/>
              </a:ln>
            </c:spPr>
            <c:trendlineType val="linear"/>
            <c:dispRSqr val="0"/>
            <c:dispEq val="0"/>
          </c:trendline>
          <c:cat>
            <c:numRef>
              <c:f>'Travail PC'!$C$39:$S$39</c:f>
              <c:numCache>
                <c:formatCode>General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'Travail PC'!$C$44:$S$44</c:f>
              <c:numCache>
                <c:formatCode>General</c:formatCode>
                <c:ptCount val="17"/>
                <c:pt idx="0">
                  <c:v>0.176373567773125</c:v>
                </c:pt>
                <c:pt idx="1">
                  <c:v>0.176240210275424</c:v>
                </c:pt>
                <c:pt idx="2">
                  <c:v>0.171191899710704</c:v>
                </c:pt>
                <c:pt idx="3">
                  <c:v>0.170617152961981</c:v>
                </c:pt>
                <c:pt idx="4">
                  <c:v>0.179921457219251</c:v>
                </c:pt>
                <c:pt idx="5">
                  <c:v>0.192100105532941</c:v>
                </c:pt>
                <c:pt idx="6">
                  <c:v>0.178360294385417</c:v>
                </c:pt>
                <c:pt idx="7">
                  <c:v>0.250832514640478</c:v>
                </c:pt>
                <c:pt idx="8">
                  <c:v>0.226871720358795</c:v>
                </c:pt>
                <c:pt idx="9">
                  <c:v>0.198973085004028</c:v>
                </c:pt>
                <c:pt idx="10">
                  <c:v>0.204779520653359</c:v>
                </c:pt>
                <c:pt idx="11">
                  <c:v>0.231667530254525</c:v>
                </c:pt>
                <c:pt idx="12">
                  <c:v>0.254858786306502</c:v>
                </c:pt>
                <c:pt idx="13">
                  <c:v>0.240459784807126</c:v>
                </c:pt>
                <c:pt idx="14">
                  <c:v>0.249226553615186</c:v>
                </c:pt>
                <c:pt idx="15">
                  <c:v>0.257471451035946</c:v>
                </c:pt>
                <c:pt idx="16">
                  <c:v>0.245296259173324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'Travail PC'!$A$136</c:f>
              <c:strCache>
                <c:ptCount val="1"/>
                <c:pt idx="0">
                  <c:v>Dépenses propres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circle"/>
            <c:size val="10"/>
            <c:spPr>
              <a:solidFill>
                <a:srgbClr val="FF0000"/>
              </a:solidFill>
            </c:spPr>
          </c:marker>
          <c:cat>
            <c:numRef>
              <c:f>'Travail PC'!$C$39:$S$39</c:f>
              <c:numCache>
                <c:formatCode>General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'Travail PC'!$C$136:$S$136</c:f>
              <c:numCache>
                <c:formatCode>General</c:formatCode>
                <c:ptCount val="17"/>
                <c:pt idx="8" formatCode="0.0%">
                  <c:v>0.0669464157429352</c:v>
                </c:pt>
                <c:pt idx="9" formatCode="0.0%">
                  <c:v>0.0532735881401758</c:v>
                </c:pt>
                <c:pt idx="10" formatCode="0.0%">
                  <c:v>0.0509003831417624</c:v>
                </c:pt>
                <c:pt idx="11" formatCode="0.0%">
                  <c:v>0.0592153532608695</c:v>
                </c:pt>
                <c:pt idx="12" formatCode="0.0%">
                  <c:v>0.0723531345900921</c:v>
                </c:pt>
                <c:pt idx="13" formatCode="0.0%">
                  <c:v>0.0727289858562171</c:v>
                </c:pt>
                <c:pt idx="14" formatCode="0.0%">
                  <c:v>0.0695531632194009</c:v>
                </c:pt>
                <c:pt idx="15" formatCode="0.0%">
                  <c:v>0.0782565937457498</c:v>
                </c:pt>
                <c:pt idx="16" formatCode="0.0%">
                  <c:v>0.0669160792605421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0866936"/>
        <c:axId val="-2110858104"/>
      </c:lineChart>
      <c:catAx>
        <c:axId val="-2110866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-5400000" vert="horz"/>
          <a:lstStyle/>
          <a:p>
            <a:pPr>
              <a:defRPr/>
            </a:pPr>
            <a:endParaRPr lang="fr-FR"/>
          </a:p>
        </c:txPr>
        <c:crossAx val="-2110858104"/>
        <c:crosses val="autoZero"/>
        <c:auto val="1"/>
        <c:lblAlgn val="ctr"/>
        <c:lblOffset val="100"/>
        <c:noMultiLvlLbl val="0"/>
      </c:catAx>
      <c:valAx>
        <c:axId val="-2110858104"/>
        <c:scaling>
          <c:orientation val="minMax"/>
          <c:max val="0.3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fr-FR"/>
          </a:p>
        </c:txPr>
        <c:crossAx val="-2110866936"/>
        <c:crosses val="autoZero"/>
        <c:crossBetween val="between"/>
        <c:majorUnit val="0.05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448963644207389"/>
          <c:y val="0.346350577054594"/>
          <c:w val="0.547735851831516"/>
          <c:h val="0.257905488485484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600"/>
      </a:pPr>
      <a:endParaRPr lang="fr-FR"/>
    </a:p>
  </c:txPr>
  <c:externalData r:id="rId1">
    <c:autoUpdate val="0"/>
  </c:externalData>
</c:chartSpace>
</file>

<file path=ppt/charts/chart9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/>
              <a:t>Investissements publics, privés et totaux, GCFP constants de 2017 </a:t>
            </a:r>
          </a:p>
        </c:rich>
      </c:tx>
      <c:layout>
        <c:manualLayout>
          <c:xMode val="edge"/>
          <c:yMode val="edge"/>
          <c:x val="0.171435917002501"/>
          <c:y val="0.000305191021835029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42420057271099"/>
          <c:y val="0.156278416666706"/>
          <c:w val="0.93575799427289"/>
          <c:h val="0.785767626117118"/>
        </c:manualLayout>
      </c:layout>
      <c:lineChart>
        <c:grouping val="standard"/>
        <c:varyColors val="0"/>
        <c:ser>
          <c:idx val="1"/>
          <c:order val="0"/>
          <c:tx>
            <c:strRef>
              <c:f>'Travail PC'!$A$51</c:f>
              <c:strCache>
                <c:ptCount val="1"/>
                <c:pt idx="0">
                  <c:v>Investissements totaux du Caillou (FBC)</c:v>
                </c:pt>
              </c:strCache>
            </c:strRef>
          </c:tx>
          <c:spPr>
            <a:ln w="76200" cmpd="sng">
              <a:solidFill>
                <a:schemeClr val="tx2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'Travail PC'!$C$39:$S$39</c:f>
              <c:numCache>
                <c:formatCode>General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'Travail PC'!$C$51:$S$51</c:f>
              <c:numCache>
                <c:formatCode>0.0</c:formatCode>
                <c:ptCount val="17"/>
                <c:pt idx="0">
                  <c:v>124.6227183245239</c:v>
                </c:pt>
                <c:pt idx="1">
                  <c:v>140.87373581043</c:v>
                </c:pt>
                <c:pt idx="2">
                  <c:v>184.1114471524285</c:v>
                </c:pt>
                <c:pt idx="3">
                  <c:v>179.8847125455157</c:v>
                </c:pt>
                <c:pt idx="4">
                  <c:v>208.3969527703722</c:v>
                </c:pt>
                <c:pt idx="5">
                  <c:v>259.0177440241055</c:v>
                </c:pt>
                <c:pt idx="6">
                  <c:v>326.4158363925274</c:v>
                </c:pt>
                <c:pt idx="7">
                  <c:v>332.0356480116511</c:v>
                </c:pt>
                <c:pt idx="8">
                  <c:v>276.8587065141065</c:v>
                </c:pt>
                <c:pt idx="9">
                  <c:v>382.1290682712182</c:v>
                </c:pt>
                <c:pt idx="10">
                  <c:v>385.5193122534346</c:v>
                </c:pt>
                <c:pt idx="11">
                  <c:v>355.5992429403059</c:v>
                </c:pt>
                <c:pt idx="12">
                  <c:v>350.2530463906753</c:v>
                </c:pt>
                <c:pt idx="13">
                  <c:v>325.4924217126839</c:v>
                </c:pt>
                <c:pt idx="14">
                  <c:v>296.675641121169</c:v>
                </c:pt>
                <c:pt idx="15">
                  <c:v>283.1545652751938</c:v>
                </c:pt>
                <c:pt idx="16">
                  <c:v>280.8318915613158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'Travail PC'!$A$52</c:f>
              <c:strCache>
                <c:ptCount val="1"/>
                <c:pt idx="0">
                  <c:v>Investissements privés</c:v>
                </c:pt>
              </c:strCache>
            </c:strRef>
          </c:tx>
          <c:spPr>
            <a:ln w="76200" cmpd="sng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numRef>
              <c:f>'Travail PC'!$C$39:$S$39</c:f>
              <c:numCache>
                <c:formatCode>General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'Travail PC'!$C$52:$S$52</c:f>
              <c:numCache>
                <c:formatCode>0.0</c:formatCode>
                <c:ptCount val="17"/>
                <c:pt idx="0">
                  <c:v>116.8953550449654</c:v>
                </c:pt>
                <c:pt idx="1">
                  <c:v>134.5333393082082</c:v>
                </c:pt>
                <c:pt idx="2">
                  <c:v>178.2184940852573</c:v>
                </c:pt>
                <c:pt idx="3">
                  <c:v>173.8369641494119</c:v>
                </c:pt>
                <c:pt idx="4">
                  <c:v>203.090286553609</c:v>
                </c:pt>
                <c:pt idx="5">
                  <c:v>252.9982209626484</c:v>
                </c:pt>
                <c:pt idx="6">
                  <c:v>318.7780148435892</c:v>
                </c:pt>
                <c:pt idx="7">
                  <c:v>318.6838602352028</c:v>
                </c:pt>
                <c:pt idx="8">
                  <c:v>262.7651523232189</c:v>
                </c:pt>
                <c:pt idx="9">
                  <c:v>369.6525832979086</c:v>
                </c:pt>
                <c:pt idx="10">
                  <c:v>372.8270137889185</c:v>
                </c:pt>
                <c:pt idx="11">
                  <c:v>339.0351683598149</c:v>
                </c:pt>
                <c:pt idx="12">
                  <c:v>325.4440666909756</c:v>
                </c:pt>
                <c:pt idx="13">
                  <c:v>301.313158977223</c:v>
                </c:pt>
                <c:pt idx="14">
                  <c:v>272.0690963464762</c:v>
                </c:pt>
                <c:pt idx="15">
                  <c:v>249.9589085185374</c:v>
                </c:pt>
                <c:pt idx="16">
                  <c:v>259.8868915613158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'Travail PC'!$A$50</c:f>
              <c:strCache>
                <c:ptCount val="1"/>
                <c:pt idx="0">
                  <c:v>Investissements publics</c:v>
                </c:pt>
              </c:strCache>
            </c:strRef>
          </c:tx>
          <c:spPr>
            <a:ln w="76200" cmpd="sng">
              <a:solidFill>
                <a:srgbClr val="660066"/>
              </a:solidFill>
            </a:ln>
          </c:spPr>
          <c:marker>
            <c:symbol val="none"/>
          </c:marker>
          <c:cat>
            <c:numRef>
              <c:f>'Travail PC'!$C$39:$S$39</c:f>
              <c:numCache>
                <c:formatCode>General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'Travail PC'!$C$50:$S$50</c:f>
              <c:numCache>
                <c:formatCode>0.0</c:formatCode>
                <c:ptCount val="17"/>
                <c:pt idx="0">
                  <c:v>7.727363279558475</c:v>
                </c:pt>
                <c:pt idx="1">
                  <c:v>6.34039650222168</c:v>
                </c:pt>
                <c:pt idx="2">
                  <c:v>5.892953067171224</c:v>
                </c:pt>
                <c:pt idx="3">
                  <c:v>6.047748396103797</c:v>
                </c:pt>
                <c:pt idx="4">
                  <c:v>5.30666621676327</c:v>
                </c:pt>
                <c:pt idx="5">
                  <c:v>6.019523061457126</c:v>
                </c:pt>
                <c:pt idx="6">
                  <c:v>7.637821548936734</c:v>
                </c:pt>
                <c:pt idx="7">
                  <c:v>13.35178777644825</c:v>
                </c:pt>
                <c:pt idx="8">
                  <c:v>14.09355419088765</c:v>
                </c:pt>
                <c:pt idx="9">
                  <c:v>12.47648497330957</c:v>
                </c:pt>
                <c:pt idx="10">
                  <c:v>12.69229846451635</c:v>
                </c:pt>
                <c:pt idx="11">
                  <c:v>16.56407458049109</c:v>
                </c:pt>
                <c:pt idx="12">
                  <c:v>24.8089796996996</c:v>
                </c:pt>
                <c:pt idx="13">
                  <c:v>24.17926273546053</c:v>
                </c:pt>
                <c:pt idx="14">
                  <c:v>24.60654477469278</c:v>
                </c:pt>
                <c:pt idx="15">
                  <c:v>33.19565675665637</c:v>
                </c:pt>
                <c:pt idx="16">
                  <c:v>20.945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71211240"/>
        <c:axId val="-2134828248"/>
      </c:lineChart>
      <c:catAx>
        <c:axId val="-2071211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low"/>
        <c:crossAx val="-2134828248"/>
        <c:crosses val="autoZero"/>
        <c:auto val="1"/>
        <c:lblAlgn val="ctr"/>
        <c:lblOffset val="100"/>
        <c:noMultiLvlLbl val="0"/>
      </c:catAx>
      <c:valAx>
        <c:axId val="-2134828248"/>
        <c:scaling>
          <c:orientation val="minMax"/>
          <c:max val="400.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71211240"/>
        <c:crosses val="autoZero"/>
        <c:crossBetween val="between"/>
        <c:majorUnit val="50.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9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fr-FR" sz="1800" dirty="0"/>
              <a:t>Investissements publics </a:t>
            </a:r>
            <a:r>
              <a:rPr lang="fr-FR" sz="1800" dirty="0" smtClean="0"/>
              <a:t>/ </a:t>
            </a:r>
            <a:r>
              <a:rPr lang="fr-FR" sz="1800" dirty="0"/>
              <a:t>%</a:t>
            </a:r>
          </a:p>
        </c:rich>
      </c:tx>
      <c:layout>
        <c:manualLayout>
          <c:xMode val="edge"/>
          <c:yMode val="edge"/>
          <c:x val="0.35857813840594"/>
          <c:y val="0.0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0632863674782405"/>
          <c:y val="0.040625"/>
          <c:w val="0.936713632521759"/>
          <c:h val="0.898348157560356"/>
        </c:manualLayout>
      </c:layout>
      <c:lineChart>
        <c:grouping val="standard"/>
        <c:varyColors val="0"/>
        <c:ser>
          <c:idx val="0"/>
          <c:order val="0"/>
          <c:tx>
            <c:strRef>
              <c:f>'Travail PC'!$A$63</c:f>
              <c:strCache>
                <c:ptCount val="1"/>
                <c:pt idx="0">
                  <c:v>Investissements publics / Dépenses publics</c:v>
                </c:pt>
              </c:strCache>
            </c:strRef>
          </c:tx>
          <c:spPr>
            <a:ln w="76200" cmpd="sng">
              <a:solidFill>
                <a:srgbClr val="660066"/>
              </a:solidFill>
            </a:ln>
          </c:spPr>
          <c:marker>
            <c:symbol val="none"/>
          </c:marker>
          <c:cat>
            <c:numRef>
              <c:f>'Travail PC'!$C$27:$S$27</c:f>
              <c:numCache>
                <c:formatCode>General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'Travail PC'!$C$63:$S$63</c:f>
              <c:numCache>
                <c:formatCode>0.0%</c:formatCode>
                <c:ptCount val="17"/>
                <c:pt idx="0">
                  <c:v>0.0805756020810234</c:v>
                </c:pt>
                <c:pt idx="1">
                  <c:v>0.062561650736238</c:v>
                </c:pt>
                <c:pt idx="2">
                  <c:v>0.0550274326014218</c:v>
                </c:pt>
                <c:pt idx="3">
                  <c:v>0.0524231997015049</c:v>
                </c:pt>
                <c:pt idx="4">
                  <c:v>0.042242139971207</c:v>
                </c:pt>
                <c:pt idx="5">
                  <c:v>0.0409786532726416</c:v>
                </c:pt>
                <c:pt idx="6">
                  <c:v>0.0492903473768229</c:v>
                </c:pt>
                <c:pt idx="7">
                  <c:v>0.0662154560818432</c:v>
                </c:pt>
                <c:pt idx="8">
                  <c:v>0.0763794795584843</c:v>
                </c:pt>
                <c:pt idx="9">
                  <c:v>0.0696470840761521</c:v>
                </c:pt>
                <c:pt idx="10">
                  <c:v>0.0682346874141671</c:v>
                </c:pt>
                <c:pt idx="11">
                  <c:v>0.0797968269026479</c:v>
                </c:pt>
                <c:pt idx="12">
                  <c:v>0.10789445713982</c:v>
                </c:pt>
                <c:pt idx="13">
                  <c:v>0.110843631057223</c:v>
                </c:pt>
                <c:pt idx="14">
                  <c:v>0.108886118858229</c:v>
                </c:pt>
                <c:pt idx="15">
                  <c:v>0.142999131944444</c:v>
                </c:pt>
                <c:pt idx="16">
                  <c:v>0.0944745151105097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'Travail PC'!$A$62</c:f>
              <c:strCache>
                <c:ptCount val="1"/>
                <c:pt idx="0">
                  <c:v>Investissements publics / Investissements totaux du Caillou</c:v>
                </c:pt>
              </c:strCache>
            </c:strRef>
          </c:tx>
          <c:spPr>
            <a:ln w="76200" cmpd="sng">
              <a:solidFill>
                <a:srgbClr val="660066"/>
              </a:solidFill>
              <a:prstDash val="sysDash"/>
            </a:ln>
          </c:spPr>
          <c:marker>
            <c:symbol val="none"/>
          </c:marker>
          <c:cat>
            <c:numRef>
              <c:f>'Travail PC'!$C$27:$S$27</c:f>
              <c:numCache>
                <c:formatCode>General</c:formatCode>
                <c:ptCount val="17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  <c:pt idx="15">
                  <c:v>2016.0</c:v>
                </c:pt>
                <c:pt idx="16">
                  <c:v>2017.0</c:v>
                </c:pt>
              </c:numCache>
            </c:numRef>
          </c:cat>
          <c:val>
            <c:numRef>
              <c:f>'Travail PC'!$C$62:$S$62</c:f>
              <c:numCache>
                <c:formatCode>0.0%</c:formatCode>
                <c:ptCount val="17"/>
                <c:pt idx="0">
                  <c:v>0.0620060562267309</c:v>
                </c:pt>
                <c:pt idx="1">
                  <c:v>0.0450076550163601</c:v>
                </c:pt>
                <c:pt idx="2">
                  <c:v>0.0320075321676895</c:v>
                </c:pt>
                <c:pt idx="3">
                  <c:v>0.0336201354218667</c:v>
                </c:pt>
                <c:pt idx="4">
                  <c:v>0.0254642217470932</c:v>
                </c:pt>
                <c:pt idx="5">
                  <c:v>0.0232398096282428</c:v>
                </c:pt>
                <c:pt idx="6">
                  <c:v>0.0233990532853681</c:v>
                </c:pt>
                <c:pt idx="7">
                  <c:v>0.0402119105475679</c:v>
                </c:pt>
                <c:pt idx="8">
                  <c:v>0.0509052229866195</c:v>
                </c:pt>
                <c:pt idx="9">
                  <c:v>0.0326499238326835</c:v>
                </c:pt>
                <c:pt idx="10">
                  <c:v>0.032922600920632</c:v>
                </c:pt>
                <c:pt idx="11">
                  <c:v>0.0465807363467072</c:v>
                </c:pt>
                <c:pt idx="12">
                  <c:v>0.0708315886338572</c:v>
                </c:pt>
                <c:pt idx="13">
                  <c:v>0.0742851787707787</c:v>
                </c:pt>
                <c:pt idx="14">
                  <c:v>0.0829409003101906</c:v>
                </c:pt>
                <c:pt idx="15">
                  <c:v>0.117235110528393</c:v>
                </c:pt>
                <c:pt idx="16">
                  <c:v>0.0745819852708108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39509832"/>
        <c:axId val="-2071393624"/>
      </c:lineChart>
      <c:catAx>
        <c:axId val="-20395098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low"/>
        <c:crossAx val="-2071393624"/>
        <c:crosses val="autoZero"/>
        <c:auto val="1"/>
        <c:lblAlgn val="ctr"/>
        <c:lblOffset val="100"/>
        <c:noMultiLvlLbl val="0"/>
      </c:catAx>
      <c:valAx>
        <c:axId val="-207139362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39509832"/>
        <c:crosses val="autoZero"/>
        <c:crossBetween val="between"/>
        <c:majorUnit val="0.02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0.33518</cdr:x>
      <cdr:y>0.47988</cdr:y>
    </cdr:from>
    <cdr:to>
      <cdr:x>0.88808</cdr:x>
      <cdr:y>0.67644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2972750" y="3168051"/>
          <a:ext cx="4903749" cy="129764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400" b="1" dirty="0" smtClean="0">
              <a:solidFill>
                <a:schemeClr val="tx1"/>
              </a:solidFill>
            </a:rPr>
            <a:t>Mais ici </a:t>
          </a:r>
          <a:r>
            <a:rPr lang="fr-FR" sz="2400" b="1" dirty="0">
              <a:solidFill>
                <a:schemeClr val="tx1"/>
              </a:solidFill>
            </a:rPr>
            <a:t>l'EB est </a:t>
          </a:r>
          <a:endParaRPr lang="fr-FR" sz="2400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2400" b="1" dirty="0" smtClean="0">
              <a:solidFill>
                <a:schemeClr val="tx1"/>
              </a:solidFill>
            </a:rPr>
            <a:t>l’inconnue calculée par :</a:t>
          </a:r>
        </a:p>
        <a:p xmlns:a="http://schemas.openxmlformats.org/drawingml/2006/main">
          <a:pPr algn="ctr"/>
          <a:r>
            <a:rPr lang="fr-FR" sz="2400" b="1" dirty="0" smtClean="0">
              <a:solidFill>
                <a:schemeClr val="tx1"/>
              </a:solidFill>
            </a:rPr>
            <a:t>EB = C</a:t>
          </a:r>
          <a:r>
            <a:rPr lang="fr-FR" sz="2400" b="1" dirty="0">
              <a:solidFill>
                <a:schemeClr val="tx1"/>
              </a:solidFill>
            </a:rPr>
            <a:t>(B)</a:t>
          </a:r>
          <a:r>
            <a:rPr lang="fr-FR" sz="2400" b="1" baseline="0" dirty="0">
              <a:solidFill>
                <a:schemeClr val="tx1"/>
              </a:solidFill>
            </a:rPr>
            <a:t>F </a:t>
          </a:r>
          <a:r>
            <a:rPr lang="fr-FR" sz="2400" b="1" baseline="0" dirty="0" smtClean="0">
              <a:solidFill>
                <a:schemeClr val="tx1"/>
              </a:solidFill>
            </a:rPr>
            <a:t>+ FBC</a:t>
          </a:r>
          <a:endParaRPr lang="fr-FR" sz="2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0.22297</cdr:x>
      <cdr:y>0.34515</cdr:y>
    </cdr:from>
    <cdr:to>
      <cdr:x>0.50027</cdr:x>
      <cdr:y>0.42448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1977546" y="2278631"/>
          <a:ext cx="2459414" cy="52371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rgbClr val="FFFFFF"/>
              </a:solidFill>
            </a:rPr>
            <a:t>Quasi-crise de 2008</a:t>
          </a:r>
          <a:endParaRPr lang="fr-FR" sz="1800" b="1" dirty="0">
            <a:solidFill>
              <a:srgbClr val="FFFFFF"/>
            </a:solidFill>
          </a:endParaRP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0.31007</cdr:x>
      <cdr:y>0.19984</cdr:y>
    </cdr:from>
    <cdr:to>
      <cdr:x>0.64599</cdr:x>
      <cdr:y>0.25274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1570413" y="1325353"/>
          <a:ext cx="1701342" cy="350852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Source :</a:t>
          </a:r>
          <a:r>
            <a:rPr lang="fr-FR" sz="1600" b="1" i="1" dirty="0" smtClean="0">
              <a:solidFill>
                <a:schemeClr val="tx1"/>
              </a:solidFill>
            </a:rPr>
            <a:t> IEOM </a:t>
          </a:r>
          <a:r>
            <a:rPr lang="fr-FR" sz="1600" b="1" i="1" dirty="0" err="1" smtClean="0">
              <a:solidFill>
                <a:schemeClr val="tx1"/>
              </a:solidFill>
            </a:rPr>
            <a:t>nc</a:t>
          </a:r>
          <a:endParaRPr lang="fr-FR" sz="1600" b="1" i="1" dirty="0">
            <a:solidFill>
              <a:schemeClr val="tx1"/>
            </a:solidFill>
          </a:endParaRPr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0.08006</cdr:x>
      <cdr:y>0.20577</cdr:y>
    </cdr:from>
    <cdr:to>
      <cdr:x>0.44396</cdr:x>
      <cdr:y>0.34423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98500" y="1358900"/>
          <a:ext cx="3175000" cy="9144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Chute de</a:t>
          </a:r>
          <a:r>
            <a:rPr lang="fr-FR" sz="1600" b="1" baseline="0" dirty="0">
              <a:solidFill>
                <a:schemeClr val="tx1"/>
              </a:solidFill>
            </a:rPr>
            <a:t> l'importance </a:t>
          </a:r>
        </a:p>
        <a:p xmlns:a="http://schemas.openxmlformats.org/drawingml/2006/main">
          <a:pPr algn="ctr"/>
          <a:r>
            <a:rPr lang="fr-FR" sz="1600" b="1" baseline="0" dirty="0">
              <a:solidFill>
                <a:schemeClr val="tx1"/>
              </a:solidFill>
            </a:rPr>
            <a:t>des Entrepreneurs individuels </a:t>
          </a:r>
        </a:p>
        <a:p xmlns:a="http://schemas.openxmlformats.org/drawingml/2006/main">
          <a:pPr algn="ctr"/>
          <a:r>
            <a:rPr lang="fr-FR" sz="1600" b="1" baseline="0" dirty="0">
              <a:solidFill>
                <a:schemeClr val="tx1"/>
              </a:solidFill>
            </a:rPr>
            <a:t>pendant les </a:t>
          </a:r>
          <a:r>
            <a:rPr lang="fr-FR" sz="1600" b="1" i="1" baseline="0" dirty="0">
              <a:solidFill>
                <a:schemeClr val="tx1"/>
              </a:solidFill>
            </a:rPr>
            <a:t>Trente Glorieuses</a:t>
          </a:r>
          <a:endParaRPr lang="fr-FR" sz="1600" b="1" i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0.56477</cdr:x>
      <cdr:y>0.21154</cdr:y>
    </cdr:from>
    <cdr:to>
      <cdr:x>0.97525</cdr:x>
      <cdr:y>0.4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4927600" y="1397000"/>
          <a:ext cx="3581400" cy="124460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Source : séries longues, INSEE</a:t>
          </a:r>
        </a:p>
        <a:p xmlns:a="http://schemas.openxmlformats.org/drawingml/2006/main">
          <a:pPr algn="ctr"/>
          <a:endParaRPr lang="fr-FR" sz="1600" b="1" i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2000" b="1" i="1" dirty="0" smtClean="0">
              <a:solidFill>
                <a:schemeClr val="tx1"/>
              </a:solidFill>
            </a:rPr>
            <a:t>À quand l’équivalent </a:t>
          </a:r>
        </a:p>
        <a:p xmlns:a="http://schemas.openxmlformats.org/drawingml/2006/main">
          <a:pPr algn="ctr"/>
          <a:r>
            <a:rPr lang="fr-FR" sz="2000" b="1" i="1" dirty="0" smtClean="0">
              <a:solidFill>
                <a:schemeClr val="tx1"/>
              </a:solidFill>
            </a:rPr>
            <a:t>pour la Nouvelle-Calédonie ?</a:t>
          </a:r>
          <a:endParaRPr lang="fr-FR" sz="2000" b="1" i="1" dirty="0">
            <a:solidFill>
              <a:schemeClr val="tx1"/>
            </a:solidFill>
          </a:endParaRPr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0.17228</cdr:x>
      <cdr:y>0.12719</cdr:y>
    </cdr:from>
    <cdr:to>
      <cdr:x>0.45149</cdr:x>
      <cdr:y>0.22472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59772" y="851533"/>
          <a:ext cx="1069229" cy="652947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Source :</a:t>
          </a:r>
          <a:r>
            <a:rPr lang="fr-FR" sz="1600" b="1" i="1" dirty="0" smtClean="0">
              <a:solidFill>
                <a:schemeClr val="tx1"/>
              </a:solidFill>
            </a:rPr>
            <a:t> IEOM </a:t>
          </a:r>
          <a:r>
            <a:rPr lang="fr-FR" sz="1600" b="1" i="1" dirty="0" err="1" smtClean="0">
              <a:solidFill>
                <a:schemeClr val="tx1"/>
              </a:solidFill>
            </a:rPr>
            <a:t>nc</a:t>
          </a:r>
          <a:endParaRPr lang="fr-FR" sz="1600" b="1" i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0.61789</cdr:x>
      <cdr:y>0.14781</cdr:y>
    </cdr:from>
    <cdr:to>
      <cdr:x>1</cdr:x>
      <cdr:y>0.30453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2366241" y="989591"/>
          <a:ext cx="1463316" cy="1049236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b="1" dirty="0" smtClean="0">
              <a:solidFill>
                <a:schemeClr val="tx1"/>
              </a:solidFill>
            </a:rPr>
            <a:t>Etiquettes pour les médianes</a:t>
          </a:r>
          <a:endParaRPr lang="fr-FR" b="1" dirty="0">
            <a:solidFill>
              <a:schemeClr val="tx1"/>
            </a:solidFill>
          </a:endParaRPr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0.59905</cdr:x>
      <cdr:y>0.32782</cdr:y>
    </cdr:from>
    <cdr:to>
      <cdr:x>1</cdr:x>
      <cdr:y>0.5142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2927492" y="2194768"/>
          <a:ext cx="1959432" cy="1247822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L’écart n’est important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que pour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le Com. Auto.</a:t>
          </a:r>
          <a:endParaRPr lang="fr-FR" sz="1800" b="1" dirty="0">
            <a:solidFill>
              <a:schemeClr val="tx1"/>
            </a:solidFill>
          </a:endParaRPr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0.77393</cdr:x>
      <cdr:y>0.05429</cdr:y>
    </cdr:from>
    <cdr:to>
      <cdr:x>0.90509</cdr:x>
      <cdr:y>0.15429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7076816" y="372321"/>
          <a:ext cx="1199351" cy="6858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lnSpc>
              <a:spcPts val="1200"/>
            </a:lnSpc>
          </a:pPr>
          <a:r>
            <a:rPr lang="fr-FR" sz="2000" b="1" dirty="0">
              <a:solidFill>
                <a:schemeClr val="bg1"/>
              </a:solidFill>
            </a:rPr>
            <a:t>Autour </a:t>
          </a:r>
          <a:endParaRPr lang="fr-FR" sz="2000" b="1" dirty="0" smtClean="0">
            <a:solidFill>
              <a:schemeClr val="bg1"/>
            </a:solidFill>
          </a:endParaRPr>
        </a:p>
        <a:p xmlns:a="http://schemas.openxmlformats.org/drawingml/2006/main">
          <a:pPr algn="ctr">
            <a:lnSpc>
              <a:spcPts val="1200"/>
            </a:lnSpc>
          </a:pPr>
          <a:endParaRPr lang="fr-FR" sz="2000" b="1" dirty="0">
            <a:solidFill>
              <a:schemeClr val="bg1"/>
            </a:solidFill>
          </a:endParaRPr>
        </a:p>
        <a:p xmlns:a="http://schemas.openxmlformats.org/drawingml/2006/main">
          <a:pPr algn="ctr">
            <a:lnSpc>
              <a:spcPts val="1200"/>
            </a:lnSpc>
          </a:pPr>
          <a:r>
            <a:rPr lang="fr-FR" sz="2000" b="1" dirty="0" smtClean="0">
              <a:solidFill>
                <a:schemeClr val="bg1"/>
              </a:solidFill>
            </a:rPr>
            <a:t>de </a:t>
          </a:r>
          <a:r>
            <a:rPr lang="fr-FR" sz="2000" b="1" dirty="0">
              <a:solidFill>
                <a:schemeClr val="bg1"/>
              </a:solidFill>
            </a:rPr>
            <a:t>56%</a:t>
          </a:r>
        </a:p>
      </cdr:txBody>
    </cdr:sp>
  </cdr:relSizeAnchor>
  <cdr:relSizeAnchor xmlns:cdr="http://schemas.openxmlformats.org/drawingml/2006/chartDrawing">
    <cdr:from>
      <cdr:x>0.19376</cdr:x>
      <cdr:y>0.27051</cdr:y>
    </cdr:from>
    <cdr:to>
      <cdr:x>0.33565</cdr:x>
      <cdr:y>0.37037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1771785" y="1855188"/>
          <a:ext cx="1297381" cy="68481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lnSpc>
              <a:spcPts val="1100"/>
            </a:lnSpc>
          </a:pPr>
          <a:r>
            <a:rPr lang="fr-FR" sz="2000" b="1" dirty="0">
              <a:solidFill>
                <a:schemeClr val="bg1"/>
              </a:solidFill>
            </a:rPr>
            <a:t>Autour </a:t>
          </a:r>
          <a:endParaRPr lang="fr-FR" sz="2000" b="1" dirty="0" smtClean="0">
            <a:solidFill>
              <a:schemeClr val="bg1"/>
            </a:solidFill>
          </a:endParaRPr>
        </a:p>
        <a:p xmlns:a="http://schemas.openxmlformats.org/drawingml/2006/main">
          <a:pPr algn="ctr">
            <a:lnSpc>
              <a:spcPts val="1100"/>
            </a:lnSpc>
          </a:pPr>
          <a:endParaRPr lang="fr-FR" sz="2000" b="1" dirty="0" smtClean="0">
            <a:solidFill>
              <a:schemeClr val="bg1"/>
            </a:solidFill>
          </a:endParaRPr>
        </a:p>
        <a:p xmlns:a="http://schemas.openxmlformats.org/drawingml/2006/main">
          <a:pPr algn="ctr">
            <a:lnSpc>
              <a:spcPts val="1100"/>
            </a:lnSpc>
          </a:pPr>
          <a:r>
            <a:rPr lang="fr-FR" sz="2000" b="1" dirty="0" smtClean="0">
              <a:solidFill>
                <a:schemeClr val="bg1"/>
              </a:solidFill>
            </a:rPr>
            <a:t>de </a:t>
          </a:r>
          <a:r>
            <a:rPr lang="fr-FR" sz="2000" b="1" dirty="0">
              <a:solidFill>
                <a:schemeClr val="bg1"/>
              </a:solidFill>
            </a:rPr>
            <a:t>53%</a:t>
          </a:r>
        </a:p>
      </cdr:txBody>
    </cdr:sp>
  </cdr:relSizeAnchor>
  <cdr:relSizeAnchor xmlns:cdr="http://schemas.openxmlformats.org/drawingml/2006/chartDrawing">
    <cdr:from>
      <cdr:x>0.40733</cdr:x>
      <cdr:y>0.55143</cdr:y>
    </cdr:from>
    <cdr:to>
      <cdr:x>0.53241</cdr:x>
      <cdr:y>0.65143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3724626" y="3781707"/>
          <a:ext cx="1143707" cy="6858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lnSpc>
              <a:spcPts val="1200"/>
            </a:lnSpc>
          </a:pPr>
          <a:r>
            <a:rPr lang="fr-FR" sz="2000" b="1" dirty="0">
              <a:solidFill>
                <a:schemeClr val="bg1"/>
              </a:solidFill>
            </a:rPr>
            <a:t>Autour </a:t>
          </a:r>
          <a:endParaRPr lang="fr-FR" sz="2000" b="1" dirty="0" smtClean="0">
            <a:solidFill>
              <a:schemeClr val="bg1"/>
            </a:solidFill>
          </a:endParaRPr>
        </a:p>
        <a:p xmlns:a="http://schemas.openxmlformats.org/drawingml/2006/main">
          <a:pPr algn="ctr">
            <a:lnSpc>
              <a:spcPts val="1200"/>
            </a:lnSpc>
          </a:pPr>
          <a:endParaRPr lang="fr-FR" sz="2000" b="1" dirty="0">
            <a:solidFill>
              <a:schemeClr val="bg1"/>
            </a:solidFill>
          </a:endParaRPr>
        </a:p>
        <a:p xmlns:a="http://schemas.openxmlformats.org/drawingml/2006/main">
          <a:pPr algn="ctr">
            <a:lnSpc>
              <a:spcPts val="1200"/>
            </a:lnSpc>
          </a:pPr>
          <a:r>
            <a:rPr lang="fr-FR" sz="2000" b="1" dirty="0" smtClean="0">
              <a:solidFill>
                <a:schemeClr val="bg1"/>
              </a:solidFill>
            </a:rPr>
            <a:t>de </a:t>
          </a:r>
          <a:r>
            <a:rPr lang="fr-FR" sz="2000" b="1" dirty="0">
              <a:solidFill>
                <a:schemeClr val="bg1"/>
              </a:solidFill>
            </a:rPr>
            <a:t>49%</a:t>
          </a:r>
        </a:p>
      </cdr:txBody>
    </cdr:sp>
  </cdr:relSizeAnchor>
  <cdr:relSizeAnchor xmlns:cdr="http://schemas.openxmlformats.org/drawingml/2006/chartDrawing">
    <cdr:from>
      <cdr:x>0.57614</cdr:x>
      <cdr:y>0.59775</cdr:y>
    </cdr:from>
    <cdr:to>
      <cdr:x>0.90269</cdr:x>
      <cdr:y>0.85714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5268252" y="4099396"/>
          <a:ext cx="2985986" cy="177887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lnSpc>
              <a:spcPts val="1700"/>
            </a:lnSpc>
          </a:pPr>
          <a:r>
            <a:rPr lang="fr-FR" sz="2000" b="1" dirty="0">
              <a:solidFill>
                <a:schemeClr val="tx1"/>
              </a:solidFill>
            </a:rPr>
            <a:t>La stagnation du PIB </a:t>
          </a:r>
        </a:p>
        <a:p xmlns:a="http://schemas.openxmlformats.org/drawingml/2006/main">
          <a:pPr algn="ctr">
            <a:lnSpc>
              <a:spcPts val="1700"/>
            </a:lnSpc>
          </a:pPr>
          <a:r>
            <a:rPr lang="fr-FR" sz="2000" b="1" dirty="0" smtClean="0">
              <a:solidFill>
                <a:schemeClr val="tx1"/>
              </a:solidFill>
            </a:rPr>
            <a:t>après </a:t>
          </a:r>
          <a:r>
            <a:rPr lang="fr-FR" sz="2000" b="1" dirty="0">
              <a:solidFill>
                <a:schemeClr val="tx1"/>
              </a:solidFill>
            </a:rPr>
            <a:t>le fort ralentissement de 2008-2009 </a:t>
          </a:r>
        </a:p>
        <a:p xmlns:a="http://schemas.openxmlformats.org/drawingml/2006/main">
          <a:pPr algn="ctr">
            <a:lnSpc>
              <a:spcPts val="1700"/>
            </a:lnSpc>
          </a:pPr>
          <a:r>
            <a:rPr lang="fr-FR" sz="2000" b="1" dirty="0" smtClean="0">
              <a:solidFill>
                <a:schemeClr val="tx1"/>
              </a:solidFill>
            </a:rPr>
            <a:t>fait </a:t>
          </a:r>
          <a:r>
            <a:rPr lang="fr-FR" sz="2000" b="1" dirty="0">
              <a:solidFill>
                <a:schemeClr val="tx1"/>
              </a:solidFill>
            </a:rPr>
            <a:t>croître la</a:t>
          </a:r>
          <a:r>
            <a:rPr lang="fr-FR" sz="2000" b="1" baseline="0" dirty="0">
              <a:solidFill>
                <a:schemeClr val="tx1"/>
              </a:solidFill>
            </a:rPr>
            <a:t> part des dépenses publiques</a:t>
          </a:r>
          <a:endParaRPr lang="fr-FR" sz="2000" b="1" dirty="0">
            <a:solidFill>
              <a:schemeClr val="tx1"/>
            </a:solidFill>
          </a:endParaRPr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0.90203</cdr:x>
      <cdr:y>0.33372</cdr:y>
    </cdr:from>
    <cdr:to>
      <cdr:x>1</cdr:x>
      <cdr:y>0.38139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8248146" y="2288619"/>
          <a:ext cx="895854" cy="32694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r-FR"/>
        </a:p>
      </cdr:txBody>
    </cdr:sp>
  </cdr:relSizeAnchor>
  <cdr:relSizeAnchor xmlns:cdr="http://schemas.openxmlformats.org/drawingml/2006/chartDrawing">
    <cdr:from>
      <cdr:x>0.89515</cdr:x>
      <cdr:y>0.33555</cdr:y>
    </cdr:from>
    <cdr:to>
      <cdr:x>1</cdr:x>
      <cdr:y>0.3888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8185279" y="2301196"/>
          <a:ext cx="958721" cy="36517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fr-FR"/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0.167</cdr:x>
      <cdr:y>0.4078</cdr:y>
    </cdr:from>
    <cdr:to>
      <cdr:x>0.59046</cdr:x>
      <cdr:y>0.56028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1487811" y="1460500"/>
          <a:ext cx="3772627" cy="5461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Stagnation en % du PIB de 1990 à 2000, yo</a:t>
          </a:r>
          <a:r>
            <a:rPr lang="fr-FR" sz="1600" b="1" dirty="0" smtClean="0">
              <a:solidFill>
                <a:schemeClr val="tx1"/>
              </a:solidFill>
            </a:rPr>
            <a:t>-yo </a:t>
          </a:r>
          <a:r>
            <a:rPr lang="fr-FR" sz="1600" b="1" dirty="0">
              <a:solidFill>
                <a:schemeClr val="tx1"/>
              </a:solidFill>
            </a:rPr>
            <a:t>puis de 2009 à 2015</a:t>
          </a:r>
        </a:p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 </a:t>
          </a:r>
        </a:p>
      </cdr:txBody>
    </cdr:sp>
  </cdr:relSizeAnchor>
  <cdr:relSizeAnchor xmlns:cdr="http://schemas.openxmlformats.org/drawingml/2006/chartDrawing">
    <cdr:from>
      <cdr:x>0.09318</cdr:x>
      <cdr:y>0.55812</cdr:y>
    </cdr:from>
    <cdr:to>
      <cdr:x>0.37349</cdr:x>
      <cdr:y>0.70922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830164" y="1998841"/>
          <a:ext cx="2497295" cy="54115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400" b="1" dirty="0">
              <a:solidFill>
                <a:schemeClr val="tx1"/>
              </a:solidFill>
            </a:rPr>
            <a:t>Evolution identique </a:t>
          </a:r>
          <a:endParaRPr lang="fr-FR" sz="1400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1400" b="1" dirty="0" smtClean="0">
              <a:solidFill>
                <a:schemeClr val="tx1"/>
              </a:solidFill>
            </a:rPr>
            <a:t>à </a:t>
          </a:r>
          <a:r>
            <a:rPr lang="fr-FR" sz="1400" b="1" dirty="0">
              <a:solidFill>
                <a:schemeClr val="tx1"/>
              </a:solidFill>
            </a:rPr>
            <a:t>celle de la Métropole  </a:t>
          </a:r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0.72773</cdr:x>
      <cdr:y>0.27449</cdr:y>
    </cdr:from>
    <cdr:to>
      <cdr:x>0.92907</cdr:x>
      <cdr:y>0.583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483350" y="861042"/>
          <a:ext cx="1793796" cy="96775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Stagnation </a:t>
          </a:r>
        </a:p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par habitant depuis </a:t>
          </a:r>
          <a:r>
            <a:rPr lang="fr-FR" sz="1600" b="1" dirty="0" smtClean="0">
              <a:solidFill>
                <a:schemeClr val="tx1"/>
              </a:solidFill>
            </a:rPr>
            <a:t>2010</a:t>
          </a:r>
          <a:endParaRPr lang="fr-FR" sz="1600" b="1" dirty="0">
            <a:solidFill>
              <a:schemeClr val="tx1"/>
            </a:solidFill>
          </a:endParaRPr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0.57227</cdr:x>
      <cdr:y>0.60076</cdr:y>
    </cdr:from>
    <cdr:to>
      <cdr:x>0.85841</cdr:x>
      <cdr:y>0.6616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2463800" y="4013200"/>
          <a:ext cx="1231900" cy="4064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660066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err="1" smtClean="0">
              <a:solidFill>
                <a:schemeClr val="bg1"/>
              </a:solidFill>
            </a:rPr>
            <a:t>Exc</a:t>
          </a:r>
          <a:r>
            <a:rPr lang="fr-FR" sz="1600" b="1" dirty="0" smtClean="0">
              <a:solidFill>
                <a:schemeClr val="bg1"/>
              </a:solidFill>
            </a:rPr>
            <a:t> ou </a:t>
          </a:r>
          <a:r>
            <a:rPr lang="fr-FR" sz="1600" b="1" dirty="0" err="1" smtClean="0">
              <a:solidFill>
                <a:schemeClr val="bg1"/>
              </a:solidFill>
            </a:rPr>
            <a:t>Def</a:t>
          </a:r>
          <a:endParaRPr lang="fr-FR" sz="16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0.1562</cdr:x>
      <cdr:y>0.20913</cdr:y>
    </cdr:from>
    <cdr:to>
      <cdr:x>0.29779</cdr:x>
      <cdr:y>0.26236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601058" y="1397000"/>
          <a:ext cx="544864" cy="3556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80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err="1" smtClean="0">
              <a:solidFill>
                <a:schemeClr val="bg1"/>
              </a:solidFill>
            </a:rPr>
            <a:t>Rec</a:t>
          </a:r>
          <a:endParaRPr lang="fr-FR" sz="16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0.15514</cdr:x>
      <cdr:y>0.35361</cdr:y>
    </cdr:from>
    <cdr:to>
      <cdr:x>0.30363</cdr:x>
      <cdr:y>0.40494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597012" y="2362200"/>
          <a:ext cx="571388" cy="3429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err="1" smtClean="0">
              <a:solidFill>
                <a:schemeClr val="bg1"/>
              </a:solidFill>
            </a:rPr>
            <a:t>Dep</a:t>
          </a:r>
          <a:endParaRPr lang="fr-FR" sz="16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0.19802</cdr:x>
      <cdr:y>0.71103</cdr:y>
    </cdr:from>
    <cdr:to>
      <cdr:x>0.72937</cdr:x>
      <cdr:y>0.89354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762000" y="4749800"/>
          <a:ext cx="2044700" cy="12192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Un déficit qui serait envié par la Métropole : bien loin des 3%...</a:t>
          </a:r>
          <a:endParaRPr lang="fr-FR" sz="1600" b="1" dirty="0">
            <a:solidFill>
              <a:schemeClr val="tx1"/>
            </a:solidFill>
          </a:endParaRPr>
        </a:p>
      </cdr:txBody>
    </cdr:sp>
  </cdr:relSizeAnchor>
</c:userShapes>
</file>

<file path=ppt/drawings/drawing19.xml><?xml version="1.0" encoding="utf-8"?>
<c:userShapes xmlns:c="http://schemas.openxmlformats.org/drawingml/2006/chart">
  <cdr:relSizeAnchor xmlns:cdr="http://schemas.openxmlformats.org/drawingml/2006/chartDrawing">
    <cdr:from>
      <cdr:x>0.30802</cdr:x>
      <cdr:y>0.14089</cdr:y>
    </cdr:from>
    <cdr:to>
      <cdr:x>0.97348</cdr:x>
      <cdr:y>0.2853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1474933" y="941702"/>
          <a:ext cx="3186544" cy="96519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Yo-yo de l’excédent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puis passage au déficit en 2013, mais toujours discrètement</a:t>
          </a:r>
          <a:endParaRPr lang="fr-FR" sz="16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0.1079</cdr:x>
      <cdr:y>0.76836</cdr:y>
    </cdr:from>
    <cdr:to>
      <cdr:x>0.89391</cdr:x>
      <cdr:y>0.76836</cdr:y>
    </cdr:to>
    <cdr:cxnSp macro="">
      <cdr:nvCxnSpPr>
        <cdr:cNvPr id="3" name="Connecteur droit 2"/>
        <cdr:cNvCxnSpPr/>
      </cdr:nvCxnSpPr>
      <cdr:spPr>
        <a:xfrm xmlns:a="http://schemas.openxmlformats.org/drawingml/2006/main">
          <a:off x="516659" y="5135501"/>
          <a:ext cx="3763818" cy="1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FF0000"/>
          </a:solidFill>
          <a:prstDash val="sysDot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0.25256</cdr:x>
      <cdr:y>0.82536</cdr:y>
    </cdr:from>
    <cdr:to>
      <cdr:x>0.71308</cdr:x>
      <cdr:y>0.91477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1209386" y="5516500"/>
          <a:ext cx="2205182" cy="597564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Evaluation de l’auteur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de 2015 à 2017</a:t>
          </a:r>
          <a:endParaRPr lang="fr-FR" sz="1600" b="1" dirty="0">
            <a:solidFill>
              <a:schemeClr val="tx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0.3787</cdr:x>
      <cdr:y>0.33549</cdr:y>
    </cdr:from>
    <cdr:to>
      <cdr:x>0.46296</cdr:x>
      <cdr:y>0.8212</cdr:y>
    </cdr:to>
    <cdr:sp macro="" textlink="">
      <cdr:nvSpPr>
        <cdr:cNvPr id="2" name="Flèche vers le haut 1"/>
        <cdr:cNvSpPr/>
      </cdr:nvSpPr>
      <cdr:spPr>
        <a:xfrm xmlns:a="http://schemas.openxmlformats.org/drawingml/2006/main">
          <a:off x="1606526" y="2214802"/>
          <a:ext cx="357449" cy="3206582"/>
        </a:xfrm>
        <a:prstGeom xmlns:a="http://schemas.openxmlformats.org/drawingml/2006/main" prst="upArrow">
          <a:avLst>
            <a:gd name="adj1" fmla="val 57036"/>
            <a:gd name="adj2" fmla="val 50000"/>
          </a:avLst>
        </a:prstGeom>
        <a:solidFill xmlns:a="http://schemas.openxmlformats.org/drawingml/2006/main">
          <a:srgbClr val="21FB06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270" rtlCol="0" anchor="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fr-FR" sz="1600" b="1"/>
            <a:t>  </a:t>
          </a:r>
        </a:p>
      </cdr:txBody>
    </cdr:sp>
  </cdr:relSizeAnchor>
  <cdr:relSizeAnchor xmlns:cdr="http://schemas.openxmlformats.org/drawingml/2006/chartDrawing">
    <cdr:from>
      <cdr:x>0.87533</cdr:x>
      <cdr:y>0.33929</cdr:y>
    </cdr:from>
    <cdr:to>
      <cdr:x>0.95666</cdr:x>
      <cdr:y>0.60659</cdr:y>
    </cdr:to>
    <cdr:sp macro="" textlink="">
      <cdr:nvSpPr>
        <cdr:cNvPr id="4" name="Flèche vers le haut 3"/>
        <cdr:cNvSpPr/>
      </cdr:nvSpPr>
      <cdr:spPr>
        <a:xfrm xmlns:a="http://schemas.openxmlformats.org/drawingml/2006/main">
          <a:off x="3713354" y="2239950"/>
          <a:ext cx="345019" cy="1764593"/>
        </a:xfrm>
        <a:prstGeom xmlns:a="http://schemas.openxmlformats.org/drawingml/2006/main" prst="upArrow">
          <a:avLst/>
        </a:prstGeom>
        <a:solidFill xmlns:a="http://schemas.openxmlformats.org/drawingml/2006/main">
          <a:srgbClr val="21FB06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270" rtlCol="0" anchor="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fr-FR" sz="1600" b="1"/>
            <a:t>  </a:t>
          </a:r>
        </a:p>
      </cdr:txBody>
    </cdr:sp>
  </cdr:relSizeAnchor>
  <cdr:relSizeAnchor xmlns:cdr="http://schemas.openxmlformats.org/drawingml/2006/chartDrawing">
    <cdr:from>
      <cdr:x>0.63982</cdr:x>
      <cdr:y>0.27263</cdr:y>
    </cdr:from>
    <cdr:to>
      <cdr:x>0.73148</cdr:x>
      <cdr:y>0.66167</cdr:y>
    </cdr:to>
    <cdr:sp macro="" textlink="">
      <cdr:nvSpPr>
        <cdr:cNvPr id="5" name="Flèche vers le haut 4"/>
        <cdr:cNvSpPr/>
      </cdr:nvSpPr>
      <cdr:spPr>
        <a:xfrm xmlns:a="http://schemas.openxmlformats.org/drawingml/2006/main">
          <a:off x="2714253" y="1799832"/>
          <a:ext cx="388842" cy="2568342"/>
        </a:xfrm>
        <a:prstGeom xmlns:a="http://schemas.openxmlformats.org/drawingml/2006/main" prst="upArrow">
          <a:avLst/>
        </a:prstGeom>
        <a:solidFill xmlns:a="http://schemas.openxmlformats.org/drawingml/2006/main">
          <a:srgbClr val="21FB06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270" rtlCol="0" anchor="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fr-FR" sz="1600" b="1"/>
            <a:t>  </a:t>
          </a:r>
        </a:p>
      </cdr:txBody>
    </cdr:sp>
  </cdr:relSizeAnchor>
  <cdr:relSizeAnchor xmlns:cdr="http://schemas.openxmlformats.org/drawingml/2006/chartDrawing">
    <cdr:from>
      <cdr:x>0.57988</cdr:x>
      <cdr:y>0.46785</cdr:y>
    </cdr:from>
    <cdr:to>
      <cdr:x>0.79593</cdr:x>
      <cdr:y>0.52338</cdr:y>
    </cdr:to>
    <cdr:sp macro="" textlink="">
      <cdr:nvSpPr>
        <cdr:cNvPr id="6" name="Rectangle 5"/>
        <cdr:cNvSpPr/>
      </cdr:nvSpPr>
      <cdr:spPr>
        <a:xfrm xmlns:a="http://schemas.openxmlformats.org/drawingml/2006/main">
          <a:off x="2459959" y="3088615"/>
          <a:ext cx="916527" cy="36663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 smtClean="0">
              <a:solidFill>
                <a:srgbClr val="008000"/>
              </a:solidFill>
            </a:rPr>
            <a:t>+ EB</a:t>
          </a:r>
          <a:endParaRPr lang="fr-FR" sz="2000" b="1" dirty="0">
            <a:solidFill>
              <a:srgbClr val="008000"/>
            </a:solidFill>
          </a:endParaRPr>
        </a:p>
      </cdr:txBody>
    </cdr:sp>
  </cdr:relSizeAnchor>
  <cdr:relSizeAnchor xmlns:cdr="http://schemas.openxmlformats.org/drawingml/2006/chartDrawing">
    <cdr:from>
      <cdr:x>0.53408</cdr:x>
      <cdr:y>0.69406</cdr:y>
    </cdr:from>
    <cdr:to>
      <cdr:x>0.86515</cdr:x>
      <cdr:y>0.7588</cdr:y>
    </cdr:to>
    <cdr:sp macro="" textlink="">
      <cdr:nvSpPr>
        <cdr:cNvPr id="7" name="Rectangle 6"/>
        <cdr:cNvSpPr/>
      </cdr:nvSpPr>
      <cdr:spPr>
        <a:xfrm xmlns:a="http://schemas.openxmlformats.org/drawingml/2006/main">
          <a:off x="2265702" y="4582018"/>
          <a:ext cx="1404458" cy="4273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 smtClean="0">
              <a:solidFill>
                <a:srgbClr val="008000"/>
              </a:solidFill>
            </a:rPr>
            <a:t>IDE &amp; div.</a:t>
          </a:r>
          <a:endParaRPr lang="fr-FR" sz="2000" b="1" dirty="0">
            <a:solidFill>
              <a:srgbClr val="008000"/>
            </a:solidFill>
          </a:endParaRPr>
        </a:p>
      </cdr:txBody>
    </cdr:sp>
  </cdr:relSizeAnchor>
  <cdr:relSizeAnchor xmlns:cdr="http://schemas.openxmlformats.org/drawingml/2006/chartDrawing">
    <cdr:from>
      <cdr:x>0.20525</cdr:x>
      <cdr:y>0.45043</cdr:y>
    </cdr:from>
    <cdr:to>
      <cdr:x>0.35957</cdr:x>
      <cdr:y>0.49208</cdr:y>
    </cdr:to>
    <cdr:sp macro="" textlink="">
      <cdr:nvSpPr>
        <cdr:cNvPr id="8" name="Rectangle 7"/>
        <cdr:cNvSpPr/>
      </cdr:nvSpPr>
      <cdr:spPr>
        <a:xfrm xmlns:a="http://schemas.openxmlformats.org/drawingml/2006/main">
          <a:off x="870701" y="2973663"/>
          <a:ext cx="654659" cy="27496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 smtClean="0">
              <a:solidFill>
                <a:srgbClr val="660066"/>
              </a:solidFill>
            </a:rPr>
            <a:t>FBC</a:t>
          </a:r>
          <a:endParaRPr lang="fr-FR" sz="2000" b="1" dirty="0">
            <a:solidFill>
              <a:srgbClr val="660066"/>
            </a:solidFill>
          </a:endParaRPr>
        </a:p>
      </cdr:txBody>
    </cdr:sp>
  </cdr:relSizeAnchor>
  <cdr:relSizeAnchor xmlns:cdr="http://schemas.openxmlformats.org/drawingml/2006/chartDrawing">
    <cdr:from>
      <cdr:x>0.20525</cdr:x>
      <cdr:y>0.20939</cdr:y>
    </cdr:from>
    <cdr:to>
      <cdr:x>0.67354</cdr:x>
      <cdr:y>0.25929</cdr:y>
    </cdr:to>
    <cdr:sp macro="" textlink="">
      <cdr:nvSpPr>
        <cdr:cNvPr id="9" name="Rectangle 8"/>
        <cdr:cNvSpPr/>
      </cdr:nvSpPr>
      <cdr:spPr>
        <a:xfrm xmlns:a="http://schemas.openxmlformats.org/drawingml/2006/main">
          <a:off x="870701" y="1382319"/>
          <a:ext cx="1986596" cy="32949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 smtClean="0">
              <a:solidFill>
                <a:srgbClr val="008000"/>
              </a:solidFill>
            </a:rPr>
            <a:t>= EB + IDE &amp; div.</a:t>
          </a:r>
          <a:endParaRPr lang="fr-FR" sz="2000" b="1" dirty="0">
            <a:solidFill>
              <a:srgbClr val="008000"/>
            </a:solidFill>
          </a:endParaRPr>
        </a:p>
      </cdr:txBody>
    </cdr:sp>
  </cdr:relSizeAnchor>
</c:userShapes>
</file>

<file path=ppt/drawings/drawing20.xml><?xml version="1.0" encoding="utf-8"?>
<c:userShapes xmlns:c="http://schemas.openxmlformats.org/drawingml/2006/chart">
  <cdr:relSizeAnchor xmlns:cdr="http://schemas.openxmlformats.org/drawingml/2006/chartDrawing">
    <cdr:from>
      <cdr:x>0.1553</cdr:x>
      <cdr:y>0.37261</cdr:y>
    </cdr:from>
    <cdr:to>
      <cdr:x>0.86136</cdr:x>
      <cdr:y>0.44867</cdr:y>
    </cdr:to>
    <cdr:sp macro="" textlink="">
      <cdr:nvSpPr>
        <cdr:cNvPr id="2" name="Bulle rectangulaire 1"/>
        <cdr:cNvSpPr/>
      </cdr:nvSpPr>
      <cdr:spPr>
        <a:xfrm xmlns:a="http://schemas.openxmlformats.org/drawingml/2006/main">
          <a:off x="650858" y="2517530"/>
          <a:ext cx="2959100" cy="513875"/>
        </a:xfrm>
        <a:prstGeom xmlns:a="http://schemas.openxmlformats.org/drawingml/2006/main" prst="wedgeRectCallout">
          <a:avLst>
            <a:gd name="adj1" fmla="val 27069"/>
            <a:gd name="adj2" fmla="val -164105"/>
          </a:avLst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Croissance du poids des investissements publics</a:t>
          </a:r>
          <a:endParaRPr lang="fr-FR" sz="16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0.03564</cdr:x>
      <cdr:y>0.58155</cdr:y>
    </cdr:from>
    <cdr:to>
      <cdr:x>0.97994</cdr:x>
      <cdr:y>0.6697</cdr:y>
    </cdr:to>
    <cdr:sp macro="" textlink="">
      <cdr:nvSpPr>
        <cdr:cNvPr id="3" name="Bulle rectangulaire 2"/>
        <cdr:cNvSpPr/>
      </cdr:nvSpPr>
      <cdr:spPr>
        <a:xfrm xmlns:a="http://schemas.openxmlformats.org/drawingml/2006/main">
          <a:off x="149381" y="3929157"/>
          <a:ext cx="3957532" cy="595592"/>
        </a:xfrm>
        <a:prstGeom xmlns:a="http://schemas.openxmlformats.org/drawingml/2006/main" prst="wedgeRectCallout">
          <a:avLst>
            <a:gd name="adj1" fmla="val 27069"/>
            <a:gd name="adj2" fmla="val -164105"/>
          </a:avLst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Dominance des dépenses de Fonctionnement et des Prestations sociales</a:t>
          </a:r>
          <a:endParaRPr lang="fr-FR" sz="16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0.03136</cdr:x>
      <cdr:y>0.58403</cdr:y>
    </cdr:from>
    <cdr:to>
      <cdr:x>0.97565</cdr:x>
      <cdr:y>0.67218</cdr:y>
    </cdr:to>
    <cdr:sp macro="" textlink="">
      <cdr:nvSpPr>
        <cdr:cNvPr id="4" name="Bulle rectangulaire 3"/>
        <cdr:cNvSpPr/>
      </cdr:nvSpPr>
      <cdr:spPr>
        <a:xfrm xmlns:a="http://schemas.openxmlformats.org/drawingml/2006/main">
          <a:off x="131411" y="3945936"/>
          <a:ext cx="3957532" cy="595592"/>
        </a:xfrm>
        <a:prstGeom xmlns:a="http://schemas.openxmlformats.org/drawingml/2006/main" prst="wedgeRectCallout">
          <a:avLst>
            <a:gd name="adj1" fmla="val -35968"/>
            <a:gd name="adj2" fmla="val 92938"/>
          </a:avLst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Dominance des dépenses de Fonctionnement et des Prestations sociales</a:t>
          </a:r>
          <a:endParaRPr lang="fr-FR" sz="1600" b="1" dirty="0">
            <a:solidFill>
              <a:srgbClr val="000000"/>
            </a:solidFill>
          </a:endParaRPr>
        </a:p>
      </cdr:txBody>
    </cdr:sp>
  </cdr:relSizeAnchor>
</c:userShapes>
</file>

<file path=ppt/drawings/drawing21.xml><?xml version="1.0" encoding="utf-8"?>
<c:userShapes xmlns:c="http://schemas.openxmlformats.org/drawingml/2006/chart">
  <cdr:relSizeAnchor xmlns:cdr="http://schemas.openxmlformats.org/drawingml/2006/chartDrawing">
    <cdr:from>
      <cdr:x>0.70685</cdr:x>
      <cdr:y>0.77907</cdr:y>
    </cdr:from>
    <cdr:to>
      <cdr:x>0.92809</cdr:x>
      <cdr:y>0.88493</cdr:y>
    </cdr:to>
    <cdr:sp macro="" textlink="">
      <cdr:nvSpPr>
        <cdr:cNvPr id="2" name="Rogner un rectangle avec un coin diagonal 1"/>
        <cdr:cNvSpPr/>
      </cdr:nvSpPr>
      <cdr:spPr>
        <a:xfrm xmlns:a="http://schemas.openxmlformats.org/drawingml/2006/main">
          <a:off x="3276600" y="5176707"/>
          <a:ext cx="1025547" cy="703393"/>
        </a:xfrm>
        <a:prstGeom xmlns:a="http://schemas.openxmlformats.org/drawingml/2006/main" prst="snip2DiagRect">
          <a:avLst/>
        </a:prstGeom>
        <a:solidFill xmlns:a="http://schemas.openxmlformats.org/drawingml/2006/main">
          <a:schemeClr val="accent6">
            <a:lumMod val="20000"/>
            <a:lumOff val="80000"/>
          </a:schemeClr>
        </a:solidFill>
        <a:ln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600" b="1" i="1" dirty="0">
              <a:solidFill>
                <a:srgbClr val="000000"/>
              </a:solidFill>
            </a:rPr>
            <a:t>Source ISEE </a:t>
          </a:r>
          <a:r>
            <a:rPr lang="fr-FR" sz="1600" b="1" i="1" dirty="0" err="1">
              <a:solidFill>
                <a:srgbClr val="000000"/>
              </a:solidFill>
            </a:rPr>
            <a:t>nc</a:t>
          </a:r>
          <a:endParaRPr lang="fr-FR" sz="16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0.15964</cdr:x>
      <cdr:y>0.11477</cdr:y>
    </cdr:from>
    <cdr:to>
      <cdr:x>0.93077</cdr:x>
      <cdr:y>0.24656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739997" y="762644"/>
          <a:ext cx="3574605" cy="875656"/>
        </a:xfrm>
        <a:prstGeom xmlns:a="http://schemas.openxmlformats.org/drawingml/2006/main" prst="roundRect">
          <a:avLst>
            <a:gd name="adj" fmla="val 0"/>
          </a:avLst>
        </a:prstGeom>
        <a:solidFill xmlns:a="http://schemas.openxmlformats.org/drawingml/2006/main">
          <a:srgbClr val="FF00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bg1"/>
              </a:solidFill>
            </a:rPr>
            <a:t>Prélèvements obligatoires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bg1"/>
              </a:solidFill>
            </a:rPr>
            <a:t> (PO =  I + CS) faibles au départ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bg1"/>
              </a:solidFill>
            </a:rPr>
            <a:t>mais en forte croissance</a:t>
          </a:r>
          <a:endParaRPr lang="fr-FR" sz="1600" b="1" dirty="0">
            <a:solidFill>
              <a:schemeClr val="bg1"/>
            </a:solidFill>
          </a:endParaRPr>
        </a:p>
      </cdr:txBody>
    </cdr:sp>
  </cdr:relSizeAnchor>
</c:userShapes>
</file>

<file path=ppt/drawings/drawing22.xml><?xml version="1.0" encoding="utf-8"?>
<c:userShapes xmlns:c="http://schemas.openxmlformats.org/drawingml/2006/chart">
  <cdr:relSizeAnchor xmlns:cdr="http://schemas.openxmlformats.org/drawingml/2006/chartDrawing">
    <cdr:from>
      <cdr:x>0.70862</cdr:x>
      <cdr:y>0.77851</cdr:y>
    </cdr:from>
    <cdr:to>
      <cdr:x>0.93789</cdr:x>
      <cdr:y>0.88723</cdr:y>
    </cdr:to>
    <cdr:sp macro="" textlink="">
      <cdr:nvSpPr>
        <cdr:cNvPr id="2" name="Rogner un rectangle avec un coin diagonal 1"/>
        <cdr:cNvSpPr/>
      </cdr:nvSpPr>
      <cdr:spPr>
        <a:xfrm xmlns:a="http://schemas.openxmlformats.org/drawingml/2006/main">
          <a:off x="2897834" y="5172960"/>
          <a:ext cx="937566" cy="722443"/>
        </a:xfrm>
        <a:prstGeom xmlns:a="http://schemas.openxmlformats.org/drawingml/2006/main" prst="snip2DiagRect">
          <a:avLst/>
        </a:prstGeom>
        <a:solidFill xmlns:a="http://schemas.openxmlformats.org/drawingml/2006/main">
          <a:schemeClr val="accent6">
            <a:lumMod val="20000"/>
            <a:lumOff val="80000"/>
          </a:schemeClr>
        </a:solidFill>
        <a:ln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600" b="1" i="1" dirty="0">
              <a:solidFill>
                <a:srgbClr val="000000"/>
              </a:solidFill>
            </a:rPr>
            <a:t>Source </a:t>
          </a:r>
          <a:r>
            <a:rPr lang="fr-FR" sz="1600" b="1" i="1" dirty="0" smtClean="0">
              <a:solidFill>
                <a:srgbClr val="000000"/>
              </a:solidFill>
            </a:rPr>
            <a:t>INSEE </a:t>
          </a:r>
          <a:endParaRPr lang="fr-FR" sz="16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0.07644</cdr:x>
      <cdr:y>0.21024</cdr:y>
    </cdr:from>
    <cdr:to>
      <cdr:x>0.88347</cdr:x>
      <cdr:y>0.29434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312596" y="1396999"/>
          <a:ext cx="3300247" cy="558801"/>
        </a:xfrm>
        <a:prstGeom xmlns:a="http://schemas.openxmlformats.org/drawingml/2006/main" prst="roundRect">
          <a:avLst>
            <a:gd name="adj" fmla="val 0"/>
          </a:avLst>
        </a:prstGeom>
        <a:solidFill xmlns:a="http://schemas.openxmlformats.org/drawingml/2006/main">
          <a:srgbClr val="FF00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bg1"/>
              </a:solidFill>
            </a:rPr>
            <a:t>Prélèvements obligatoires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bg1"/>
              </a:solidFill>
            </a:rPr>
            <a:t>élevés et en gros stables</a:t>
          </a:r>
          <a:endParaRPr lang="fr-FR" sz="1600" b="1" dirty="0">
            <a:solidFill>
              <a:schemeClr val="bg1"/>
            </a:solidFill>
          </a:endParaRPr>
        </a:p>
      </cdr:txBody>
    </cdr:sp>
  </cdr:relSizeAnchor>
</c:userShapes>
</file>

<file path=ppt/drawings/drawing23.xml><?xml version="1.0" encoding="utf-8"?>
<c:userShapes xmlns:c="http://schemas.openxmlformats.org/drawingml/2006/chart">
  <cdr:relSizeAnchor xmlns:cdr="http://schemas.openxmlformats.org/drawingml/2006/chartDrawing">
    <cdr:from>
      <cdr:x>0.12676</cdr:x>
      <cdr:y>0.75889</cdr:y>
    </cdr:from>
    <cdr:to>
      <cdr:x>0.92958</cdr:x>
      <cdr:y>0.82121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342901" y="5067300"/>
          <a:ext cx="2171700" cy="416112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Déficit stable</a:t>
          </a:r>
          <a:endParaRPr lang="fr-FR" sz="1600" b="1" dirty="0">
            <a:solidFill>
              <a:schemeClr val="tx1"/>
            </a:solidFill>
          </a:endParaRPr>
        </a:p>
      </cdr:txBody>
    </cdr:sp>
  </cdr:relSizeAnchor>
</c:userShapes>
</file>

<file path=ppt/drawings/drawing24.xml><?xml version="1.0" encoding="utf-8"?>
<c:userShapes xmlns:c="http://schemas.openxmlformats.org/drawingml/2006/chart">
  <cdr:relSizeAnchor xmlns:cdr="http://schemas.openxmlformats.org/drawingml/2006/chartDrawing">
    <cdr:from>
      <cdr:x>0.11489</cdr:x>
      <cdr:y>0.68617</cdr:y>
    </cdr:from>
    <cdr:to>
      <cdr:x>0.84255</cdr:x>
      <cdr:y>0.76796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342900" y="4581712"/>
          <a:ext cx="2171700" cy="5461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Amélioration grâce aux impôts</a:t>
          </a:r>
          <a:endParaRPr lang="fr-FR" sz="16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0.02979</cdr:x>
      <cdr:y>0.47125</cdr:y>
    </cdr:from>
    <cdr:to>
      <cdr:x>0.75745</cdr:x>
      <cdr:y>0.5226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88900" y="3146612"/>
          <a:ext cx="2171700" cy="3429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Chute des transferts</a:t>
          </a:r>
          <a:endParaRPr lang="fr-FR" sz="1600" b="1" dirty="0">
            <a:solidFill>
              <a:schemeClr val="tx1"/>
            </a:solidFill>
          </a:endParaRPr>
        </a:p>
      </cdr:txBody>
    </cdr:sp>
  </cdr:relSizeAnchor>
</c:userShapes>
</file>

<file path=ppt/drawings/drawing25.xml><?xml version="1.0" encoding="utf-8"?>
<c:userShapes xmlns:c="http://schemas.openxmlformats.org/drawingml/2006/chart">
  <cdr:relSizeAnchor xmlns:cdr="http://schemas.openxmlformats.org/drawingml/2006/chartDrawing">
    <cdr:from>
      <cdr:x>0.4775</cdr:x>
      <cdr:y>0.48417</cdr:y>
    </cdr:from>
    <cdr:to>
      <cdr:x>0.91191</cdr:x>
      <cdr:y>0.5376</cdr:y>
    </cdr:to>
    <cdr:sp macro="" textlink="">
      <cdr:nvSpPr>
        <cdr:cNvPr id="11" name="Flèche vers la droite 10"/>
        <cdr:cNvSpPr/>
      </cdr:nvSpPr>
      <cdr:spPr>
        <a:xfrm xmlns:a="http://schemas.openxmlformats.org/drawingml/2006/main" rot="346366" flipV="1">
          <a:off x="2261977" y="3191327"/>
          <a:ext cx="2057843" cy="352180"/>
        </a:xfrm>
        <a:prstGeom xmlns:a="http://schemas.openxmlformats.org/drawingml/2006/main" prst="rightArrow">
          <a:avLst>
            <a:gd name="adj1" fmla="val 33333"/>
            <a:gd name="adj2" fmla="val 47917"/>
          </a:avLst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fr-FR"/>
        </a:p>
      </cdr:txBody>
    </cdr:sp>
  </cdr:relSizeAnchor>
  <cdr:relSizeAnchor xmlns:cdr="http://schemas.openxmlformats.org/drawingml/2006/chartDrawing">
    <cdr:from>
      <cdr:x>0.12115</cdr:x>
      <cdr:y>0.7264</cdr:y>
    </cdr:from>
    <cdr:to>
      <cdr:x>0.78159</cdr:x>
      <cdr:y>0.78702</cdr:y>
    </cdr:to>
    <cdr:sp macro="" textlink="">
      <cdr:nvSpPr>
        <cdr:cNvPr id="12" name="Flèche vers la droite 11"/>
        <cdr:cNvSpPr/>
      </cdr:nvSpPr>
      <cdr:spPr>
        <a:xfrm xmlns:a="http://schemas.openxmlformats.org/drawingml/2006/main" rot="1291439" flipV="1">
          <a:off x="592363" y="4787920"/>
          <a:ext cx="3229221" cy="399565"/>
        </a:xfrm>
        <a:prstGeom xmlns:a="http://schemas.openxmlformats.org/drawingml/2006/main" prst="rightArrow">
          <a:avLst>
            <a:gd name="adj1" fmla="val 30831"/>
            <a:gd name="adj2" fmla="val 47917"/>
          </a:avLst>
        </a:prstGeom>
        <a:solidFill xmlns:a="http://schemas.openxmlformats.org/drawingml/2006/main">
          <a:srgbClr val="0080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fr-FR"/>
        </a:p>
      </cdr:txBody>
    </cdr:sp>
  </cdr:relSizeAnchor>
  <cdr:relSizeAnchor xmlns:cdr="http://schemas.openxmlformats.org/drawingml/2006/chartDrawing">
    <cdr:from>
      <cdr:x>0.11118</cdr:x>
      <cdr:y>0.39461</cdr:y>
    </cdr:from>
    <cdr:to>
      <cdr:x>0.50675</cdr:x>
      <cdr:y>0.45002</cdr:y>
    </cdr:to>
    <cdr:sp macro="" textlink="">
      <cdr:nvSpPr>
        <cdr:cNvPr id="13" name="Flèche vers la droite 12"/>
        <cdr:cNvSpPr/>
      </cdr:nvSpPr>
      <cdr:spPr>
        <a:xfrm xmlns:a="http://schemas.openxmlformats.org/drawingml/2006/main" rot="2072929" flipV="1">
          <a:off x="526666" y="2601008"/>
          <a:ext cx="1873855" cy="365225"/>
        </a:xfrm>
        <a:prstGeom xmlns:a="http://schemas.openxmlformats.org/drawingml/2006/main" prst="rightArrow">
          <a:avLst>
            <a:gd name="adj1" fmla="val 33333"/>
            <a:gd name="adj2" fmla="val 47917"/>
          </a:avLst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fr-FR"/>
        </a:p>
      </cdr:txBody>
    </cdr:sp>
  </cdr:relSizeAnchor>
  <cdr:relSizeAnchor xmlns:cdr="http://schemas.openxmlformats.org/drawingml/2006/chartDrawing">
    <cdr:from>
      <cdr:x>0.81667</cdr:x>
      <cdr:y>0.76729</cdr:y>
    </cdr:from>
    <cdr:to>
      <cdr:x>0.99595</cdr:x>
      <cdr:y>0.82658</cdr:y>
    </cdr:to>
    <cdr:sp macro="" textlink="">
      <cdr:nvSpPr>
        <cdr:cNvPr id="14" name="Flèche vers la droite 13"/>
        <cdr:cNvSpPr/>
      </cdr:nvSpPr>
      <cdr:spPr>
        <a:xfrm xmlns:a="http://schemas.openxmlformats.org/drawingml/2006/main" rot="19068972" flipV="1">
          <a:off x="3868634" y="4979507"/>
          <a:ext cx="849267" cy="384745"/>
        </a:xfrm>
        <a:prstGeom xmlns:a="http://schemas.openxmlformats.org/drawingml/2006/main" prst="rightArrow">
          <a:avLst>
            <a:gd name="adj1" fmla="val 33333"/>
            <a:gd name="adj2" fmla="val 47917"/>
          </a:avLst>
        </a:prstGeom>
        <a:solidFill xmlns:a="http://schemas.openxmlformats.org/drawingml/2006/main">
          <a:srgbClr val="0080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fr-FR"/>
        </a:p>
      </cdr:txBody>
    </cdr:sp>
  </cdr:relSizeAnchor>
  <cdr:relSizeAnchor xmlns:cdr="http://schemas.openxmlformats.org/drawingml/2006/chartDrawing">
    <cdr:from>
      <cdr:x>0.94102</cdr:x>
      <cdr:y>0.49125</cdr:y>
    </cdr:from>
    <cdr:to>
      <cdr:x>1</cdr:x>
      <cdr:y>0.5617</cdr:y>
    </cdr:to>
    <cdr:sp macro="" textlink="">
      <cdr:nvSpPr>
        <cdr:cNvPr id="7" name="Rectangle à coins arrondis 6"/>
        <cdr:cNvSpPr/>
      </cdr:nvSpPr>
      <cdr:spPr>
        <a:xfrm xmlns:a="http://schemas.openxmlformats.org/drawingml/2006/main">
          <a:off x="4457700" y="3237954"/>
          <a:ext cx="279400" cy="464357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fr-FR" sz="1800" b="1" dirty="0" smtClean="0">
              <a:solidFill>
                <a:srgbClr val="000000"/>
              </a:solidFill>
            </a:rPr>
            <a:t>?</a:t>
          </a:r>
        </a:p>
      </cdr:txBody>
    </cdr:sp>
  </cdr:relSizeAnchor>
  <cdr:relSizeAnchor xmlns:cdr="http://schemas.openxmlformats.org/drawingml/2006/chartDrawing">
    <cdr:from>
      <cdr:x>0.94102</cdr:x>
      <cdr:y>0.6319</cdr:y>
    </cdr:from>
    <cdr:to>
      <cdr:x>1</cdr:x>
      <cdr:y>0.70235</cdr:y>
    </cdr:to>
    <cdr:sp macro="" textlink="">
      <cdr:nvSpPr>
        <cdr:cNvPr id="9" name="Rectangle à coins arrondis 8"/>
        <cdr:cNvSpPr/>
      </cdr:nvSpPr>
      <cdr:spPr>
        <a:xfrm xmlns:a="http://schemas.openxmlformats.org/drawingml/2006/main">
          <a:off x="4457700" y="4165054"/>
          <a:ext cx="279400" cy="464357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fr-FR" sz="1800" b="1" dirty="0" smtClean="0">
              <a:solidFill>
                <a:srgbClr val="000000"/>
              </a:solidFill>
            </a:rPr>
            <a:t>?</a:t>
          </a:r>
        </a:p>
      </cdr:txBody>
    </cdr:sp>
  </cdr:relSizeAnchor>
  <cdr:relSizeAnchor xmlns:cdr="http://schemas.openxmlformats.org/drawingml/2006/chartDrawing">
    <cdr:from>
      <cdr:x>0.13405</cdr:x>
      <cdr:y>0.77842</cdr:y>
    </cdr:from>
    <cdr:to>
      <cdr:x>0.68365</cdr:x>
      <cdr:y>0.8921</cdr:y>
    </cdr:to>
    <cdr:sp macro="" textlink="">
      <cdr:nvSpPr>
        <cdr:cNvPr id="10" name="Rectangle à coins arrondis 9"/>
        <cdr:cNvSpPr/>
      </cdr:nvSpPr>
      <cdr:spPr>
        <a:xfrm xmlns:a="http://schemas.openxmlformats.org/drawingml/2006/main">
          <a:off x="635000" y="5130800"/>
          <a:ext cx="2603500" cy="7493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lnSpc>
              <a:spcPts val="1600"/>
            </a:lnSpc>
          </a:pPr>
          <a:r>
            <a:rPr lang="fr-FR" sz="1600" b="1" dirty="0" smtClean="0">
              <a:solidFill>
                <a:srgbClr val="000000"/>
              </a:solidFill>
            </a:rPr>
            <a:t>Les transferts nets s’écroulent de moitié,</a:t>
          </a:r>
        </a:p>
        <a:p xmlns:a="http://schemas.openxmlformats.org/drawingml/2006/main">
          <a:pPr algn="ctr">
            <a:lnSpc>
              <a:spcPts val="1600"/>
            </a:lnSpc>
          </a:pPr>
          <a:r>
            <a:rPr lang="fr-FR" sz="1600" b="1" dirty="0" smtClean="0">
              <a:solidFill>
                <a:srgbClr val="000000"/>
              </a:solidFill>
            </a:rPr>
            <a:t> et à niveau faible</a:t>
          </a:r>
          <a:endParaRPr lang="fr-FR" sz="1600" b="1" dirty="0">
            <a:solidFill>
              <a:srgbClr val="000000"/>
            </a:solidFill>
          </a:endParaRPr>
        </a:p>
      </cdr:txBody>
    </cdr:sp>
  </cdr:relSizeAnchor>
</c:userShapes>
</file>

<file path=ppt/drawings/drawing26.xml><?xml version="1.0" encoding="utf-8"?>
<c:userShapes xmlns:c="http://schemas.openxmlformats.org/drawingml/2006/chart">
  <cdr:relSizeAnchor xmlns:cdr="http://schemas.openxmlformats.org/drawingml/2006/chartDrawing">
    <cdr:from>
      <cdr:x>0.18513</cdr:x>
      <cdr:y>0.22991</cdr:y>
    </cdr:from>
    <cdr:to>
      <cdr:x>0.53946</cdr:x>
      <cdr:y>0.32118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740594" y="1515433"/>
          <a:ext cx="1417497" cy="601588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>
            <a:lnSpc>
              <a:spcPts val="1600"/>
            </a:lnSpc>
          </a:pPr>
          <a:r>
            <a:rPr lang="fr-FR" sz="1400" b="1" dirty="0">
              <a:solidFill>
                <a:srgbClr val="000000"/>
              </a:solidFill>
            </a:rPr>
            <a:t>PIB évalué de 2016 à 2017</a:t>
          </a:r>
        </a:p>
      </cdr:txBody>
    </cdr:sp>
  </cdr:relSizeAnchor>
  <cdr:relSizeAnchor xmlns:cdr="http://schemas.openxmlformats.org/drawingml/2006/chartDrawing">
    <cdr:from>
      <cdr:x>0.74424</cdr:x>
      <cdr:y>0.42166</cdr:y>
    </cdr:from>
    <cdr:to>
      <cdr:x>0.89334</cdr:x>
      <cdr:y>0.47416</cdr:y>
    </cdr:to>
    <cdr:sp macro="" textlink="">
      <cdr:nvSpPr>
        <cdr:cNvPr id="6" name="Flèche vers la droite 5"/>
        <cdr:cNvSpPr/>
      </cdr:nvSpPr>
      <cdr:spPr>
        <a:xfrm xmlns:a="http://schemas.openxmlformats.org/drawingml/2006/main" rot="20583993" flipV="1">
          <a:off x="2977332" y="2779259"/>
          <a:ext cx="596475" cy="346043"/>
        </a:xfrm>
        <a:prstGeom xmlns:a="http://schemas.openxmlformats.org/drawingml/2006/main" prst="rightArrow">
          <a:avLst>
            <a:gd name="adj1" fmla="val 33333"/>
            <a:gd name="adj2" fmla="val 47917"/>
          </a:avLst>
        </a:prstGeom>
        <a:solidFill xmlns:a="http://schemas.openxmlformats.org/drawingml/2006/main">
          <a:srgbClr val="0080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fr-FR"/>
        </a:p>
      </cdr:txBody>
    </cdr:sp>
  </cdr:relSizeAnchor>
  <cdr:relSizeAnchor xmlns:cdr="http://schemas.openxmlformats.org/drawingml/2006/chartDrawing">
    <cdr:from>
      <cdr:x>0.79701</cdr:x>
      <cdr:y>0.35505</cdr:y>
    </cdr:from>
    <cdr:to>
      <cdr:x>0.88312</cdr:x>
      <cdr:y>0.41636</cdr:y>
    </cdr:to>
    <cdr:sp macro="" textlink="">
      <cdr:nvSpPr>
        <cdr:cNvPr id="7" name="Rectangle à coins arrondis 6"/>
        <cdr:cNvSpPr/>
      </cdr:nvSpPr>
      <cdr:spPr>
        <a:xfrm xmlns:a="http://schemas.openxmlformats.org/drawingml/2006/main">
          <a:off x="3188432" y="2340263"/>
          <a:ext cx="344478" cy="404091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fr-FR" sz="1800" b="1" dirty="0">
              <a:solidFill>
                <a:srgbClr val="000000"/>
              </a:solidFill>
            </a:rPr>
            <a:t>?</a:t>
          </a:r>
        </a:p>
      </cdr:txBody>
    </cdr:sp>
  </cdr:relSizeAnchor>
  <cdr:relSizeAnchor xmlns:cdr="http://schemas.openxmlformats.org/drawingml/2006/chartDrawing">
    <cdr:from>
      <cdr:x>0.49062</cdr:x>
      <cdr:y>0.78315</cdr:y>
    </cdr:from>
    <cdr:to>
      <cdr:x>0.52814</cdr:x>
      <cdr:y>0.81923</cdr:y>
    </cdr:to>
    <cdr:sp macro="" textlink="">
      <cdr:nvSpPr>
        <cdr:cNvPr id="8" name="Rectangle à coins arrondis 7"/>
        <cdr:cNvSpPr/>
      </cdr:nvSpPr>
      <cdr:spPr>
        <a:xfrm xmlns:a="http://schemas.openxmlformats.org/drawingml/2006/main">
          <a:off x="1962726" y="5161973"/>
          <a:ext cx="150091" cy="237835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endParaRPr lang="fr-FR" sz="1800" b="1" dirty="0">
            <a:solidFill>
              <a:srgbClr val="000000"/>
            </a:solidFill>
          </a:endParaRPr>
        </a:p>
      </cdr:txBody>
    </cdr:sp>
  </cdr:relSizeAnchor>
</c:userShapes>
</file>

<file path=ppt/drawings/drawing27.xml><?xml version="1.0" encoding="utf-8"?>
<c:userShapes xmlns:c="http://schemas.openxmlformats.org/drawingml/2006/chart">
  <cdr:relSizeAnchor xmlns:cdr="http://schemas.openxmlformats.org/drawingml/2006/chartDrawing">
    <cdr:from>
      <cdr:x>0.76497</cdr:x>
      <cdr:y>0.32004</cdr:y>
    </cdr:from>
    <cdr:to>
      <cdr:x>0.85468</cdr:x>
      <cdr:y>0.39147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751975" y="2125750"/>
          <a:ext cx="791825" cy="474445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fr-FR" sz="1800" b="1">
              <a:solidFill>
                <a:srgbClr val="0000FF"/>
              </a:solidFill>
            </a:rPr>
            <a:t>44% ?</a:t>
          </a:r>
        </a:p>
      </cdr:txBody>
    </cdr:sp>
  </cdr:relSizeAnchor>
  <cdr:relSizeAnchor xmlns:cdr="http://schemas.openxmlformats.org/drawingml/2006/chartDrawing">
    <cdr:from>
      <cdr:x>0.76648</cdr:x>
      <cdr:y>0.42382</cdr:y>
    </cdr:from>
    <cdr:to>
      <cdr:x>0.86043</cdr:x>
      <cdr:y>0.49525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6765313" y="2815044"/>
          <a:ext cx="829287" cy="474445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800" b="1">
              <a:solidFill>
                <a:srgbClr val="0000FF"/>
              </a:solidFill>
            </a:rPr>
            <a:t>40% ?</a:t>
          </a:r>
        </a:p>
      </cdr:txBody>
    </cdr:sp>
  </cdr:relSizeAnchor>
  <cdr:relSizeAnchor xmlns:cdr="http://schemas.openxmlformats.org/drawingml/2006/chartDrawing">
    <cdr:from>
      <cdr:x>0.76843</cdr:x>
      <cdr:y>0.51416</cdr:y>
    </cdr:from>
    <cdr:to>
      <cdr:x>0.85755</cdr:x>
      <cdr:y>0.58019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6782582" y="3415104"/>
          <a:ext cx="786618" cy="438577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800" b="1">
              <a:solidFill>
                <a:srgbClr val="0000FF"/>
              </a:solidFill>
            </a:rPr>
            <a:t>37% ?</a:t>
          </a:r>
        </a:p>
      </cdr:txBody>
    </cdr:sp>
  </cdr:relSizeAnchor>
  <cdr:relSizeAnchor xmlns:cdr="http://schemas.openxmlformats.org/drawingml/2006/chartDrawing">
    <cdr:from>
      <cdr:x>0.76641</cdr:x>
      <cdr:y>0.15071</cdr:y>
    </cdr:from>
    <cdr:to>
      <cdr:x>0.85612</cdr:x>
      <cdr:y>0.22214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6764675" y="1001013"/>
          <a:ext cx="791825" cy="474445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800" b="1">
              <a:solidFill>
                <a:srgbClr val="0000FF"/>
              </a:solidFill>
            </a:rPr>
            <a:t>50% ?</a:t>
          </a:r>
        </a:p>
      </cdr:txBody>
    </cdr:sp>
  </cdr:relSizeAnchor>
  <cdr:relSizeAnchor xmlns:cdr="http://schemas.openxmlformats.org/drawingml/2006/chartDrawing">
    <cdr:from>
      <cdr:x>0.57554</cdr:x>
      <cdr:y>0.69564</cdr:y>
    </cdr:from>
    <cdr:to>
      <cdr:x>0.98705</cdr:x>
      <cdr:y>0.8738</cdr:y>
    </cdr:to>
    <cdr:sp macro="" textlink="">
      <cdr:nvSpPr>
        <cdr:cNvPr id="6" name="Rectangle à coins arrondis 5"/>
        <cdr:cNvSpPr/>
      </cdr:nvSpPr>
      <cdr:spPr>
        <a:xfrm xmlns:a="http://schemas.openxmlformats.org/drawingml/2006/main">
          <a:off x="5080000" y="4620513"/>
          <a:ext cx="3632199" cy="1183387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Tout se passe comme si les Transferts remplaçaient le manque de PO (surtout les Cotisations sociales) sur le Caillou</a:t>
          </a:r>
          <a:endParaRPr lang="fr-FR" sz="1800" b="1" dirty="0">
            <a:solidFill>
              <a:schemeClr val="tx1"/>
            </a:solidFill>
          </a:endParaRPr>
        </a:p>
      </cdr:txBody>
    </cdr:sp>
  </cdr:relSizeAnchor>
</c:userShapes>
</file>

<file path=ppt/drawings/drawing28.xml><?xml version="1.0" encoding="utf-8"?>
<c:userShapes xmlns:c="http://schemas.openxmlformats.org/drawingml/2006/chart">
  <cdr:relSizeAnchor xmlns:cdr="http://schemas.openxmlformats.org/drawingml/2006/chartDrawing">
    <cdr:from>
      <cdr:x>0.64951</cdr:x>
      <cdr:y>0.32569</cdr:y>
    </cdr:from>
    <cdr:to>
      <cdr:x>0.79817</cdr:x>
      <cdr:y>0.36289</cdr:y>
    </cdr:to>
    <cdr:sp macro="" textlink="">
      <cdr:nvSpPr>
        <cdr:cNvPr id="2" name="Flèche vers la droite 1"/>
        <cdr:cNvSpPr/>
      </cdr:nvSpPr>
      <cdr:spPr>
        <a:xfrm xmlns:a="http://schemas.openxmlformats.org/drawingml/2006/main" rot="20427177">
          <a:off x="2652780" y="2185065"/>
          <a:ext cx="607183" cy="249584"/>
        </a:xfrm>
        <a:prstGeom xmlns:a="http://schemas.openxmlformats.org/drawingml/2006/main" prst="rightArrow">
          <a:avLst/>
        </a:prstGeom>
        <a:solidFill xmlns:a="http://schemas.openxmlformats.org/drawingml/2006/main">
          <a:srgbClr val="0000FF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fr-FR"/>
        </a:p>
      </cdr:txBody>
    </cdr:sp>
  </cdr:relSizeAnchor>
  <cdr:relSizeAnchor xmlns:cdr="http://schemas.openxmlformats.org/drawingml/2006/chartDrawing">
    <cdr:from>
      <cdr:x>0.64008</cdr:x>
      <cdr:y>0.69443</cdr:y>
    </cdr:from>
    <cdr:to>
      <cdr:x>0.80136</cdr:x>
      <cdr:y>0.73323</cdr:y>
    </cdr:to>
    <cdr:sp macro="" textlink="">
      <cdr:nvSpPr>
        <cdr:cNvPr id="3" name="Flèche vers la droite 2"/>
        <cdr:cNvSpPr/>
      </cdr:nvSpPr>
      <cdr:spPr>
        <a:xfrm xmlns:a="http://schemas.openxmlformats.org/drawingml/2006/main" rot="1255124">
          <a:off x="2614261" y="4658896"/>
          <a:ext cx="658744" cy="260338"/>
        </a:xfrm>
        <a:prstGeom xmlns:a="http://schemas.openxmlformats.org/drawingml/2006/main" prst="rightArrow">
          <a:avLst/>
        </a:prstGeom>
        <a:solidFill xmlns:a="http://schemas.openxmlformats.org/drawingml/2006/main">
          <a:srgbClr val="0080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fr-FR"/>
        </a:p>
      </cdr:txBody>
    </cdr:sp>
  </cdr:relSizeAnchor>
</c:userShapes>
</file>

<file path=ppt/drawings/drawing29.xml><?xml version="1.0" encoding="utf-8"?>
<c:userShapes xmlns:c="http://schemas.openxmlformats.org/drawingml/2006/chart">
  <cdr:relSizeAnchor xmlns:cdr="http://schemas.openxmlformats.org/drawingml/2006/chartDrawing">
    <cdr:from>
      <cdr:x>2.10981E-7</cdr:x>
      <cdr:y>0</cdr:y>
    </cdr:from>
    <cdr:to>
      <cdr:x>1</cdr:x>
      <cdr:y>0.15843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1" y="0"/>
          <a:ext cx="4739755" cy="59408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fr-FR" sz="1800" b="1" dirty="0" smtClean="0">
              <a:solidFill>
                <a:schemeClr val="tx1"/>
              </a:solidFill>
            </a:rPr>
            <a:t>        2012, Structure des impôts sur le Caillou</a:t>
          </a:r>
          <a:r>
            <a:rPr lang="mr-IN" sz="1800" b="1" dirty="0" smtClean="0">
              <a:solidFill>
                <a:schemeClr val="tx1"/>
              </a:solidFill>
            </a:rPr>
            <a:t>…</a:t>
          </a:r>
          <a:r>
            <a:rPr lang="fr-FR" sz="1800" b="1" dirty="0" smtClean="0">
              <a:solidFill>
                <a:schemeClr val="tx1"/>
              </a:solidFill>
            </a:rPr>
            <a:t>         </a:t>
          </a:r>
          <a:r>
            <a:rPr lang="fr-FR" sz="1800" b="1" dirty="0" err="1" smtClean="0">
              <a:solidFill>
                <a:schemeClr val="bg1"/>
              </a:solidFill>
            </a:rPr>
            <a:t>tttttttttttttttttt</a:t>
          </a:r>
          <a:r>
            <a:rPr lang="fr-FR" sz="1800" b="1" dirty="0" smtClean="0">
              <a:solidFill>
                <a:schemeClr val="tx1"/>
              </a:solidFill>
            </a:rPr>
            <a:t>         </a:t>
          </a:r>
          <a:r>
            <a:rPr lang="fr-FR" sz="1600" b="1" dirty="0" smtClean="0">
              <a:solidFill>
                <a:schemeClr val="tx1"/>
              </a:solidFill>
            </a:rPr>
            <a:t>(Sur 100%)</a:t>
          </a:r>
          <a:endParaRPr lang="fr-FR" sz="1600" b="1" dirty="0">
            <a:solidFill>
              <a:schemeClr val="tx1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0.725</cdr:x>
      <cdr:y>0.02284</cdr:y>
    </cdr:from>
    <cdr:to>
      <cdr:x>0.97917</cdr:x>
      <cdr:y>0.48989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454973" y="73870"/>
          <a:ext cx="2262980" cy="151055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Mais hors </a:t>
          </a:r>
          <a:r>
            <a:rPr lang="fr-FR" sz="1800" b="1" dirty="0">
              <a:solidFill>
                <a:schemeClr val="tx1"/>
              </a:solidFill>
            </a:rPr>
            <a:t>industrie métallurgique </a:t>
          </a:r>
          <a:endParaRPr lang="fr-FR" sz="1800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du </a:t>
          </a:r>
          <a:r>
            <a:rPr lang="fr-FR" sz="1800" b="1" dirty="0">
              <a:solidFill>
                <a:schemeClr val="tx1"/>
              </a:solidFill>
            </a:rPr>
            <a:t>nickel </a:t>
          </a:r>
          <a:endParaRPr lang="fr-FR" sz="1800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(en fait la seule SLN à l’époque)</a:t>
          </a:r>
          <a:endParaRPr lang="fr-FR" sz="1800" b="1" dirty="0">
            <a:solidFill>
              <a:schemeClr val="tx1"/>
            </a:solidFill>
          </a:endParaRPr>
        </a:p>
      </cdr:txBody>
    </cdr:sp>
  </cdr:relSizeAnchor>
</c:userShapes>
</file>

<file path=ppt/drawings/drawing30.xml><?xml version="1.0" encoding="utf-8"?>
<c:userShapes xmlns:c="http://schemas.openxmlformats.org/drawingml/2006/chart">
  <cdr:relSizeAnchor xmlns:cdr="http://schemas.openxmlformats.org/drawingml/2006/chartDrawing">
    <cdr:from>
      <cdr:x>0.08564</cdr:x>
      <cdr:y>3.37923E-7</cdr:y>
    </cdr:from>
    <cdr:to>
      <cdr:x>1</cdr:x>
      <cdr:y>0.15929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405891" y="1"/>
          <a:ext cx="4333865" cy="47138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2000" b="1" dirty="0" smtClean="0">
              <a:solidFill>
                <a:schemeClr val="tx1"/>
              </a:solidFill>
            </a:rPr>
            <a:t>          </a:t>
          </a:r>
          <a:r>
            <a:rPr lang="mr-IN" sz="2000" b="1" dirty="0" smtClean="0">
              <a:solidFill>
                <a:schemeClr val="tx1"/>
              </a:solidFill>
            </a:rPr>
            <a:t>…</a:t>
          </a:r>
          <a:r>
            <a:rPr lang="fr-FR" sz="2000" b="1" dirty="0" smtClean="0">
              <a:solidFill>
                <a:schemeClr val="tx1"/>
              </a:solidFill>
            </a:rPr>
            <a:t> et en Métropole</a:t>
          </a:r>
          <a:endParaRPr lang="fr-FR" sz="2000" b="1" dirty="0">
            <a:solidFill>
              <a:schemeClr val="tx1"/>
            </a:solidFill>
          </a:endParaRPr>
        </a:p>
      </cdr:txBody>
    </cdr:sp>
  </cdr:relSizeAnchor>
</c:userShapes>
</file>

<file path=ppt/drawings/drawing31.xml><?xml version="1.0" encoding="utf-8"?>
<c:userShapes xmlns:c="http://schemas.openxmlformats.org/drawingml/2006/chart">
  <cdr:relSizeAnchor xmlns:cdr="http://schemas.openxmlformats.org/drawingml/2006/chartDrawing">
    <cdr:from>
      <cdr:x>0.66173</cdr:x>
      <cdr:y>0.07886</cdr:y>
    </cdr:from>
    <cdr:to>
      <cdr:x>1</cdr:x>
      <cdr:y>0.34266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5824356" y="289326"/>
          <a:ext cx="2977384" cy="96778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 smtClean="0">
              <a:solidFill>
                <a:schemeClr val="tx1"/>
              </a:solidFill>
            </a:rPr>
            <a:t>2012, Poids des impôts sur le Caillou, </a:t>
          </a:r>
        </a:p>
        <a:p xmlns:a="http://schemas.openxmlformats.org/drawingml/2006/main">
          <a:pPr algn="ctr"/>
          <a:r>
            <a:rPr lang="fr-FR" sz="2000" b="1" dirty="0" smtClean="0">
              <a:solidFill>
                <a:schemeClr val="tx1"/>
              </a:solidFill>
            </a:rPr>
            <a:t>% du PIB</a:t>
          </a:r>
          <a:r>
            <a:rPr lang="mr-IN" sz="2000" b="1" dirty="0" smtClean="0">
              <a:solidFill>
                <a:schemeClr val="tx1"/>
              </a:solidFill>
            </a:rPr>
            <a:t>…</a:t>
          </a:r>
          <a:endParaRPr lang="fr-FR" sz="1600" b="1" dirty="0">
            <a:solidFill>
              <a:schemeClr val="tx1"/>
            </a:solidFill>
          </a:endParaRPr>
        </a:p>
      </cdr:txBody>
    </cdr:sp>
  </cdr:relSizeAnchor>
</c:userShapes>
</file>

<file path=ppt/drawings/drawing32.xml><?xml version="1.0" encoding="utf-8"?>
<c:userShapes xmlns:c="http://schemas.openxmlformats.org/drawingml/2006/chart">
  <cdr:relSizeAnchor xmlns:cdr="http://schemas.openxmlformats.org/drawingml/2006/chartDrawing">
    <cdr:from>
      <cdr:x>0</cdr:x>
      <cdr:y>0.0758</cdr:y>
    </cdr:from>
    <cdr:to>
      <cdr:x>0.74079</cdr:x>
      <cdr:y>0.21779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0" y="513108"/>
          <a:ext cx="2963540" cy="961122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Les mouvements des impôts sur les revenus </a:t>
          </a:r>
        </a:p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sont dus surtout à ceux </a:t>
          </a:r>
          <a:r>
            <a:rPr lang="fr-FR" sz="1600" b="1" dirty="0" smtClean="0">
              <a:solidFill>
                <a:schemeClr val="tx1"/>
              </a:solidFill>
            </a:rPr>
            <a:t>de l’</a:t>
          </a:r>
          <a:r>
            <a:rPr lang="fr-FR" sz="1600" b="1" dirty="0" err="1" smtClean="0">
              <a:solidFill>
                <a:schemeClr val="tx1"/>
              </a:solidFill>
            </a:rPr>
            <a:t>lS</a:t>
          </a:r>
          <a:endParaRPr lang="fr-FR" sz="16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0.15072</cdr:x>
      <cdr:y>0.1995</cdr:y>
    </cdr:from>
    <cdr:to>
      <cdr:x>0.6061</cdr:x>
      <cdr:y>0.32026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602972" y="1350415"/>
          <a:ext cx="1821742" cy="81746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Mais IRVM </a:t>
          </a:r>
          <a:r>
            <a:rPr lang="fr-FR" sz="1600" b="1" dirty="0">
              <a:solidFill>
                <a:schemeClr val="tx1"/>
              </a:solidFill>
            </a:rPr>
            <a:t>en </a:t>
          </a:r>
          <a:r>
            <a:rPr lang="fr-FR" sz="1600" b="1" dirty="0" smtClean="0">
              <a:solidFill>
                <a:schemeClr val="tx1"/>
              </a:solidFill>
            </a:rPr>
            <a:t>nette </a:t>
          </a:r>
          <a:r>
            <a:rPr lang="fr-FR" sz="1600" b="1" dirty="0">
              <a:solidFill>
                <a:schemeClr val="tx1"/>
              </a:solidFill>
            </a:rPr>
            <a:t>hausse </a:t>
          </a:r>
        </a:p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depuis 2012</a:t>
          </a:r>
        </a:p>
      </cdr:txBody>
    </cdr:sp>
  </cdr:relSizeAnchor>
</c:userShapes>
</file>

<file path=ppt/drawings/drawing33.xml><?xml version="1.0" encoding="utf-8"?>
<c:userShapes xmlns:c="http://schemas.openxmlformats.org/drawingml/2006/chart">
  <cdr:relSizeAnchor xmlns:cdr="http://schemas.openxmlformats.org/drawingml/2006/chartDrawing">
    <cdr:from>
      <cdr:x>0.07968</cdr:x>
      <cdr:y>0.66229</cdr:y>
    </cdr:from>
    <cdr:to>
      <cdr:x>0.66135</cdr:x>
      <cdr:y>0.87805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254000" y="4483100"/>
          <a:ext cx="1854200" cy="14605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Les </a:t>
          </a:r>
          <a:r>
            <a:rPr lang="fr-FR" sz="1600" b="1" dirty="0">
              <a:solidFill>
                <a:schemeClr val="tx1"/>
              </a:solidFill>
            </a:rPr>
            <a:t>droits à l'importation dominent très </a:t>
          </a:r>
          <a:r>
            <a:rPr lang="fr-FR" sz="1600" b="1" dirty="0" smtClean="0">
              <a:solidFill>
                <a:schemeClr val="tx1"/>
              </a:solidFill>
            </a:rPr>
            <a:t>largement ces impôts constants</a:t>
          </a:r>
          <a:endParaRPr lang="fr-FR" sz="1600" b="1" dirty="0">
            <a:solidFill>
              <a:schemeClr val="tx1"/>
            </a:solidFill>
          </a:endParaRPr>
        </a:p>
      </cdr:txBody>
    </cdr:sp>
  </cdr:relSizeAnchor>
</c:userShapes>
</file>

<file path=ppt/drawings/drawing34.xml><?xml version="1.0" encoding="utf-8"?>
<c:userShapes xmlns:c="http://schemas.openxmlformats.org/drawingml/2006/chart">
  <cdr:relSizeAnchor xmlns:cdr="http://schemas.openxmlformats.org/drawingml/2006/chartDrawing">
    <cdr:from>
      <cdr:x>0.28375</cdr:x>
      <cdr:y>0.35482</cdr:y>
    </cdr:from>
    <cdr:to>
      <cdr:x>0.89532</cdr:x>
      <cdr:y>0.43087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594590" y="2370281"/>
          <a:ext cx="1281545" cy="508001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400" b="1" dirty="0">
              <a:solidFill>
                <a:schemeClr val="bg1"/>
              </a:solidFill>
            </a:rPr>
            <a:t>PIB, </a:t>
          </a:r>
          <a:r>
            <a:rPr lang="fr-FR" sz="1400" b="1" dirty="0" smtClean="0">
              <a:solidFill>
                <a:schemeClr val="bg1"/>
              </a:solidFill>
            </a:rPr>
            <a:t>GCFP </a:t>
          </a:r>
          <a:r>
            <a:rPr lang="fr-FR" sz="1400" b="1" dirty="0">
              <a:solidFill>
                <a:schemeClr val="bg1"/>
              </a:solidFill>
            </a:rPr>
            <a:t>courants</a:t>
          </a:r>
        </a:p>
      </cdr:txBody>
    </cdr:sp>
  </cdr:relSizeAnchor>
  <cdr:relSizeAnchor xmlns:cdr="http://schemas.openxmlformats.org/drawingml/2006/chartDrawing">
    <cdr:from>
      <cdr:x>0.47603</cdr:x>
      <cdr:y>0.49136</cdr:y>
    </cdr:from>
    <cdr:to>
      <cdr:x>0.93904</cdr:x>
      <cdr:y>0.57605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997527" y="3282372"/>
          <a:ext cx="970229" cy="565727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400" b="1" dirty="0" smtClean="0">
              <a:solidFill>
                <a:schemeClr val="tx1"/>
              </a:solidFill>
            </a:rPr>
            <a:t>Indirects, constants</a:t>
          </a:r>
          <a:endParaRPr lang="fr-FR" sz="1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0.47306</cdr:x>
      <cdr:y>0.73349</cdr:y>
    </cdr:from>
    <cdr:to>
      <cdr:x>0.93573</cdr:x>
      <cdr:y>0.81398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991303" y="4965099"/>
          <a:ext cx="969526" cy="544813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400" b="1" dirty="0" smtClean="0">
              <a:solidFill>
                <a:schemeClr val="tx1"/>
              </a:solidFill>
            </a:rPr>
            <a:t>Directs, croissants</a:t>
          </a:r>
          <a:endParaRPr lang="fr-FR" sz="1400" b="1" dirty="0">
            <a:solidFill>
              <a:schemeClr val="tx1"/>
            </a:solidFill>
          </a:endParaRPr>
        </a:p>
      </cdr:txBody>
    </cdr:sp>
  </cdr:relSizeAnchor>
</c:userShapes>
</file>

<file path=ppt/drawings/drawing35.xml><?xml version="1.0" encoding="utf-8"?>
<c:userShapes xmlns:c="http://schemas.openxmlformats.org/drawingml/2006/chart">
  <cdr:relSizeAnchor xmlns:cdr="http://schemas.openxmlformats.org/drawingml/2006/chartDrawing">
    <cdr:from>
      <cdr:x>0.52429</cdr:x>
      <cdr:y>0.56227</cdr:y>
    </cdr:from>
    <cdr:to>
      <cdr:x>0.81912</cdr:x>
      <cdr:y>0.71249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2370441" y="3698935"/>
          <a:ext cx="1332974" cy="988222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 </a:t>
          </a:r>
          <a:r>
            <a:rPr lang="fr-FR" sz="1600" b="1" dirty="0" smtClean="0">
              <a:solidFill>
                <a:schemeClr val="tx1"/>
              </a:solidFill>
            </a:rPr>
            <a:t>IS </a:t>
          </a:r>
          <a:r>
            <a:rPr lang="fr-FR" sz="1600" b="1" dirty="0">
              <a:solidFill>
                <a:schemeClr val="tx1"/>
              </a:solidFill>
            </a:rPr>
            <a:t>35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Pic </a:t>
          </a:r>
          <a:r>
            <a:rPr lang="fr-FR" sz="1600" b="1" dirty="0">
              <a:solidFill>
                <a:schemeClr val="tx1"/>
              </a:solidFill>
            </a:rPr>
            <a:t>en 2007    </a:t>
          </a:r>
        </a:p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puis </a:t>
          </a:r>
          <a:r>
            <a:rPr lang="fr-FR" sz="1600" b="1" i="1" dirty="0" smtClean="0">
              <a:solidFill>
                <a:schemeClr val="tx1"/>
              </a:solidFill>
            </a:rPr>
            <a:t>plouf</a:t>
          </a:r>
          <a:r>
            <a:rPr lang="mr-IN" sz="1600" b="1" i="1" dirty="0" smtClean="0">
              <a:solidFill>
                <a:schemeClr val="tx1"/>
              </a:solidFill>
            </a:rPr>
            <a:t>…</a:t>
          </a:r>
          <a:r>
            <a:rPr lang="fr-FR" sz="1600" b="1" dirty="0" smtClean="0">
              <a:solidFill>
                <a:schemeClr val="tx1"/>
              </a:solidFill>
            </a:rPr>
            <a:t> </a:t>
          </a:r>
        </a:p>
      </cdr:txBody>
    </cdr:sp>
  </cdr:relSizeAnchor>
  <cdr:relSizeAnchor xmlns:cdr="http://schemas.openxmlformats.org/drawingml/2006/chartDrawing">
    <cdr:from>
      <cdr:x>0.42648</cdr:x>
      <cdr:y>0.41271</cdr:y>
    </cdr:from>
    <cdr:to>
      <cdr:x>0.95569</cdr:x>
      <cdr:y>0.48574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1928195" y="2755674"/>
          <a:ext cx="2392664" cy="48762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400" b="1" dirty="0">
              <a:solidFill>
                <a:schemeClr val="tx1"/>
              </a:solidFill>
            </a:rPr>
            <a:t> </a:t>
          </a:r>
          <a:r>
            <a:rPr lang="fr-FR" sz="1400" b="1" dirty="0" smtClean="0">
              <a:solidFill>
                <a:schemeClr val="tx1"/>
              </a:solidFill>
            </a:rPr>
            <a:t>IS 30 et CAIS </a:t>
          </a:r>
        </a:p>
        <a:p xmlns:a="http://schemas.openxmlformats.org/drawingml/2006/main">
          <a:pPr algn="ctr"/>
          <a:r>
            <a:rPr lang="fr-FR" sz="1400" b="1" dirty="0" smtClean="0">
              <a:solidFill>
                <a:schemeClr val="tx1"/>
              </a:solidFill>
            </a:rPr>
            <a:t>sans grand changement</a:t>
          </a:r>
        </a:p>
      </cdr:txBody>
    </cdr:sp>
  </cdr:relSizeAnchor>
</c:userShapes>
</file>

<file path=ppt/drawings/drawing36.xml><?xml version="1.0" encoding="utf-8"?>
<c:userShapes xmlns:c="http://schemas.openxmlformats.org/drawingml/2006/chart">
  <cdr:relSizeAnchor xmlns:cdr="http://schemas.openxmlformats.org/drawingml/2006/chartDrawing">
    <cdr:from>
      <cdr:x>0.12768</cdr:x>
      <cdr:y>0.47</cdr:y>
    </cdr:from>
    <cdr:to>
      <cdr:x>0.72293</cdr:x>
      <cdr:y>0.67596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559415" y="3138198"/>
          <a:ext cx="2608116" cy="137521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En gros, il s'agit de l'IRPP,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nettement croissant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depuis 2009-2011 </a:t>
          </a:r>
          <a:r>
            <a:rPr lang="fr-FR" sz="1600" b="1" dirty="0">
              <a:solidFill>
                <a:schemeClr val="tx1"/>
              </a:solidFill>
            </a:rPr>
            <a:t>relativement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au PIB </a:t>
          </a:r>
          <a:r>
            <a:rPr lang="fr-FR" sz="1600" b="1" dirty="0">
              <a:solidFill>
                <a:schemeClr val="tx1"/>
              </a:solidFill>
            </a:rPr>
            <a:t>stagnant...</a:t>
          </a:r>
        </a:p>
      </cdr:txBody>
    </cdr:sp>
  </cdr:relSizeAnchor>
</c:userShapes>
</file>

<file path=ppt/drawings/drawing37.xml><?xml version="1.0" encoding="utf-8"?>
<c:userShapes xmlns:c="http://schemas.openxmlformats.org/drawingml/2006/chart">
  <cdr:relSizeAnchor xmlns:cdr="http://schemas.openxmlformats.org/drawingml/2006/chartDrawing">
    <cdr:from>
      <cdr:x>0.3013</cdr:x>
      <cdr:y>0.68071</cdr:y>
    </cdr:from>
    <cdr:to>
      <cdr:x>0.9507</cdr:x>
      <cdr:y>0.84401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1460191" y="4529156"/>
          <a:ext cx="3147138" cy="1086535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Croissance et poids exactement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comme </a:t>
          </a:r>
          <a:r>
            <a:rPr lang="fr-FR" sz="1800" b="1" dirty="0">
              <a:solidFill>
                <a:schemeClr val="tx1"/>
              </a:solidFill>
            </a:rPr>
            <a:t>en Métropole</a:t>
          </a:r>
        </a:p>
      </cdr:txBody>
    </cdr:sp>
  </cdr:relSizeAnchor>
</c:userShapes>
</file>

<file path=ppt/drawings/drawing38.xml><?xml version="1.0" encoding="utf-8"?>
<c:userShapes xmlns:c="http://schemas.openxmlformats.org/drawingml/2006/chart">
  <cdr:relSizeAnchor xmlns:cdr="http://schemas.openxmlformats.org/drawingml/2006/chartDrawing">
    <cdr:from>
      <cdr:x>0.58031</cdr:x>
      <cdr:y>0.63771</cdr:y>
    </cdr:from>
    <cdr:to>
      <cdr:x>0.89541</cdr:x>
      <cdr:y>0.86119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2377956" y="4243035"/>
          <a:ext cx="1291191" cy="1486942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Stagnation par habitant </a:t>
          </a:r>
          <a:endParaRPr lang="fr-FR" sz="1600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de </a:t>
          </a:r>
          <a:r>
            <a:rPr lang="fr-FR" sz="1600" b="1" dirty="0">
              <a:solidFill>
                <a:schemeClr val="tx1"/>
              </a:solidFill>
            </a:rPr>
            <a:t>2009 </a:t>
          </a:r>
          <a:endParaRPr lang="fr-FR" sz="1600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à </a:t>
          </a:r>
          <a:r>
            <a:rPr lang="fr-FR" sz="1600" b="1" dirty="0">
              <a:solidFill>
                <a:schemeClr val="tx1"/>
              </a:solidFill>
            </a:rPr>
            <a:t>2014 </a:t>
          </a:r>
        </a:p>
      </cdr:txBody>
    </cdr:sp>
  </cdr:relSizeAnchor>
</c:userShapes>
</file>

<file path=ppt/drawings/drawing39.xml><?xml version="1.0" encoding="utf-8"?>
<c:userShapes xmlns:c="http://schemas.openxmlformats.org/drawingml/2006/chart">
  <cdr:relSizeAnchor xmlns:cdr="http://schemas.openxmlformats.org/drawingml/2006/chartDrawing">
    <cdr:from>
      <cdr:x>0.51521</cdr:x>
      <cdr:y>0.08884</cdr:y>
    </cdr:from>
    <cdr:to>
      <cdr:x>0.82719</cdr:x>
      <cdr:y>0.46842</cdr:y>
    </cdr:to>
    <cdr:sp macro="" textlink="">
      <cdr:nvSpPr>
        <cdr:cNvPr id="4" name="Ellipse 3"/>
        <cdr:cNvSpPr/>
      </cdr:nvSpPr>
      <cdr:spPr>
        <a:xfrm xmlns:a="http://schemas.openxmlformats.org/drawingml/2006/main">
          <a:off x="2356786" y="591096"/>
          <a:ext cx="1427164" cy="2525572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38100" cmpd="sng">
          <a:solidFill>
            <a:srgbClr val="FF0000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fr-FR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2.25823E-7</cdr:x>
      <cdr:y>0.14363</cdr:y>
    </cdr:from>
    <cdr:to>
      <cdr:x>0.72154</cdr:x>
      <cdr:y>0.24313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2" y="950357"/>
          <a:ext cx="6390316" cy="65834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EBE = VAB - Salaires</a:t>
          </a:r>
          <a:r>
            <a:rPr lang="fr-FR" sz="1800" b="1" dirty="0">
              <a:solidFill>
                <a:schemeClr val="tx1"/>
              </a:solidFill>
            </a:rPr>
            <a:t>,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et comparaison </a:t>
          </a:r>
          <a:r>
            <a:rPr lang="fr-FR" sz="1800" b="1" dirty="0">
              <a:solidFill>
                <a:schemeClr val="tx1"/>
              </a:solidFill>
            </a:rPr>
            <a:t>avec les EBE / VAB des SNF de France</a:t>
          </a:r>
        </a:p>
      </cdr:txBody>
    </cdr:sp>
  </cdr:relSizeAnchor>
  <cdr:relSizeAnchor xmlns:cdr="http://schemas.openxmlformats.org/drawingml/2006/chartDrawing">
    <cdr:from>
      <cdr:x>0.39452</cdr:x>
      <cdr:y>0.50095</cdr:y>
    </cdr:from>
    <cdr:to>
      <cdr:x>1</cdr:x>
      <cdr:y>0.57191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3494066" y="3314653"/>
          <a:ext cx="5362433" cy="469495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Données identiques dans CEROM 2008</a:t>
          </a:r>
          <a:r>
            <a:rPr lang="mr-IN" sz="1800" b="1" dirty="0" smtClean="0">
              <a:solidFill>
                <a:schemeClr val="tx1"/>
              </a:solidFill>
            </a:rPr>
            <a:t>…</a:t>
          </a:r>
          <a:endParaRPr lang="fr-FR" sz="1800" b="1" dirty="0">
            <a:solidFill>
              <a:schemeClr val="tx1"/>
            </a:solidFill>
          </a:endParaRPr>
        </a:p>
      </cdr:txBody>
    </cdr:sp>
  </cdr:relSizeAnchor>
</c:userShapes>
</file>

<file path=ppt/drawings/drawing40.xml><?xml version="1.0" encoding="utf-8"?>
<c:userShapes xmlns:c="http://schemas.openxmlformats.org/drawingml/2006/chart">
  <cdr:relSizeAnchor xmlns:cdr="http://schemas.openxmlformats.org/drawingml/2006/chartDrawing">
    <cdr:from>
      <cdr:x>0.14746</cdr:x>
      <cdr:y>0.31712</cdr:y>
    </cdr:from>
    <cdr:to>
      <cdr:x>0.80251</cdr:x>
      <cdr:y>0.47652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52233" y="2110004"/>
          <a:ext cx="2897361" cy="1060617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solidFill>
            <a:srgbClr val="FFFFFF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b="1" dirty="0" smtClean="0">
              <a:solidFill>
                <a:schemeClr val="tx1"/>
              </a:solidFill>
            </a:rPr>
            <a:t>Forte croissance </a:t>
          </a:r>
          <a:r>
            <a:rPr lang="fr-FR" b="1" dirty="0">
              <a:solidFill>
                <a:schemeClr val="tx1"/>
              </a:solidFill>
            </a:rPr>
            <a:t>du </a:t>
          </a:r>
          <a:r>
            <a:rPr lang="fr-FR" b="1" dirty="0" smtClean="0">
              <a:solidFill>
                <a:schemeClr val="tx1"/>
              </a:solidFill>
            </a:rPr>
            <a:t>PIB peu probable après la stagnation de 2014 à 2017</a:t>
          </a:r>
          <a:endParaRPr lang="fr-FR" b="1" dirty="0">
            <a:solidFill>
              <a:schemeClr val="tx1"/>
            </a:solidFill>
          </a:endParaRPr>
        </a:p>
      </cdr:txBody>
    </cdr:sp>
  </cdr:relSizeAnchor>
</c:userShapes>
</file>

<file path=ppt/drawings/drawing41.xml><?xml version="1.0" encoding="utf-8"?>
<c:userShapes xmlns:c="http://schemas.openxmlformats.org/drawingml/2006/chart">
  <cdr:relSizeAnchor xmlns:cdr="http://schemas.openxmlformats.org/drawingml/2006/chartDrawing">
    <cdr:from>
      <cdr:x>0.2137</cdr:x>
      <cdr:y>0.09927</cdr:y>
    </cdr:from>
    <cdr:to>
      <cdr:x>0.91093</cdr:x>
      <cdr:y>0.24213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1018117" y="664824"/>
          <a:ext cx="3321783" cy="956753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Baisse régulière pour la CAFAT, </a:t>
          </a:r>
          <a:endParaRPr lang="fr-FR" sz="1600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chute </a:t>
          </a:r>
          <a:r>
            <a:rPr lang="fr-FR" sz="1600" b="1" dirty="0">
              <a:solidFill>
                <a:schemeClr val="tx1"/>
              </a:solidFill>
            </a:rPr>
            <a:t>de 1990 à 2003 pour la </a:t>
          </a:r>
          <a:r>
            <a:rPr lang="fr-FR" sz="1600" b="1" dirty="0" smtClean="0">
              <a:solidFill>
                <a:schemeClr val="tx1"/>
              </a:solidFill>
            </a:rPr>
            <a:t>CLR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 </a:t>
          </a:r>
          <a:r>
            <a:rPr lang="fr-FR" sz="1600" b="1" dirty="0">
              <a:solidFill>
                <a:schemeClr val="tx1"/>
              </a:solidFill>
            </a:rPr>
            <a:t>puis baisse régulière...</a:t>
          </a:r>
        </a:p>
      </cdr:txBody>
    </cdr:sp>
  </cdr:relSizeAnchor>
  <cdr:relSizeAnchor xmlns:cdr="http://schemas.openxmlformats.org/drawingml/2006/chartDrawing">
    <cdr:from>
      <cdr:x>0.19217</cdr:x>
      <cdr:y>0.74885</cdr:y>
    </cdr:from>
    <cdr:to>
      <cdr:x>0.96402</cdr:x>
      <cdr:y>0.86401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979629" y="5015178"/>
          <a:ext cx="3934749" cy="77119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chemeClr val="tx1"/>
              </a:solidFill>
            </a:rPr>
            <a:t>La </a:t>
          </a:r>
          <a:r>
            <a:rPr lang="fr-FR" sz="1800" b="1" dirty="0" smtClean="0">
              <a:solidFill>
                <a:schemeClr val="tx1"/>
              </a:solidFill>
            </a:rPr>
            <a:t>Métropole </a:t>
          </a:r>
          <a:r>
            <a:rPr lang="fr-FR" sz="1800" b="1" baseline="0" dirty="0" smtClean="0">
              <a:solidFill>
                <a:schemeClr val="tx1"/>
              </a:solidFill>
            </a:rPr>
            <a:t>était </a:t>
          </a:r>
          <a:r>
            <a:rPr lang="fr-FR" sz="1800" b="1" baseline="0" dirty="0">
              <a:solidFill>
                <a:schemeClr val="tx1"/>
              </a:solidFill>
            </a:rPr>
            <a:t>en 1990 au niveau du Caillou bien après 2016...</a:t>
          </a:r>
          <a:endParaRPr lang="fr-FR" sz="1800" b="1" dirty="0">
            <a:solidFill>
              <a:schemeClr val="tx1"/>
            </a:solidFill>
          </a:endParaRPr>
        </a:p>
      </cdr:txBody>
    </cdr:sp>
  </cdr:relSizeAnchor>
</c:userShapes>
</file>

<file path=ppt/drawings/drawing42.xml><?xml version="1.0" encoding="utf-8"?>
<c:userShapes xmlns:c="http://schemas.openxmlformats.org/drawingml/2006/chart">
  <cdr:relSizeAnchor xmlns:cdr="http://schemas.openxmlformats.org/drawingml/2006/chartDrawing">
    <cdr:from>
      <cdr:x>0.62626</cdr:x>
      <cdr:y>0.17446</cdr:y>
    </cdr:from>
    <cdr:to>
      <cdr:x>0.97643</cdr:x>
      <cdr:y>0.30088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2386230" y="1168409"/>
          <a:ext cx="1334234" cy="846627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... pour aller vers 2 </a:t>
          </a:r>
          <a:endParaRPr lang="fr-FR" sz="1600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en </a:t>
          </a:r>
          <a:r>
            <a:rPr lang="fr-FR" sz="1600" b="1" dirty="0">
              <a:solidFill>
                <a:schemeClr val="tx1"/>
              </a:solidFill>
            </a:rPr>
            <a:t>2025...</a:t>
          </a:r>
        </a:p>
      </cdr:txBody>
    </cdr:sp>
  </cdr:relSizeAnchor>
  <cdr:relSizeAnchor xmlns:cdr="http://schemas.openxmlformats.org/drawingml/2006/chartDrawing">
    <cdr:from>
      <cdr:x>0.70287</cdr:x>
      <cdr:y>0.71449</cdr:y>
    </cdr:from>
    <cdr:to>
      <cdr:x>0.91526</cdr:x>
      <cdr:y>0.78739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2802109" y="4785019"/>
          <a:ext cx="846722" cy="48824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chemeClr val="tx1"/>
              </a:solidFill>
            </a:rPr>
            <a:t>... et 1</a:t>
          </a:r>
        </a:p>
      </cdr:txBody>
    </cdr:sp>
  </cdr:relSizeAnchor>
</c:userShapes>
</file>

<file path=ppt/drawings/drawing43.xml><?xml version="1.0" encoding="utf-8"?>
<c:userShapes xmlns:c="http://schemas.openxmlformats.org/drawingml/2006/chart">
  <cdr:relSizeAnchor xmlns:cdr="http://schemas.openxmlformats.org/drawingml/2006/chartDrawing">
    <cdr:from>
      <cdr:x>0.47351</cdr:x>
      <cdr:y>0.13266</cdr:y>
    </cdr:from>
    <cdr:to>
      <cdr:x>0.95033</cdr:x>
      <cdr:y>0.21351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1816100" y="889000"/>
          <a:ext cx="1828800" cy="54176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Tout ou presque dans le vert</a:t>
          </a:r>
          <a:r>
            <a:rPr lang="mr-IN" sz="1600" b="1" dirty="0" smtClean="0">
              <a:solidFill>
                <a:schemeClr val="tx1"/>
              </a:solidFill>
            </a:rPr>
            <a:t>…</a:t>
          </a:r>
          <a:endParaRPr lang="fr-FR" sz="1600" b="1" dirty="0">
            <a:solidFill>
              <a:schemeClr val="tx1"/>
            </a:solidFill>
          </a:endParaRPr>
        </a:p>
      </cdr:txBody>
    </cdr:sp>
  </cdr:relSizeAnchor>
</c:userShapes>
</file>

<file path=ppt/drawings/drawing44.xml><?xml version="1.0" encoding="utf-8"?>
<c:userShapes xmlns:c="http://schemas.openxmlformats.org/drawingml/2006/chart">
  <cdr:relSizeAnchor xmlns:cdr="http://schemas.openxmlformats.org/drawingml/2006/chartDrawing">
    <cdr:from>
      <cdr:x>0.16579</cdr:x>
      <cdr:y>0.55034</cdr:y>
    </cdr:from>
    <cdr:to>
      <cdr:x>0.76301</cdr:x>
      <cdr:y>0.69267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785808" y="3671112"/>
          <a:ext cx="2830684" cy="94946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b="1" dirty="0" smtClean="0">
              <a:solidFill>
                <a:srgbClr val="000000"/>
              </a:solidFill>
            </a:rPr>
            <a:t>Tout est dans le rouge, surtout depuis 2014, </a:t>
          </a:r>
        </a:p>
        <a:p xmlns:a="http://schemas.openxmlformats.org/drawingml/2006/main">
          <a:pPr algn="ctr"/>
          <a:r>
            <a:rPr lang="fr-FR" b="1" dirty="0" smtClean="0">
              <a:solidFill>
                <a:srgbClr val="000000"/>
              </a:solidFill>
            </a:rPr>
            <a:t>sauf les retraites</a:t>
          </a:r>
          <a:endParaRPr lang="fr-FR" b="1" dirty="0">
            <a:solidFill>
              <a:srgbClr val="000000"/>
            </a:solidFill>
          </a:endParaRPr>
        </a:p>
      </cdr:txBody>
    </cdr:sp>
  </cdr:relSizeAnchor>
</c:userShapes>
</file>

<file path=ppt/drawings/drawing45.xml><?xml version="1.0" encoding="utf-8"?>
<c:userShapes xmlns:c="http://schemas.openxmlformats.org/drawingml/2006/chart">
  <cdr:relSizeAnchor xmlns:cdr="http://schemas.openxmlformats.org/drawingml/2006/chartDrawing">
    <cdr:from>
      <cdr:x>0.33562</cdr:x>
      <cdr:y>0.83844</cdr:y>
    </cdr:from>
    <cdr:to>
      <cdr:x>0.40607</cdr:x>
      <cdr:y>0.88743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1324384" y="5532586"/>
          <a:ext cx="278004" cy="32327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dirty="0" smtClean="0">
              <a:solidFill>
                <a:schemeClr val="tx1"/>
              </a:solidFill>
            </a:rPr>
            <a:t>*</a:t>
          </a:r>
          <a:endParaRPr lang="fr-FR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0.32122</cdr:x>
      <cdr:y>0.86294</cdr:y>
    </cdr:from>
    <cdr:to>
      <cdr:x>0.76594</cdr:x>
      <cdr:y>0.91193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1267570" y="5694222"/>
          <a:ext cx="1754908" cy="32327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i="1" dirty="0" smtClean="0">
              <a:solidFill>
                <a:schemeClr val="tx1"/>
              </a:solidFill>
            </a:rPr>
            <a:t>* Voir ci-dessous</a:t>
          </a:r>
          <a:endParaRPr lang="fr-FR" sz="1600" b="1" i="1" dirty="0">
            <a:solidFill>
              <a:schemeClr val="tx1"/>
            </a:solidFill>
          </a:endParaRPr>
        </a:p>
      </cdr:txBody>
    </cdr:sp>
  </cdr:relSizeAnchor>
</c:userShapes>
</file>

<file path=ppt/drawings/drawing46.xml><?xml version="1.0" encoding="utf-8"?>
<c:userShapes xmlns:c="http://schemas.openxmlformats.org/drawingml/2006/chart">
  <cdr:relSizeAnchor xmlns:cdr="http://schemas.openxmlformats.org/drawingml/2006/chartDrawing">
    <cdr:from>
      <cdr:x>0.07401</cdr:x>
      <cdr:y>0.37933</cdr:y>
    </cdr:from>
    <cdr:to>
      <cdr:x>0.93619</cdr:x>
      <cdr:y>0.49114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308030" y="2503056"/>
          <a:ext cx="3588177" cy="73778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RC nettement plus faible pour la RC reçu ; pas pour la RC versée</a:t>
          </a:r>
          <a:endParaRPr lang="fr-FR" sz="1800" b="1" dirty="0">
            <a:solidFill>
              <a:schemeClr val="tx1"/>
            </a:solidFill>
          </a:endParaRPr>
        </a:p>
      </cdr:txBody>
    </cdr:sp>
  </cdr:relSizeAnchor>
</c:userShapes>
</file>

<file path=ppt/drawings/drawing47.xml><?xml version="1.0" encoding="utf-8"?>
<c:userShapes xmlns:c="http://schemas.openxmlformats.org/drawingml/2006/chart">
  <cdr:relSizeAnchor xmlns:cdr="http://schemas.openxmlformats.org/drawingml/2006/chartDrawing">
    <cdr:from>
      <cdr:x>0.24594</cdr:x>
      <cdr:y>0.42174</cdr:y>
    </cdr:from>
    <cdr:to>
      <cdr:x>1</cdr:x>
      <cdr:y>0.57617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8113173" y="2782924"/>
          <a:ext cx="3588199" cy="101900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b="1" dirty="0" smtClean="0">
              <a:solidFill>
                <a:schemeClr val="tx1"/>
              </a:solidFill>
            </a:rPr>
            <a:t>Baisse brusque puis remontée brusque de la RS reçue (fonctionnaires d’Etat du Caillou) </a:t>
          </a:r>
          <a:endParaRPr lang="fr-FR" b="1" dirty="0">
            <a:solidFill>
              <a:schemeClr val="tx1"/>
            </a:solidFill>
          </a:endParaRPr>
        </a:p>
      </cdr:txBody>
    </cdr:sp>
  </cdr:relSizeAnchor>
</c:userShapes>
</file>

<file path=ppt/drawings/drawing48.xml><?xml version="1.0" encoding="utf-8"?>
<c:userShapes xmlns:c="http://schemas.openxmlformats.org/drawingml/2006/chart">
  <cdr:relSizeAnchor xmlns:cdr="http://schemas.openxmlformats.org/drawingml/2006/chartDrawing">
    <cdr:from>
      <cdr:x>0.65541</cdr:x>
      <cdr:y>0.64338</cdr:y>
    </cdr:from>
    <cdr:to>
      <cdr:x>0.81419</cdr:x>
      <cdr:y>0.87437</cdr:y>
    </cdr:to>
    <cdr:sp macro="" textlink="">
      <cdr:nvSpPr>
        <cdr:cNvPr id="3" name="Bulle rectangulaire 2"/>
        <cdr:cNvSpPr/>
      </cdr:nvSpPr>
      <cdr:spPr>
        <a:xfrm xmlns:a="http://schemas.openxmlformats.org/drawingml/2006/main">
          <a:off x="2864653" y="4245430"/>
          <a:ext cx="694014" cy="1524235"/>
        </a:xfrm>
        <a:prstGeom xmlns:a="http://schemas.openxmlformats.org/drawingml/2006/main" prst="wedgeRectCallout">
          <a:avLst>
            <a:gd name="adj1" fmla="val 4899"/>
            <a:gd name="adj2" fmla="val -122390"/>
          </a:avLst>
        </a:prstGeom>
        <a:solidFill xmlns:a="http://schemas.openxmlformats.org/drawingml/2006/main">
          <a:srgbClr val="FF00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fr-FR" sz="1800" b="1" dirty="0">
              <a:solidFill>
                <a:schemeClr val="bg1"/>
              </a:solidFill>
            </a:rPr>
            <a:t>2 fois 1/2</a:t>
          </a:r>
          <a:r>
            <a:rPr lang="fr-FR" sz="1800" b="1" baseline="0" dirty="0">
              <a:solidFill>
                <a:schemeClr val="bg1"/>
              </a:solidFill>
            </a:rPr>
            <a:t> mois de PIB</a:t>
          </a:r>
          <a:endParaRPr lang="fr-FR" sz="1800" b="1" dirty="0">
            <a:solidFill>
              <a:schemeClr val="bg1"/>
            </a:solidFill>
          </a:endParaRPr>
        </a:p>
      </cdr:txBody>
    </cdr:sp>
  </cdr:relSizeAnchor>
</c:userShapes>
</file>

<file path=ppt/drawings/drawing49.xml><?xml version="1.0" encoding="utf-8"?>
<c:userShapes xmlns:c="http://schemas.openxmlformats.org/drawingml/2006/chart">
  <cdr:relSizeAnchor xmlns:cdr="http://schemas.openxmlformats.org/drawingml/2006/chartDrawing">
    <cdr:from>
      <cdr:x>0.32</cdr:x>
      <cdr:y>0.16714</cdr:y>
    </cdr:from>
    <cdr:to>
      <cdr:x>0.96667</cdr:x>
      <cdr:y>0.35066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1417559" y="1102903"/>
          <a:ext cx="2864653" cy="121099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chemeClr val="tx1"/>
              </a:solidFill>
            </a:rPr>
            <a:t>Gros dividende en 2007, mais surtout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en </a:t>
          </a:r>
          <a:r>
            <a:rPr lang="fr-FR" sz="1800" b="1" dirty="0">
              <a:solidFill>
                <a:schemeClr val="tx1"/>
              </a:solidFill>
            </a:rPr>
            <a:t>2102-</a:t>
          </a:r>
          <a:r>
            <a:rPr lang="fr-FR" sz="1800" b="1" dirty="0" smtClean="0">
              <a:solidFill>
                <a:schemeClr val="tx1"/>
              </a:solidFill>
            </a:rPr>
            <a:t>2013,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puis </a:t>
          </a:r>
          <a:r>
            <a:rPr lang="fr-FR" sz="1800" b="1" dirty="0">
              <a:solidFill>
                <a:schemeClr val="tx1"/>
              </a:solidFill>
            </a:rPr>
            <a:t>plus</a:t>
          </a:r>
          <a:r>
            <a:rPr lang="fr-FR" sz="1800" b="1" baseline="0" dirty="0">
              <a:solidFill>
                <a:schemeClr val="tx1"/>
              </a:solidFill>
            </a:rPr>
            <a:t> </a:t>
          </a:r>
          <a:r>
            <a:rPr lang="fr-FR" sz="1800" b="1" dirty="0">
              <a:solidFill>
                <a:schemeClr val="tx1"/>
              </a:solidFill>
            </a:rPr>
            <a:t>rien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0.07716</cdr:x>
      <cdr:y>0.37884</cdr:y>
    </cdr:from>
    <cdr:to>
      <cdr:x>0.61606</cdr:x>
      <cdr:y>0.45219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91537" y="2506688"/>
          <a:ext cx="4829582" cy="4853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mr-IN" sz="1800" b="1" dirty="0" smtClean="0">
              <a:solidFill>
                <a:schemeClr val="tx1"/>
              </a:solidFill>
            </a:rPr>
            <a:t>…</a:t>
          </a:r>
          <a:r>
            <a:rPr lang="fr-FR" sz="1800" b="1" dirty="0" smtClean="0">
              <a:solidFill>
                <a:schemeClr val="tx1"/>
              </a:solidFill>
            </a:rPr>
            <a:t> mais données corrigées dans CEROM 2011</a:t>
          </a:r>
          <a:endParaRPr lang="fr-FR" sz="18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0.19609</cdr:x>
      <cdr:y>0.84107</cdr:y>
    </cdr:from>
    <cdr:to>
      <cdr:x>0.91021</cdr:x>
      <cdr:y>0.9178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1757375" y="5565133"/>
          <a:ext cx="6399856" cy="50769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* Avec rémunération des salariés (1,25 fois les salaires)</a:t>
          </a:r>
          <a:endParaRPr lang="fr-FR" sz="1800" b="1" dirty="0">
            <a:solidFill>
              <a:schemeClr val="tx1"/>
            </a:solidFill>
          </a:endParaRPr>
        </a:p>
      </cdr:txBody>
    </cdr:sp>
  </cdr:relSizeAnchor>
</c:userShapes>
</file>

<file path=ppt/drawings/drawing50.xml><?xml version="1.0" encoding="utf-8"?>
<c:userShapes xmlns:c="http://schemas.openxmlformats.org/drawingml/2006/chart">
  <cdr:relSizeAnchor xmlns:cdr="http://schemas.openxmlformats.org/drawingml/2006/chartDrawing">
    <cdr:from>
      <cdr:x>0.10203</cdr:x>
      <cdr:y>0.70368</cdr:y>
    </cdr:from>
    <cdr:to>
      <cdr:x>1</cdr:x>
      <cdr:y>0.88178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435534" y="4644319"/>
          <a:ext cx="3833323" cy="117545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fr-FR" sz="1800" b="1" dirty="0">
              <a:solidFill>
                <a:schemeClr val="tx1"/>
              </a:solidFill>
            </a:rPr>
            <a:t>Croissance en</a:t>
          </a:r>
          <a:r>
            <a:rPr lang="fr-FR" sz="1800" b="1" baseline="0" dirty="0">
              <a:solidFill>
                <a:schemeClr val="tx1"/>
              </a:solidFill>
            </a:rPr>
            <a:t> CFP courants : belle publicité des loyalistes sur le soutien incontournable de la Métropole...</a:t>
          </a:r>
          <a:endParaRPr lang="fr-FR" sz="1800" b="1" dirty="0">
            <a:solidFill>
              <a:schemeClr val="tx1"/>
            </a:solidFill>
          </a:endParaRPr>
        </a:p>
      </cdr:txBody>
    </cdr:sp>
  </cdr:relSizeAnchor>
</c:userShapes>
</file>

<file path=ppt/drawings/drawing51.xml><?xml version="1.0" encoding="utf-8"?>
<c:userShapes xmlns:c="http://schemas.openxmlformats.org/drawingml/2006/chart">
  <cdr:relSizeAnchor xmlns:cdr="http://schemas.openxmlformats.org/drawingml/2006/chartDrawing">
    <cdr:from>
      <cdr:x>0.14191</cdr:x>
      <cdr:y>0.77514</cdr:y>
    </cdr:from>
    <cdr:to>
      <cdr:x>0.94719</cdr:x>
      <cdr:y>0.88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57925" y="5115983"/>
          <a:ext cx="3733338" cy="69204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800" b="1" dirty="0">
              <a:solidFill>
                <a:schemeClr val="tx1"/>
              </a:solidFill>
            </a:rPr>
            <a:t>... mais belle diminution </a:t>
          </a:r>
          <a:endParaRPr lang="fr-FR" sz="1800" b="1" dirty="0" smtClean="0">
            <a:solidFill>
              <a:schemeClr val="tx1"/>
            </a:solidFill>
          </a:endParaRPr>
        </a:p>
        <a:p xmlns:a="http://schemas.openxmlformats.org/drawingml/2006/main">
          <a:r>
            <a:rPr lang="fr-FR" sz="1800" b="1" dirty="0" smtClean="0">
              <a:solidFill>
                <a:schemeClr val="tx1"/>
              </a:solidFill>
            </a:rPr>
            <a:t>en </a:t>
          </a:r>
          <a:r>
            <a:rPr lang="fr-FR" sz="1800" b="1" dirty="0">
              <a:solidFill>
                <a:schemeClr val="tx1"/>
              </a:solidFill>
            </a:rPr>
            <a:t>% du </a:t>
          </a:r>
          <a:r>
            <a:rPr lang="fr-FR" sz="1800" b="1" dirty="0" smtClean="0">
              <a:solidFill>
                <a:schemeClr val="tx1"/>
              </a:solidFill>
            </a:rPr>
            <a:t>PIB.      Et ce n’est pas tout</a:t>
          </a:r>
          <a:r>
            <a:rPr lang="mr-IN" sz="1800" b="1" dirty="0" smtClean="0">
              <a:solidFill>
                <a:schemeClr val="tx1"/>
              </a:solidFill>
            </a:rPr>
            <a:t>…</a:t>
          </a:r>
          <a:endParaRPr lang="fr-FR" sz="1800" b="1" dirty="0">
            <a:solidFill>
              <a:schemeClr val="tx1"/>
            </a:solidFill>
          </a:endParaRPr>
        </a:p>
      </cdr:txBody>
    </cdr:sp>
  </cdr:relSizeAnchor>
</c:userShapes>
</file>

<file path=ppt/drawings/drawing52.xml><?xml version="1.0" encoding="utf-8"?>
<c:userShapes xmlns:c="http://schemas.openxmlformats.org/drawingml/2006/chart">
  <cdr:relSizeAnchor xmlns:cdr="http://schemas.openxmlformats.org/drawingml/2006/chartDrawing">
    <cdr:from>
      <cdr:x>0</cdr:x>
      <cdr:y>0.05929</cdr:y>
    </cdr:from>
    <cdr:to>
      <cdr:x>1</cdr:x>
      <cdr:y>0.23846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0" y="384717"/>
          <a:ext cx="4406561" cy="116265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chemeClr val="tx1"/>
              </a:solidFill>
            </a:rPr>
            <a:t>Une bonne partie des transferts vers le Caillou repartent vers la Métropole ; </a:t>
          </a:r>
          <a:endParaRPr lang="fr-FR" sz="1800" b="1" dirty="0" smtClean="0">
            <a:solidFill>
              <a:schemeClr val="tx1"/>
            </a:solidFill>
          </a:endParaRPr>
        </a:p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d'où </a:t>
          </a:r>
          <a:r>
            <a:rPr lang="fr-FR" sz="1800" b="1" dirty="0">
              <a:solidFill>
                <a:schemeClr val="tx1"/>
              </a:solidFill>
            </a:rPr>
            <a:t>des </a:t>
          </a:r>
          <a:r>
            <a:rPr lang="fr-FR" sz="1800" b="1" dirty="0" smtClean="0">
              <a:solidFill>
                <a:schemeClr val="tx1"/>
              </a:solidFill>
            </a:rPr>
            <a:t>transferts nets corrigés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 bien inférieurs à la version « officielle »</a:t>
          </a:r>
          <a:endParaRPr lang="fr-FR" sz="1800" b="1" dirty="0">
            <a:solidFill>
              <a:schemeClr val="tx1"/>
            </a:solidFill>
          </a:endParaRPr>
        </a:p>
      </cdr:txBody>
    </cdr:sp>
  </cdr:relSizeAnchor>
</c:userShapes>
</file>

<file path=ppt/drawings/drawing53.xml><?xml version="1.0" encoding="utf-8"?>
<c:userShapes xmlns:c="http://schemas.openxmlformats.org/drawingml/2006/chart">
  <cdr:relSizeAnchor xmlns:cdr="http://schemas.openxmlformats.org/drawingml/2006/chartDrawing">
    <cdr:from>
      <cdr:x>0.40909</cdr:x>
      <cdr:y>0.58416</cdr:y>
    </cdr:from>
    <cdr:to>
      <cdr:x>0.60859</cdr:x>
      <cdr:y>0.75319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1870363" y="1584932"/>
          <a:ext cx="912091" cy="458613"/>
        </a:xfrm>
        <a:prstGeom xmlns:a="http://schemas.openxmlformats.org/drawingml/2006/main" prst="roundRect">
          <a:avLst/>
        </a:prstGeom>
        <a:solidFill xmlns:a="http://schemas.openxmlformats.org/drawingml/2006/main">
          <a:srgbClr val="3366FF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fr-FR" sz="2400" b="1"/>
            <a:t>80 G</a:t>
          </a:r>
        </a:p>
      </cdr:txBody>
    </cdr:sp>
  </cdr:relSizeAnchor>
</c:userShapes>
</file>

<file path=ppt/drawings/drawing54.xml><?xml version="1.0" encoding="utf-8"?>
<c:userShapes xmlns:c="http://schemas.openxmlformats.org/drawingml/2006/chart">
  <cdr:relSizeAnchor xmlns:cdr="http://schemas.openxmlformats.org/drawingml/2006/chartDrawing">
    <cdr:from>
      <cdr:x>0.1553</cdr:x>
      <cdr:y>0.37261</cdr:y>
    </cdr:from>
    <cdr:to>
      <cdr:x>0.86136</cdr:x>
      <cdr:y>0.44867</cdr:y>
    </cdr:to>
    <cdr:sp macro="" textlink="">
      <cdr:nvSpPr>
        <cdr:cNvPr id="2" name="Bulle rectangulaire 1"/>
        <cdr:cNvSpPr/>
      </cdr:nvSpPr>
      <cdr:spPr>
        <a:xfrm xmlns:a="http://schemas.openxmlformats.org/drawingml/2006/main">
          <a:off x="650858" y="2517530"/>
          <a:ext cx="2959100" cy="513875"/>
        </a:xfrm>
        <a:prstGeom xmlns:a="http://schemas.openxmlformats.org/drawingml/2006/main" prst="wedgeRectCallout">
          <a:avLst>
            <a:gd name="adj1" fmla="val 27069"/>
            <a:gd name="adj2" fmla="val -164105"/>
          </a:avLst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Croissance du poids des investissements publics</a:t>
          </a:r>
          <a:endParaRPr lang="fr-FR" sz="16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0.03564</cdr:x>
      <cdr:y>0.58155</cdr:y>
    </cdr:from>
    <cdr:to>
      <cdr:x>0.97994</cdr:x>
      <cdr:y>0.6697</cdr:y>
    </cdr:to>
    <cdr:sp macro="" textlink="">
      <cdr:nvSpPr>
        <cdr:cNvPr id="3" name="Bulle rectangulaire 2"/>
        <cdr:cNvSpPr/>
      </cdr:nvSpPr>
      <cdr:spPr>
        <a:xfrm xmlns:a="http://schemas.openxmlformats.org/drawingml/2006/main">
          <a:off x="149381" y="3929157"/>
          <a:ext cx="3957532" cy="595592"/>
        </a:xfrm>
        <a:prstGeom xmlns:a="http://schemas.openxmlformats.org/drawingml/2006/main" prst="wedgeRectCallout">
          <a:avLst>
            <a:gd name="adj1" fmla="val 27069"/>
            <a:gd name="adj2" fmla="val -164105"/>
          </a:avLst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Dominance des dépenses de Fonctionnement et des Prestations sociales</a:t>
          </a:r>
          <a:endParaRPr lang="fr-FR" sz="16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0.03136</cdr:x>
      <cdr:y>0.58403</cdr:y>
    </cdr:from>
    <cdr:to>
      <cdr:x>0.97565</cdr:x>
      <cdr:y>0.67218</cdr:y>
    </cdr:to>
    <cdr:sp macro="" textlink="">
      <cdr:nvSpPr>
        <cdr:cNvPr id="4" name="Bulle rectangulaire 3"/>
        <cdr:cNvSpPr/>
      </cdr:nvSpPr>
      <cdr:spPr>
        <a:xfrm xmlns:a="http://schemas.openxmlformats.org/drawingml/2006/main">
          <a:off x="131411" y="3945936"/>
          <a:ext cx="3957532" cy="595592"/>
        </a:xfrm>
        <a:prstGeom xmlns:a="http://schemas.openxmlformats.org/drawingml/2006/main" prst="wedgeRectCallout">
          <a:avLst>
            <a:gd name="adj1" fmla="val -35968"/>
            <a:gd name="adj2" fmla="val 92938"/>
          </a:avLst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Dominance des dépenses de Fonctionnement et des Prestations sociales</a:t>
          </a:r>
          <a:endParaRPr lang="fr-FR" sz="1600" b="1" dirty="0">
            <a:solidFill>
              <a:srgbClr val="000000"/>
            </a:solidFill>
          </a:endParaRPr>
        </a:p>
      </cdr:txBody>
    </cdr:sp>
  </cdr:relSizeAnchor>
</c:userShapes>
</file>

<file path=ppt/drawings/drawing55.xml><?xml version="1.0" encoding="utf-8"?>
<c:userShapes xmlns:c="http://schemas.openxmlformats.org/drawingml/2006/chart">
  <cdr:relSizeAnchor xmlns:cdr="http://schemas.openxmlformats.org/drawingml/2006/chartDrawing">
    <cdr:from>
      <cdr:x>0.57227</cdr:x>
      <cdr:y>0.60076</cdr:y>
    </cdr:from>
    <cdr:to>
      <cdr:x>0.85841</cdr:x>
      <cdr:y>0.6616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2463800" y="4013200"/>
          <a:ext cx="1231900" cy="4064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660066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err="1" smtClean="0">
              <a:solidFill>
                <a:schemeClr val="bg1"/>
              </a:solidFill>
            </a:rPr>
            <a:t>Exc</a:t>
          </a:r>
          <a:r>
            <a:rPr lang="fr-FR" sz="1600" b="1" dirty="0" smtClean="0">
              <a:solidFill>
                <a:schemeClr val="bg1"/>
              </a:solidFill>
            </a:rPr>
            <a:t> ou </a:t>
          </a:r>
          <a:r>
            <a:rPr lang="fr-FR" sz="1600" b="1" dirty="0" err="1" smtClean="0">
              <a:solidFill>
                <a:schemeClr val="bg1"/>
              </a:solidFill>
            </a:rPr>
            <a:t>Def</a:t>
          </a:r>
          <a:endParaRPr lang="fr-FR" sz="16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0.1562</cdr:x>
      <cdr:y>0.20913</cdr:y>
    </cdr:from>
    <cdr:to>
      <cdr:x>0.29779</cdr:x>
      <cdr:y>0.26236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601058" y="1397000"/>
          <a:ext cx="544864" cy="3556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80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err="1" smtClean="0">
              <a:solidFill>
                <a:schemeClr val="bg1"/>
              </a:solidFill>
            </a:rPr>
            <a:t>Rec</a:t>
          </a:r>
          <a:endParaRPr lang="fr-FR" sz="16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0.15514</cdr:x>
      <cdr:y>0.35361</cdr:y>
    </cdr:from>
    <cdr:to>
      <cdr:x>0.30363</cdr:x>
      <cdr:y>0.40494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597012" y="2362200"/>
          <a:ext cx="571388" cy="3429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err="1" smtClean="0">
              <a:solidFill>
                <a:schemeClr val="bg1"/>
              </a:solidFill>
            </a:rPr>
            <a:t>Dep</a:t>
          </a:r>
          <a:endParaRPr lang="fr-FR" sz="16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0.19802</cdr:x>
      <cdr:y>0.71103</cdr:y>
    </cdr:from>
    <cdr:to>
      <cdr:x>0.72937</cdr:x>
      <cdr:y>0.89354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762000" y="4749800"/>
          <a:ext cx="2044700" cy="12192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Un déficit qui serait envié par la Métropole : bien loin des 3%...</a:t>
          </a:r>
          <a:endParaRPr lang="fr-FR" sz="1600" b="1" dirty="0">
            <a:solidFill>
              <a:schemeClr val="tx1"/>
            </a:solidFill>
          </a:endParaRPr>
        </a:p>
      </cdr:txBody>
    </cdr:sp>
  </cdr:relSizeAnchor>
</c:userShapes>
</file>

<file path=ppt/drawings/drawing56.xml><?xml version="1.0" encoding="utf-8"?>
<c:userShapes xmlns:c="http://schemas.openxmlformats.org/drawingml/2006/chart">
  <cdr:relSizeAnchor xmlns:cdr="http://schemas.openxmlformats.org/drawingml/2006/chartDrawing">
    <cdr:from>
      <cdr:x>0.30802</cdr:x>
      <cdr:y>0.14089</cdr:y>
    </cdr:from>
    <cdr:to>
      <cdr:x>0.97348</cdr:x>
      <cdr:y>0.2853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1474933" y="941702"/>
          <a:ext cx="3186544" cy="96519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Yo-yo de l’excédent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puis passage au déficit en 2013, mais toujours discrètement</a:t>
          </a:r>
          <a:endParaRPr lang="fr-FR" sz="16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0.1079</cdr:x>
      <cdr:y>0.76836</cdr:y>
    </cdr:from>
    <cdr:to>
      <cdr:x>0.89391</cdr:x>
      <cdr:y>0.76836</cdr:y>
    </cdr:to>
    <cdr:cxnSp macro="">
      <cdr:nvCxnSpPr>
        <cdr:cNvPr id="3" name="Connecteur droit 2"/>
        <cdr:cNvCxnSpPr/>
      </cdr:nvCxnSpPr>
      <cdr:spPr>
        <a:xfrm xmlns:a="http://schemas.openxmlformats.org/drawingml/2006/main">
          <a:off x="516659" y="5135501"/>
          <a:ext cx="3763818" cy="1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FF0000"/>
          </a:solidFill>
          <a:prstDash val="sysDot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0.25256</cdr:x>
      <cdr:y>0.82536</cdr:y>
    </cdr:from>
    <cdr:to>
      <cdr:x>0.71308</cdr:x>
      <cdr:y>0.91477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1209386" y="5516500"/>
          <a:ext cx="2205182" cy="597564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Evaluation de l’auteur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chemeClr val="tx1"/>
              </a:solidFill>
            </a:rPr>
            <a:t>de 2015 à 2017</a:t>
          </a:r>
          <a:endParaRPr lang="fr-FR" sz="1600" b="1" dirty="0">
            <a:solidFill>
              <a:schemeClr val="tx1"/>
            </a:solidFill>
          </a:endParaRPr>
        </a:p>
      </cdr:txBody>
    </cdr:sp>
  </cdr:relSizeAnchor>
</c:userShapes>
</file>

<file path=ppt/drawings/drawing57.xml><?xml version="1.0" encoding="utf-8"?>
<c:userShapes xmlns:c="http://schemas.openxmlformats.org/drawingml/2006/chart">
  <cdr:relSizeAnchor xmlns:cdr="http://schemas.openxmlformats.org/drawingml/2006/chartDrawing">
    <cdr:from>
      <cdr:x>0.504</cdr:x>
      <cdr:y>0.13235</cdr:y>
    </cdr:from>
    <cdr:to>
      <cdr:x>1</cdr:x>
      <cdr:y>0.30131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2424717" y="868848"/>
          <a:ext cx="2386227" cy="110913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fr-FR" sz="1600" b="1" dirty="0">
              <a:solidFill>
                <a:srgbClr val="000000"/>
              </a:solidFill>
            </a:rPr>
            <a:t>Les budgets continuent leur croissance </a:t>
          </a:r>
          <a:endParaRPr lang="fr-FR" sz="1600" b="1" dirty="0" smtClean="0">
            <a:solidFill>
              <a:srgbClr val="000000"/>
            </a:solidFill>
          </a:endParaRPr>
        </a:p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alors </a:t>
          </a:r>
          <a:r>
            <a:rPr lang="fr-FR" sz="1600" b="1" dirty="0">
              <a:solidFill>
                <a:srgbClr val="000000"/>
              </a:solidFill>
            </a:rPr>
            <a:t>que le PIB </a:t>
          </a:r>
          <a:r>
            <a:rPr lang="fr-FR" sz="1600" b="1" dirty="0" smtClean="0">
              <a:solidFill>
                <a:srgbClr val="000000"/>
              </a:solidFill>
            </a:rPr>
            <a:t>stagne depuis 2014</a:t>
          </a:r>
          <a:endParaRPr lang="fr-FR" sz="16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0.45333</cdr:x>
      <cdr:y>0.53131</cdr:y>
    </cdr:from>
    <cdr:to>
      <cdr:x>0.97867</cdr:x>
      <cdr:y>0.71347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2180961" y="3591750"/>
          <a:ext cx="2527349" cy="123145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rgbClr val="000000"/>
              </a:solidFill>
            </a:rPr>
            <a:t>Le budget propre</a:t>
          </a:r>
          <a:r>
            <a:rPr lang="fr-FR" sz="1600" b="1" baseline="0" dirty="0">
              <a:solidFill>
                <a:srgbClr val="000000"/>
              </a:solidFill>
            </a:rPr>
            <a:t> (données ISEE depuis 2009) n'est qu'une faible part du budget global</a:t>
          </a:r>
          <a:endParaRPr lang="fr-FR" sz="1600" b="1" dirty="0">
            <a:solidFill>
              <a:srgbClr val="000000"/>
            </a:solidFill>
          </a:endParaRPr>
        </a:p>
      </cdr:txBody>
    </cdr:sp>
  </cdr:relSizeAnchor>
</c:userShapes>
</file>

<file path=ppt/drawings/drawing58.xml><?xml version="1.0" encoding="utf-8"?>
<c:userShapes xmlns:c="http://schemas.openxmlformats.org/drawingml/2006/chart">
  <cdr:relSizeAnchor xmlns:cdr="http://schemas.openxmlformats.org/drawingml/2006/chartDrawing">
    <cdr:from>
      <cdr:x>0.24713</cdr:x>
      <cdr:y>0.54146</cdr:y>
    </cdr:from>
    <cdr:to>
      <cdr:x>0.86782</cdr:x>
      <cdr:y>0.83415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2206619" y="1139097"/>
          <a:ext cx="5542207" cy="61572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rgbClr val="000000"/>
              </a:solidFill>
            </a:rPr>
            <a:t>L'investissement privé </a:t>
          </a:r>
          <a:r>
            <a:rPr lang="fr-FR" sz="1600" b="1" dirty="0" smtClean="0">
              <a:solidFill>
                <a:srgbClr val="000000"/>
              </a:solidFill>
            </a:rPr>
            <a:t>et </a:t>
          </a:r>
          <a:r>
            <a:rPr lang="fr-FR" sz="1600" b="1" dirty="0">
              <a:solidFill>
                <a:srgbClr val="000000"/>
              </a:solidFill>
            </a:rPr>
            <a:t>sa </a:t>
          </a:r>
          <a:r>
            <a:rPr lang="fr-FR" sz="1600" b="1" dirty="0" smtClean="0">
              <a:solidFill>
                <a:srgbClr val="000000"/>
              </a:solidFill>
            </a:rPr>
            <a:t>croissance jusqu’en 2011 </a:t>
          </a:r>
          <a:endParaRPr lang="fr-FR" sz="1600" b="1" dirty="0">
            <a:solidFill>
              <a:srgbClr val="000000"/>
            </a:solidFill>
          </a:endParaRPr>
        </a:p>
        <a:p xmlns:a="http://schemas.openxmlformats.org/drawingml/2006/main">
          <a:pPr algn="ctr"/>
          <a:r>
            <a:rPr lang="fr-FR" sz="1600" b="1" dirty="0">
              <a:solidFill>
                <a:srgbClr val="000000"/>
              </a:solidFill>
            </a:rPr>
            <a:t>sont </a:t>
          </a:r>
          <a:r>
            <a:rPr lang="fr-FR" sz="1600" b="1" dirty="0" smtClean="0">
              <a:solidFill>
                <a:srgbClr val="000000"/>
              </a:solidFill>
            </a:rPr>
            <a:t>écrasants : épaisseur du trait pour l’inv. public.     Mais</a:t>
          </a:r>
          <a:r>
            <a:rPr lang="fr-FR" sz="1600" b="1" dirty="0">
              <a:solidFill>
                <a:srgbClr val="000000"/>
              </a:solidFill>
            </a:rPr>
            <a:t>...</a:t>
          </a:r>
        </a:p>
      </cdr:txBody>
    </cdr:sp>
  </cdr:relSizeAnchor>
  <cdr:relSizeAnchor xmlns:cdr="http://schemas.openxmlformats.org/drawingml/2006/chartDrawing">
    <cdr:from>
      <cdr:x>0.89131</cdr:x>
      <cdr:y>0.49249</cdr:y>
    </cdr:from>
    <cdr:to>
      <cdr:x>0.97701</cdr:x>
      <cdr:y>0.62766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7958635" y="1295086"/>
          <a:ext cx="765208" cy="355443"/>
        </a:xfrm>
        <a:prstGeom xmlns:a="http://schemas.openxmlformats.org/drawingml/2006/main" prst="rect">
          <a:avLst/>
        </a:prstGeom>
        <a:solidFill xmlns:a="http://schemas.openxmlformats.org/drawingml/2006/main">
          <a:schemeClr val="tx2">
            <a:lumMod val="60000"/>
            <a:lumOff val="4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fr-FR" sz="1600" b="1" dirty="0" smtClean="0">
              <a:solidFill>
                <a:srgbClr val="000000"/>
              </a:solidFill>
            </a:rPr>
            <a:t>Privés</a:t>
          </a:r>
          <a:endParaRPr lang="fr-FR" sz="16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0.88695</cdr:x>
      <cdr:y>0.18498</cdr:y>
    </cdr:from>
    <cdr:to>
      <cdr:x>0.97557</cdr:x>
      <cdr:y>0.32014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7919631" y="486432"/>
          <a:ext cx="791384" cy="355443"/>
        </a:xfrm>
        <a:prstGeom xmlns:a="http://schemas.openxmlformats.org/drawingml/2006/main" prst="rect">
          <a:avLst/>
        </a:prstGeom>
        <a:solidFill xmlns:a="http://schemas.openxmlformats.org/drawingml/2006/main">
          <a:schemeClr val="tx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fr-FR" sz="1600" b="1" dirty="0" smtClean="0">
              <a:solidFill>
                <a:schemeClr val="bg1"/>
              </a:solidFill>
            </a:rPr>
            <a:t>Totaux</a:t>
          </a:r>
          <a:endParaRPr lang="fr-FR" sz="16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0.88931</cdr:x>
      <cdr:y>0.65854</cdr:y>
    </cdr:from>
    <cdr:to>
      <cdr:x>0.97695</cdr:x>
      <cdr:y>0.82785</cdr:y>
    </cdr:to>
    <cdr:sp macro="" textlink="">
      <cdr:nvSpPr>
        <cdr:cNvPr id="5" name="Rectangle 4"/>
        <cdr:cNvSpPr/>
      </cdr:nvSpPr>
      <cdr:spPr>
        <a:xfrm xmlns:a="http://schemas.openxmlformats.org/drawingml/2006/main">
          <a:off x="7940748" y="1385389"/>
          <a:ext cx="782579" cy="356201"/>
        </a:xfrm>
        <a:prstGeom xmlns:a="http://schemas.openxmlformats.org/drawingml/2006/main" prst="rect">
          <a:avLst/>
        </a:prstGeom>
        <a:solidFill xmlns:a="http://schemas.openxmlformats.org/drawingml/2006/main">
          <a:srgbClr val="660066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fr-FR" sz="1600" b="1" dirty="0" smtClean="0">
              <a:solidFill>
                <a:srgbClr val="FFFFFF"/>
              </a:solidFill>
            </a:rPr>
            <a:t>Publics</a:t>
          </a:r>
          <a:endParaRPr lang="fr-FR" sz="1600" b="1" dirty="0">
            <a:solidFill>
              <a:srgbClr val="FFFFFF"/>
            </a:solidFill>
          </a:endParaRPr>
        </a:p>
      </cdr:txBody>
    </cdr:sp>
  </cdr:relSizeAnchor>
</c:userShapes>
</file>

<file path=ppt/drawings/drawing59.xml><?xml version="1.0" encoding="utf-8"?>
<c:userShapes xmlns:c="http://schemas.openxmlformats.org/drawingml/2006/chart">
  <cdr:relSizeAnchor xmlns:cdr="http://schemas.openxmlformats.org/drawingml/2006/chartDrawing">
    <cdr:from>
      <cdr:x>0.06897</cdr:x>
      <cdr:y>0.16959</cdr:y>
    </cdr:from>
    <cdr:to>
      <cdr:x>0.62069</cdr:x>
      <cdr:y>0.46199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15800" y="372001"/>
          <a:ext cx="4926406" cy="641385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rgbClr val="000000"/>
              </a:solidFill>
            </a:rPr>
            <a:t>... le </a:t>
          </a:r>
          <a:r>
            <a:rPr lang="fr-FR" sz="1600" b="1" dirty="0" smtClean="0">
              <a:solidFill>
                <a:srgbClr val="000000"/>
              </a:solidFill>
            </a:rPr>
            <a:t>poids </a:t>
          </a:r>
          <a:r>
            <a:rPr lang="fr-FR" sz="1600" b="1" dirty="0">
              <a:solidFill>
                <a:srgbClr val="000000"/>
              </a:solidFill>
            </a:rPr>
            <a:t>relatif </a:t>
          </a:r>
          <a:r>
            <a:rPr lang="fr-FR" sz="1600" b="1" dirty="0" smtClean="0">
              <a:solidFill>
                <a:srgbClr val="000000"/>
              </a:solidFill>
            </a:rPr>
            <a:t>faible </a:t>
          </a:r>
          <a:r>
            <a:rPr lang="fr-FR" sz="1600" b="1" baseline="0" dirty="0" smtClean="0">
              <a:solidFill>
                <a:srgbClr val="000000"/>
              </a:solidFill>
            </a:rPr>
            <a:t>des </a:t>
          </a:r>
          <a:r>
            <a:rPr lang="fr-FR" sz="1600" b="1" baseline="0" dirty="0">
              <a:solidFill>
                <a:srgbClr val="000000"/>
              </a:solidFill>
            </a:rPr>
            <a:t>investissements publics est</a:t>
          </a:r>
          <a:r>
            <a:rPr lang="fr-FR" sz="1600" b="1" dirty="0">
              <a:solidFill>
                <a:srgbClr val="000000"/>
              </a:solidFill>
            </a:rPr>
            <a:t> en </a:t>
          </a:r>
          <a:r>
            <a:rPr lang="fr-FR" sz="1600" b="1" dirty="0" smtClean="0">
              <a:solidFill>
                <a:srgbClr val="000000"/>
              </a:solidFill>
            </a:rPr>
            <a:t>forte croissance depuis </a:t>
          </a:r>
          <a:r>
            <a:rPr lang="fr-FR" sz="1600" b="1" dirty="0">
              <a:solidFill>
                <a:srgbClr val="000000"/>
              </a:solidFill>
            </a:rPr>
            <a:t>la crise...</a:t>
          </a:r>
        </a:p>
      </cdr:txBody>
    </cdr:sp>
  </cdr:relSizeAnchor>
  <cdr:relSizeAnchor xmlns:cdr="http://schemas.openxmlformats.org/drawingml/2006/chartDrawing">
    <cdr:from>
      <cdr:x>0.6681</cdr:x>
      <cdr:y>0.11209</cdr:y>
    </cdr:from>
    <cdr:to>
      <cdr:x>0.89655</cdr:x>
      <cdr:y>0.26058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5965570" y="268870"/>
          <a:ext cx="2039840" cy="356201"/>
        </a:xfrm>
        <a:prstGeom xmlns:a="http://schemas.openxmlformats.org/drawingml/2006/main" prst="rect">
          <a:avLst/>
        </a:prstGeom>
        <a:solidFill xmlns:a="http://schemas.openxmlformats.org/drawingml/2006/main">
          <a:srgbClr val="660066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fr-FR" sz="1600" b="1" dirty="0" smtClean="0">
              <a:solidFill>
                <a:srgbClr val="FFFFFF"/>
              </a:solidFill>
            </a:rPr>
            <a:t>/ dépenses publiques</a:t>
          </a:r>
          <a:endParaRPr lang="fr-FR" sz="1600" b="1" dirty="0">
            <a:solidFill>
              <a:srgbClr val="FFFFFF"/>
            </a:solidFill>
          </a:endParaRPr>
        </a:p>
      </cdr:txBody>
    </cdr:sp>
  </cdr:relSizeAnchor>
  <cdr:relSizeAnchor xmlns:cdr="http://schemas.openxmlformats.org/drawingml/2006/chartDrawing">
    <cdr:from>
      <cdr:x>0.80891</cdr:x>
      <cdr:y>0.53968</cdr:y>
    </cdr:from>
    <cdr:to>
      <cdr:x>0.95397</cdr:x>
      <cdr:y>0.68817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7222829" y="1294574"/>
          <a:ext cx="1295231" cy="356201"/>
        </a:xfrm>
        <a:prstGeom xmlns:a="http://schemas.openxmlformats.org/drawingml/2006/main" prst="rect">
          <a:avLst/>
        </a:prstGeom>
        <a:solidFill xmlns:a="http://schemas.openxmlformats.org/drawingml/2006/main">
          <a:srgbClr val="660066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fr-FR" sz="1600" b="1" dirty="0" smtClean="0">
              <a:solidFill>
                <a:srgbClr val="FFFFFF"/>
              </a:solidFill>
            </a:rPr>
            <a:t>/ Inv. totaux</a:t>
          </a:r>
          <a:endParaRPr lang="fr-FR" sz="1600" b="1" dirty="0">
            <a:solidFill>
              <a:srgbClr val="FFFFFF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</cdr:x>
      <cdr:y>0.04784</cdr:y>
    </cdr:from>
    <cdr:to>
      <cdr:x>1</cdr:x>
      <cdr:y>0.19591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0" y="320041"/>
          <a:ext cx="3916680" cy="99060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chemeClr val="tx1"/>
              </a:solidFill>
            </a:rPr>
            <a:t>Mais</a:t>
          </a:r>
          <a:r>
            <a:rPr lang="fr-FR" sz="1800" b="1" baseline="0" dirty="0">
              <a:solidFill>
                <a:schemeClr val="tx1"/>
              </a:solidFill>
            </a:rPr>
            <a:t> i</a:t>
          </a:r>
          <a:r>
            <a:rPr lang="fr-FR" sz="1800" b="1" dirty="0">
              <a:solidFill>
                <a:schemeClr val="tx1"/>
              </a:solidFill>
            </a:rPr>
            <a:t>ci l'EBE est calculé à partir de</a:t>
          </a:r>
        </a:p>
        <a:p xmlns:a="http://schemas.openxmlformats.org/drawingml/2006/main">
          <a:pPr algn="ctr"/>
          <a:r>
            <a:rPr lang="fr-FR" sz="1800" b="1" dirty="0">
              <a:solidFill>
                <a:schemeClr val="tx1"/>
              </a:solidFill>
            </a:rPr>
            <a:t> l'EB, en rajoutant </a:t>
          </a:r>
          <a:r>
            <a:rPr lang="fr-FR" sz="1800" b="1" dirty="0" smtClean="0">
              <a:solidFill>
                <a:schemeClr val="tx1"/>
              </a:solidFill>
            </a:rPr>
            <a:t>l'impôt </a:t>
          </a:r>
          <a:r>
            <a:rPr lang="fr-FR" sz="1800" b="1" dirty="0">
              <a:solidFill>
                <a:schemeClr val="tx1"/>
              </a:solidFill>
            </a:rPr>
            <a:t>sur les </a:t>
          </a:r>
          <a:r>
            <a:rPr lang="fr-FR" sz="1800" b="1" dirty="0" smtClean="0">
              <a:solidFill>
                <a:schemeClr val="tx1"/>
              </a:solidFill>
            </a:rPr>
            <a:t>revenus (IR) </a:t>
          </a:r>
          <a:r>
            <a:rPr lang="fr-FR" sz="1800" b="1" dirty="0">
              <a:solidFill>
                <a:schemeClr val="tx1"/>
              </a:solidFill>
            </a:rPr>
            <a:t>et </a:t>
          </a:r>
          <a:r>
            <a:rPr lang="fr-FR" sz="1800" b="1" dirty="0" smtClean="0">
              <a:solidFill>
                <a:schemeClr val="tx1"/>
              </a:solidFill>
            </a:rPr>
            <a:t>divers (D)</a:t>
          </a:r>
          <a:endParaRPr lang="fr-FR" sz="18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0.67653</cdr:x>
      <cdr:y>0.30791</cdr:y>
    </cdr:from>
    <cdr:to>
      <cdr:x>0.96835</cdr:x>
      <cdr:y>0.38576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2443529" y="2059940"/>
          <a:ext cx="1054051" cy="52084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00FF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200" b="1" dirty="0" smtClean="0">
              <a:solidFill>
                <a:schemeClr val="bg1"/>
              </a:solidFill>
            </a:rPr>
            <a:t>Fourchette d’incertitude</a:t>
          </a:r>
        </a:p>
        <a:p xmlns:a="http://schemas.openxmlformats.org/drawingml/2006/main">
          <a:pPr algn="ctr"/>
          <a:endParaRPr lang="fr-FR" sz="1200" b="1" dirty="0">
            <a:solidFill>
              <a:schemeClr val="bg1"/>
            </a:solidFill>
          </a:endParaRPr>
        </a:p>
      </cdr:txBody>
    </cdr:sp>
  </cdr:relSizeAnchor>
</c:userShapes>
</file>

<file path=ppt/drawings/drawing60.xml><?xml version="1.0" encoding="utf-8"?>
<c:userShapes xmlns:c="http://schemas.openxmlformats.org/drawingml/2006/chart">
  <cdr:relSizeAnchor xmlns:cdr="http://schemas.openxmlformats.org/drawingml/2006/chartDrawing">
    <cdr:from>
      <cdr:x>0.82938</cdr:x>
      <cdr:y>0.51407</cdr:y>
    </cdr:from>
    <cdr:to>
      <cdr:x>0.91298</cdr:x>
      <cdr:y>0.67176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7458815" y="1264265"/>
          <a:ext cx="751862" cy="387807"/>
        </a:xfrm>
        <a:prstGeom xmlns:a="http://schemas.openxmlformats.org/drawingml/2006/main" prst="rect">
          <a:avLst/>
        </a:prstGeom>
        <a:solidFill xmlns:a="http://schemas.openxmlformats.org/drawingml/2006/main">
          <a:schemeClr val="tx2">
            <a:lumMod val="60000"/>
            <a:lumOff val="4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fr-FR" sz="1600" b="1" dirty="0" smtClean="0">
              <a:solidFill>
                <a:srgbClr val="000000"/>
              </a:solidFill>
            </a:rPr>
            <a:t>Privés</a:t>
          </a:r>
          <a:endParaRPr lang="fr-FR" sz="16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0.05849</cdr:x>
      <cdr:y>0.30162</cdr:y>
    </cdr:from>
    <cdr:to>
      <cdr:x>0.23538</cdr:x>
      <cdr:y>0.73412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525996" y="741772"/>
          <a:ext cx="1590819" cy="1063672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>
              <a:solidFill>
                <a:srgbClr val="000000"/>
              </a:solidFill>
            </a:rPr>
            <a:t>... </a:t>
          </a:r>
          <a:r>
            <a:rPr lang="fr-FR" sz="1600" b="1" dirty="0" smtClean="0">
              <a:solidFill>
                <a:srgbClr val="000000"/>
              </a:solidFill>
            </a:rPr>
            <a:t>l'inv. public</a:t>
          </a:r>
          <a:endParaRPr lang="fr-FR" sz="1600" b="1" dirty="0">
            <a:solidFill>
              <a:srgbClr val="000000"/>
            </a:solidFill>
          </a:endParaRPr>
        </a:p>
        <a:p xmlns:a="http://schemas.openxmlformats.org/drawingml/2006/main">
          <a:pPr algn="ctr"/>
          <a:r>
            <a:rPr lang="fr-FR" sz="1600" b="1" dirty="0">
              <a:solidFill>
                <a:srgbClr val="000000"/>
              </a:solidFill>
            </a:rPr>
            <a:t> est donc </a:t>
          </a:r>
          <a:r>
            <a:rPr lang="fr-FR" sz="1600" b="1" dirty="0" err="1" smtClean="0">
              <a:solidFill>
                <a:srgbClr val="000000"/>
              </a:solidFill>
            </a:rPr>
            <a:t>contracyclique</a:t>
          </a:r>
          <a:endParaRPr lang="fr-FR" sz="16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0.82882</cdr:x>
      <cdr:y>0.28834</cdr:y>
    </cdr:from>
    <cdr:to>
      <cdr:x>0.91583</cdr:x>
      <cdr:y>0.43631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7453756" y="709129"/>
          <a:ext cx="782579" cy="363888"/>
        </a:xfrm>
        <a:prstGeom xmlns:a="http://schemas.openxmlformats.org/drawingml/2006/main" prst="rect">
          <a:avLst/>
        </a:prstGeom>
        <a:solidFill xmlns:a="http://schemas.openxmlformats.org/drawingml/2006/main">
          <a:srgbClr val="660066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fr-FR" sz="1600" b="1" dirty="0" smtClean="0">
              <a:solidFill>
                <a:srgbClr val="FFFFFF"/>
              </a:solidFill>
            </a:rPr>
            <a:t>Publics</a:t>
          </a:r>
          <a:endParaRPr lang="fr-FR" sz="1600" b="1" dirty="0">
            <a:solidFill>
              <a:srgbClr val="FFFFFF"/>
            </a:solidFill>
          </a:endParaRPr>
        </a:p>
      </cdr:txBody>
    </cdr:sp>
  </cdr:relSizeAnchor>
</c:userShapes>
</file>

<file path=ppt/drawings/drawing61.xml><?xml version="1.0" encoding="utf-8"?>
<c:userShapes xmlns:c="http://schemas.openxmlformats.org/drawingml/2006/chart">
  <cdr:relSizeAnchor xmlns:cdr="http://schemas.openxmlformats.org/drawingml/2006/chartDrawing">
    <cdr:from>
      <cdr:x>0.30571</cdr:x>
      <cdr:y>0.18684</cdr:y>
    </cdr:from>
    <cdr:to>
      <cdr:x>0.96286</cdr:x>
      <cdr:y>0.4752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1372722" y="1246781"/>
          <a:ext cx="2950712" cy="1924152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Les CSP aisés dépassent le tiers ; les ouvriers et salariés comptent pour plus de la moitié ;les indépendants pour 10%... et il ne reste pas beaucoup d’agriculteurs</a:t>
          </a:r>
          <a:endParaRPr lang="fr-FR" sz="1600" b="1" dirty="0">
            <a:solidFill>
              <a:srgbClr val="000000"/>
            </a:solidFill>
          </a:endParaRPr>
        </a:p>
      </cdr:txBody>
    </cdr:sp>
  </cdr:relSizeAnchor>
</c:userShapes>
</file>

<file path=ppt/drawings/drawing62.xml><?xml version="1.0" encoding="utf-8"?>
<c:userShapes xmlns:c="http://schemas.openxmlformats.org/drawingml/2006/chart">
  <cdr:relSizeAnchor xmlns:cdr="http://schemas.openxmlformats.org/drawingml/2006/chartDrawing">
    <cdr:from>
      <cdr:x>0.39646</cdr:x>
      <cdr:y>0.10229</cdr:y>
    </cdr:from>
    <cdr:to>
      <cdr:x>0.97727</cdr:x>
      <cdr:y>0.29103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2014181" y="695188"/>
          <a:ext cx="2950712" cy="128276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Les jeunes comptent pour le tiers de la population, avec les vieux et les sans profession ils dépassent 50%</a:t>
          </a:r>
          <a:endParaRPr lang="fr-FR" sz="16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0.39889</cdr:x>
      <cdr:y>0.81008</cdr:y>
    </cdr:from>
    <cdr:to>
      <cdr:x>0.9797</cdr:x>
      <cdr:y>0.98183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2026493" y="5505570"/>
          <a:ext cx="2950712" cy="116731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Ceux qui travaillent (dont le tiers de la population comme salariés) et les chômeurs font moins de la moitié</a:t>
          </a:r>
          <a:endParaRPr lang="fr-FR" sz="1600" b="1" dirty="0">
            <a:solidFill>
              <a:srgbClr val="000000"/>
            </a:solidFill>
          </a:endParaRPr>
        </a:p>
      </cdr:txBody>
    </cdr:sp>
  </cdr:relSizeAnchor>
</c:userShapes>
</file>

<file path=ppt/drawings/drawing63.xml><?xml version="1.0" encoding="utf-8"?>
<c:userShapes xmlns:c="http://schemas.openxmlformats.org/drawingml/2006/chart">
  <cdr:relSizeAnchor xmlns:cdr="http://schemas.openxmlformats.org/drawingml/2006/chartDrawing">
    <cdr:from>
      <cdr:x>0.1451</cdr:x>
      <cdr:y>0.26965</cdr:y>
    </cdr:from>
    <cdr:to>
      <cdr:x>0.41176</cdr:x>
      <cdr:y>0.32025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474680" y="1781416"/>
          <a:ext cx="872384" cy="334296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Milliers</a:t>
          </a:r>
          <a:endParaRPr lang="fr-FR" sz="1600" b="1" dirty="0">
            <a:solidFill>
              <a:srgbClr val="000000"/>
            </a:solidFill>
          </a:endParaRPr>
        </a:p>
      </cdr:txBody>
    </cdr:sp>
  </cdr:relSizeAnchor>
</c:userShapes>
</file>

<file path=ppt/drawings/drawing64.xml><?xml version="1.0" encoding="utf-8"?>
<c:userShapes xmlns:c="http://schemas.openxmlformats.org/drawingml/2006/chart">
  <cdr:relSizeAnchor xmlns:cdr="http://schemas.openxmlformats.org/drawingml/2006/chartDrawing">
    <cdr:from>
      <cdr:x>0.49578</cdr:x>
      <cdr:y>0.46769</cdr:y>
    </cdr:from>
    <cdr:to>
      <cdr:x>0.97869</cdr:x>
      <cdr:y>0.59833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2007901" y="3089786"/>
          <a:ext cx="1955795" cy="863029"/>
        </a:xfrm>
        <a:prstGeom xmlns:a="http://schemas.openxmlformats.org/drawingml/2006/main" prst="roundRect">
          <a:avLst>
            <a:gd name="adj" fmla="val 0"/>
          </a:avLst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fr-FR" sz="1600" b="1" dirty="0">
              <a:solidFill>
                <a:srgbClr val="000000"/>
              </a:solidFill>
            </a:rPr>
            <a:t>Stagnation du Privé depuis </a:t>
          </a:r>
          <a:r>
            <a:rPr lang="fr-FR" sz="1600" b="1" dirty="0" smtClean="0">
              <a:solidFill>
                <a:srgbClr val="000000"/>
              </a:solidFill>
            </a:rPr>
            <a:t>2011 ; </a:t>
          </a:r>
        </a:p>
        <a:p xmlns:a="http://schemas.openxmlformats.org/drawingml/2006/main">
          <a:pPr algn="ctr"/>
          <a:r>
            <a:rPr lang="fr-FR" sz="1600" b="1" dirty="0" smtClean="0">
              <a:solidFill>
                <a:srgbClr val="000000"/>
              </a:solidFill>
            </a:rPr>
            <a:t>le </a:t>
          </a:r>
          <a:r>
            <a:rPr lang="fr-FR" sz="1600" b="1" dirty="0">
              <a:solidFill>
                <a:srgbClr val="000000"/>
              </a:solidFill>
            </a:rPr>
            <a:t>Public continue </a:t>
          </a:r>
        </a:p>
      </cdr:txBody>
    </cdr:sp>
  </cdr:relSizeAnchor>
  <cdr:relSizeAnchor xmlns:cdr="http://schemas.openxmlformats.org/drawingml/2006/chartDrawing">
    <cdr:from>
      <cdr:x>0</cdr:x>
      <cdr:y>0.85213</cdr:y>
    </cdr:from>
    <cdr:to>
      <cdr:x>0.15222</cdr:x>
      <cdr:y>0.88199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0" y="5629558"/>
          <a:ext cx="616484" cy="197263"/>
        </a:xfrm>
        <a:prstGeom xmlns:a="http://schemas.openxmlformats.org/drawingml/2006/main" prst="roundRect">
          <a:avLst>
            <a:gd name="adj" fmla="val 0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400" b="1" dirty="0" smtClean="0">
              <a:solidFill>
                <a:srgbClr val="000000"/>
              </a:solidFill>
            </a:rPr>
            <a:t>19%</a:t>
          </a:r>
          <a:endParaRPr lang="fr-FR" sz="14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0.78886</cdr:x>
      <cdr:y>0.82787</cdr:y>
    </cdr:from>
    <cdr:to>
      <cdr:x>0.91894</cdr:x>
      <cdr:y>0.86333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3194869" y="5469281"/>
          <a:ext cx="526857" cy="234251"/>
        </a:xfrm>
        <a:prstGeom xmlns:a="http://schemas.openxmlformats.org/drawingml/2006/main" prst="roundRect">
          <a:avLst>
            <a:gd name="adj" fmla="val 0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400" b="1" dirty="0" smtClean="0">
              <a:solidFill>
                <a:srgbClr val="000000"/>
              </a:solidFill>
            </a:rPr>
            <a:t>22%</a:t>
          </a:r>
          <a:endParaRPr lang="fr-FR" sz="14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0.12823</cdr:x>
      <cdr:y>0.78308</cdr:y>
    </cdr:from>
    <cdr:to>
      <cdr:x>0.28045</cdr:x>
      <cdr:y>0.81876</cdr:y>
    </cdr:to>
    <cdr:sp macro="" textlink="">
      <cdr:nvSpPr>
        <cdr:cNvPr id="6" name="Rectangle à coins arrondis 5"/>
        <cdr:cNvSpPr/>
      </cdr:nvSpPr>
      <cdr:spPr>
        <a:xfrm xmlns:a="http://schemas.openxmlformats.org/drawingml/2006/main">
          <a:off x="519326" y="5173386"/>
          <a:ext cx="616484" cy="235734"/>
        </a:xfrm>
        <a:prstGeom xmlns:a="http://schemas.openxmlformats.org/drawingml/2006/main" prst="roundRect">
          <a:avLst>
            <a:gd name="adj" fmla="val 0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400" b="1" dirty="0" smtClean="0">
              <a:solidFill>
                <a:srgbClr val="FF0000"/>
              </a:solidFill>
            </a:rPr>
            <a:t>12%</a:t>
          </a:r>
          <a:endParaRPr lang="fr-FR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0.6096</cdr:x>
      <cdr:y>0.73829</cdr:y>
    </cdr:from>
    <cdr:to>
      <cdr:x>0.76182</cdr:x>
      <cdr:y>0.77233</cdr:y>
    </cdr:to>
    <cdr:sp macro="" textlink="">
      <cdr:nvSpPr>
        <cdr:cNvPr id="7" name="Rectangle à coins arrondis 6"/>
        <cdr:cNvSpPr/>
      </cdr:nvSpPr>
      <cdr:spPr>
        <a:xfrm xmlns:a="http://schemas.openxmlformats.org/drawingml/2006/main">
          <a:off x="2468897" y="4877490"/>
          <a:ext cx="616484" cy="224890"/>
        </a:xfrm>
        <a:prstGeom xmlns:a="http://schemas.openxmlformats.org/drawingml/2006/main" prst="roundRect">
          <a:avLst>
            <a:gd name="adj" fmla="val 0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400" b="1" dirty="0" smtClean="0">
              <a:solidFill>
                <a:srgbClr val="FF0000"/>
              </a:solidFill>
            </a:rPr>
            <a:t>14%</a:t>
          </a:r>
          <a:endParaRPr lang="fr-FR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0.84778</cdr:x>
      <cdr:y>0.72217</cdr:y>
    </cdr:from>
    <cdr:to>
      <cdr:x>1</cdr:x>
      <cdr:y>0.76255</cdr:y>
    </cdr:to>
    <cdr:sp macro="" textlink="">
      <cdr:nvSpPr>
        <cdr:cNvPr id="8" name="Rectangle à coins arrondis 7"/>
        <cdr:cNvSpPr/>
      </cdr:nvSpPr>
      <cdr:spPr>
        <a:xfrm xmlns:a="http://schemas.openxmlformats.org/drawingml/2006/main">
          <a:off x="3433520" y="4770983"/>
          <a:ext cx="616484" cy="266784"/>
        </a:xfrm>
        <a:prstGeom xmlns:a="http://schemas.openxmlformats.org/drawingml/2006/main" prst="roundRect">
          <a:avLst>
            <a:gd name="adj" fmla="val 0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400" b="1" dirty="0" smtClean="0">
              <a:solidFill>
                <a:srgbClr val="FF0000"/>
              </a:solidFill>
            </a:rPr>
            <a:t>11%</a:t>
          </a:r>
          <a:endParaRPr lang="fr-FR" sz="1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0.04849</cdr:x>
      <cdr:y>0.61139</cdr:y>
    </cdr:from>
    <cdr:to>
      <cdr:x>0.70888</cdr:x>
      <cdr:y>0.66178</cdr:y>
    </cdr:to>
    <cdr:sp macro="" textlink="">
      <cdr:nvSpPr>
        <cdr:cNvPr id="9" name="Rectangle à coins arrondis 8"/>
        <cdr:cNvSpPr/>
      </cdr:nvSpPr>
      <cdr:spPr>
        <a:xfrm xmlns:a="http://schemas.openxmlformats.org/drawingml/2006/main">
          <a:off x="179611" y="4039118"/>
          <a:ext cx="2446394" cy="332883"/>
        </a:xfrm>
        <a:prstGeom xmlns:a="http://schemas.openxmlformats.org/drawingml/2006/main" prst="roundRect">
          <a:avLst>
            <a:gd name="adj" fmla="val 0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1" dirty="0" smtClean="0">
              <a:solidFill>
                <a:srgbClr val="008000"/>
              </a:solidFill>
            </a:rPr>
            <a:t>Toujours autour des 2/3</a:t>
          </a:r>
          <a:endParaRPr lang="fr-FR" sz="1600" b="1" dirty="0">
            <a:solidFill>
              <a:srgbClr val="008000"/>
            </a:solidFill>
          </a:endParaRPr>
        </a:p>
      </cdr:txBody>
    </cdr:sp>
  </cdr:relSizeAnchor>
</c:userShapes>
</file>

<file path=ppt/drawings/drawing65.xml><?xml version="1.0" encoding="utf-8"?>
<c:userShapes xmlns:c="http://schemas.openxmlformats.org/drawingml/2006/chart">
  <cdr:relSizeAnchor xmlns:cdr="http://schemas.openxmlformats.org/drawingml/2006/chartDrawing">
    <cdr:from>
      <cdr:x>0.14709</cdr:x>
      <cdr:y>0.16262</cdr:y>
    </cdr:from>
    <cdr:to>
      <cdr:x>0.56181</cdr:x>
      <cdr:y>0.27484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75505" y="1077855"/>
          <a:ext cx="1904599" cy="743802"/>
        </a:xfrm>
        <a:prstGeom xmlns:a="http://schemas.openxmlformats.org/drawingml/2006/main" prst="roundRect">
          <a:avLst/>
        </a:prstGeom>
        <a:solidFill xmlns:a="http://schemas.openxmlformats.org/drawingml/2006/main">
          <a:srgbClr val="39FF0B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 smtClean="0">
              <a:solidFill>
                <a:srgbClr val="000000"/>
              </a:solidFill>
            </a:rPr>
            <a:t>x par près de 2 </a:t>
          </a:r>
        </a:p>
        <a:p xmlns:a="http://schemas.openxmlformats.org/drawingml/2006/main">
          <a:pPr algn="ctr"/>
          <a:r>
            <a:rPr lang="fr-FR" sz="2000" b="1" dirty="0" smtClean="0">
              <a:solidFill>
                <a:srgbClr val="000000"/>
              </a:solidFill>
            </a:rPr>
            <a:t>en 20 ans</a:t>
          </a:r>
          <a:endParaRPr lang="fr-FR" sz="2000" b="1" dirty="0">
            <a:solidFill>
              <a:srgbClr val="000000"/>
            </a:solidFill>
          </a:endParaRPr>
        </a:p>
      </cdr:txBody>
    </cdr:sp>
  </cdr:relSizeAnchor>
</c:userShapes>
</file>

<file path=ppt/drawings/drawing66.xml><?xml version="1.0" encoding="utf-8"?>
<c:userShapes xmlns:c="http://schemas.openxmlformats.org/drawingml/2006/chart">
  <cdr:relSizeAnchor xmlns:cdr="http://schemas.openxmlformats.org/drawingml/2006/chartDrawing">
    <cdr:from>
      <cdr:x>0.12518</cdr:x>
      <cdr:y>0.58046</cdr:y>
    </cdr:from>
    <cdr:to>
      <cdr:x>0.9482</cdr:x>
      <cdr:y>0.67657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536333" y="3872215"/>
          <a:ext cx="3526288" cy="641107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rgbClr val="000000"/>
              </a:solidFill>
            </a:rPr>
            <a:t>Crise pour l’emploi privé de 2015 à 2016 ; petite reprise en 2017 ?</a:t>
          </a:r>
          <a:endParaRPr lang="fr-FR" sz="1800" b="1" dirty="0">
            <a:solidFill>
              <a:srgbClr val="000000"/>
            </a:solidFill>
          </a:endParaRPr>
        </a:p>
      </cdr:txBody>
    </cdr:sp>
  </cdr:relSizeAnchor>
</c:userShapes>
</file>

<file path=ppt/drawings/drawing67.xml><?xml version="1.0" encoding="utf-8"?>
<c:userShapes xmlns:c="http://schemas.openxmlformats.org/drawingml/2006/chart">
  <cdr:relSizeAnchor xmlns:cdr="http://schemas.openxmlformats.org/drawingml/2006/chartDrawing">
    <cdr:from>
      <cdr:x>0.05894</cdr:x>
      <cdr:y>0.81746</cdr:y>
    </cdr:from>
    <cdr:to>
      <cdr:x>0.22029</cdr:x>
      <cdr:y>0.87996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400722" y="3488282"/>
          <a:ext cx="1096976" cy="2667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CCFFCC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fr-FR" sz="2000" b="1">
              <a:solidFill>
                <a:schemeClr val="tx1"/>
              </a:solidFill>
            </a:rPr>
            <a:t>Faible</a:t>
          </a:r>
        </a:p>
      </cdr:txBody>
    </cdr:sp>
  </cdr:relSizeAnchor>
  <cdr:relSizeAnchor xmlns:cdr="http://schemas.openxmlformats.org/drawingml/2006/chartDrawing">
    <cdr:from>
      <cdr:x>0.23797</cdr:x>
      <cdr:y>0.79563</cdr:y>
    </cdr:from>
    <cdr:to>
      <cdr:x>0.39933</cdr:x>
      <cdr:y>0.85813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1617865" y="3395126"/>
          <a:ext cx="1097043" cy="26670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3">
            <a:lumMod val="60000"/>
            <a:lumOff val="40000"/>
          </a:schemeClr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>
              <a:solidFill>
                <a:schemeClr val="tx1"/>
              </a:solidFill>
            </a:rPr>
            <a:t>Moyenne</a:t>
          </a:r>
        </a:p>
      </cdr:txBody>
    </cdr:sp>
  </cdr:relSizeAnchor>
  <cdr:relSizeAnchor xmlns:cdr="http://schemas.openxmlformats.org/drawingml/2006/chartDrawing">
    <cdr:from>
      <cdr:x>0.42268</cdr:x>
      <cdr:y>0.75496</cdr:y>
    </cdr:from>
    <cdr:to>
      <cdr:x>0.58403</cdr:x>
      <cdr:y>0.81746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2873705" y="3221551"/>
          <a:ext cx="1096976" cy="26670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80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>
              <a:solidFill>
                <a:schemeClr val="bg1"/>
              </a:solidFill>
            </a:rPr>
            <a:t>Forte</a:t>
          </a:r>
        </a:p>
      </cdr:txBody>
    </cdr:sp>
  </cdr:relSizeAnchor>
  <cdr:relSizeAnchor xmlns:cdr="http://schemas.openxmlformats.org/drawingml/2006/chartDrawing">
    <cdr:from>
      <cdr:x>0.79575</cdr:x>
      <cdr:y>0.38987</cdr:y>
    </cdr:from>
    <cdr:to>
      <cdr:x>0.97059</cdr:x>
      <cdr:y>0.66639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7363586" y="2673751"/>
          <a:ext cx="1617872" cy="189633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chemeClr val="bg1"/>
              </a:solidFill>
            </a:rPr>
            <a:t>Crise : &lt; </a:t>
          </a:r>
          <a:r>
            <a:rPr lang="fr-FR" sz="1800" b="1" dirty="0">
              <a:solidFill>
                <a:schemeClr val="bg1"/>
              </a:solidFill>
            </a:rPr>
            <a:t>0 pour tous les secteurs</a:t>
          </a:r>
          <a:r>
            <a:rPr lang="fr-FR" sz="1800" b="1" baseline="0" dirty="0">
              <a:solidFill>
                <a:schemeClr val="bg1"/>
              </a:solidFill>
            </a:rPr>
            <a:t> sauf services hors commerces</a:t>
          </a:r>
          <a:endParaRPr lang="fr-FR" sz="18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0.6127</cdr:x>
      <cdr:y>0.79762</cdr:y>
    </cdr:from>
    <cdr:to>
      <cdr:x>0.79665</cdr:x>
      <cdr:y>0.91071</cdr:y>
    </cdr:to>
    <cdr:sp macro="" textlink="">
      <cdr:nvSpPr>
        <cdr:cNvPr id="6" name="Rectangle à coins arrondis 5"/>
        <cdr:cNvSpPr/>
      </cdr:nvSpPr>
      <cdr:spPr>
        <a:xfrm xmlns:a="http://schemas.openxmlformats.org/drawingml/2006/main">
          <a:off x="5602528" y="5470078"/>
          <a:ext cx="1682015" cy="775571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3">
            <a:lumMod val="60000"/>
            <a:lumOff val="40000"/>
          </a:schemeClr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>
              <a:solidFill>
                <a:schemeClr val="tx1"/>
              </a:solidFill>
            </a:rPr>
            <a:t>Moyenne, </a:t>
          </a:r>
        </a:p>
        <a:p xmlns:a="http://schemas.openxmlformats.org/drawingml/2006/main">
          <a:pPr algn="ctr"/>
          <a:r>
            <a:rPr lang="fr-FR" sz="2000" b="1" i="1" dirty="0">
              <a:solidFill>
                <a:srgbClr val="FF0000"/>
              </a:solidFill>
            </a:rPr>
            <a:t>&lt; 0 pour BTP</a:t>
          </a:r>
        </a:p>
      </cdr:txBody>
    </cdr:sp>
  </cdr:relSizeAnchor>
</c:userShapes>
</file>

<file path=ppt/drawings/drawing68.xml><?xml version="1.0" encoding="utf-8"?>
<c:userShapes xmlns:c="http://schemas.openxmlformats.org/drawingml/2006/chart">
  <cdr:relSizeAnchor xmlns:cdr="http://schemas.openxmlformats.org/drawingml/2006/chartDrawing">
    <cdr:from>
      <cdr:x>0.06201</cdr:x>
      <cdr:y>0.75058</cdr:y>
    </cdr:from>
    <cdr:to>
      <cdr:x>0.19383</cdr:x>
      <cdr:y>0.87798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551035" y="2337456"/>
          <a:ext cx="1171320" cy="39673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CCFFCC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fr-FR" sz="1800" b="1">
              <a:solidFill>
                <a:schemeClr val="tx1"/>
              </a:solidFill>
            </a:rPr>
            <a:t>Faible</a:t>
          </a:r>
        </a:p>
      </cdr:txBody>
    </cdr:sp>
  </cdr:relSizeAnchor>
  <cdr:relSizeAnchor xmlns:cdr="http://schemas.openxmlformats.org/drawingml/2006/chartDrawing">
    <cdr:from>
      <cdr:x>0.31144</cdr:x>
      <cdr:y>0.73475</cdr:y>
    </cdr:from>
    <cdr:to>
      <cdr:x>0.4728</cdr:x>
      <cdr:y>0.85748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2767425" y="2288140"/>
          <a:ext cx="1433829" cy="382198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3">
            <a:lumMod val="60000"/>
            <a:lumOff val="40000"/>
          </a:schemeClr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chemeClr val="tx1"/>
              </a:solidFill>
            </a:rPr>
            <a:t>Moyenne</a:t>
          </a:r>
        </a:p>
      </cdr:txBody>
    </cdr:sp>
  </cdr:relSizeAnchor>
  <cdr:relSizeAnchor xmlns:cdr="http://schemas.openxmlformats.org/drawingml/2006/chartDrawing">
    <cdr:from>
      <cdr:x>0.57233</cdr:x>
      <cdr:y>0.69159</cdr:y>
    </cdr:from>
    <cdr:to>
      <cdr:x>0.73368</cdr:x>
      <cdr:y>0.83372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5085699" y="2153750"/>
          <a:ext cx="1433740" cy="44261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80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chemeClr val="bg1"/>
              </a:solidFill>
            </a:rPr>
            <a:t>Assez forte</a:t>
          </a:r>
          <a:endParaRPr lang="fr-FR" sz="18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0.76173</cdr:x>
      <cdr:y>0.04325</cdr:y>
    </cdr:from>
    <cdr:to>
      <cdr:x>1</cdr:x>
      <cdr:y>0.41011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6768657" y="134701"/>
          <a:ext cx="2117243" cy="1142462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>
              <a:solidFill>
                <a:schemeClr val="bg1"/>
              </a:solidFill>
            </a:rPr>
            <a:t>Très faible, </a:t>
          </a:r>
        </a:p>
        <a:p xmlns:a="http://schemas.openxmlformats.org/drawingml/2006/main">
          <a:pPr algn="ctr"/>
          <a:r>
            <a:rPr lang="fr-FR" sz="2000" b="1" dirty="0">
              <a:solidFill>
                <a:schemeClr val="bg1"/>
              </a:solidFill>
            </a:rPr>
            <a:t>&lt; 0 </a:t>
          </a:r>
          <a:endParaRPr lang="fr-FR" sz="2000" b="1" dirty="0" smtClean="0">
            <a:solidFill>
              <a:schemeClr val="bg1"/>
            </a:solidFill>
          </a:endParaRPr>
        </a:p>
        <a:p xmlns:a="http://schemas.openxmlformats.org/drawingml/2006/main">
          <a:pPr algn="ctr"/>
          <a:r>
            <a:rPr lang="fr-FR" sz="2000" b="1" dirty="0" smtClean="0">
              <a:solidFill>
                <a:schemeClr val="bg1"/>
              </a:solidFill>
            </a:rPr>
            <a:t>pour </a:t>
          </a:r>
          <a:r>
            <a:rPr lang="fr-FR" sz="2000" b="1" dirty="0">
              <a:solidFill>
                <a:schemeClr val="bg1"/>
              </a:solidFill>
            </a:rPr>
            <a:t>BTP</a:t>
          </a:r>
        </a:p>
      </cdr:txBody>
    </cdr:sp>
  </cdr:relSizeAnchor>
</c:userShapes>
</file>

<file path=ppt/drawings/drawing69.xml><?xml version="1.0" encoding="utf-8"?>
<c:userShapes xmlns:c="http://schemas.openxmlformats.org/drawingml/2006/chart">
  <cdr:relSizeAnchor xmlns:cdr="http://schemas.openxmlformats.org/drawingml/2006/chartDrawing">
    <cdr:from>
      <cdr:x>0.16929</cdr:x>
      <cdr:y>0.1752</cdr:y>
    </cdr:from>
    <cdr:to>
      <cdr:x>0.56422</cdr:x>
      <cdr:y>0.31144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597464" y="1201525"/>
          <a:ext cx="1393812" cy="93433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39FF0B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 smtClean="0">
              <a:solidFill>
                <a:srgbClr val="000000"/>
              </a:solidFill>
            </a:rPr>
            <a:t>x par 2 </a:t>
          </a:r>
        </a:p>
        <a:p xmlns:a="http://schemas.openxmlformats.org/drawingml/2006/main">
          <a:pPr algn="ctr"/>
          <a:r>
            <a:rPr lang="fr-FR" sz="2000" b="1" dirty="0" smtClean="0">
              <a:solidFill>
                <a:srgbClr val="000000"/>
              </a:solidFill>
            </a:rPr>
            <a:t>en 20 ans, mais</a:t>
          </a:r>
          <a:r>
            <a:rPr lang="mr-IN" sz="2000" b="1" dirty="0" smtClean="0">
              <a:solidFill>
                <a:srgbClr val="000000"/>
              </a:solidFill>
            </a:rPr>
            <a:t>…</a:t>
          </a:r>
          <a:endParaRPr lang="fr-FR" sz="2000" b="1" dirty="0">
            <a:solidFill>
              <a:srgbClr val="000000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0.16912</cdr:x>
      <cdr:y>0.07058</cdr:y>
    </cdr:from>
    <cdr:to>
      <cdr:x>0.89569</cdr:x>
      <cdr:y>0.16064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292100" y="180342"/>
          <a:ext cx="1254939" cy="230123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600" b="0" dirty="0" smtClean="0">
              <a:solidFill>
                <a:srgbClr val="000000"/>
              </a:solidFill>
            </a:rPr>
            <a:t>1998-2006</a:t>
          </a:r>
          <a:endParaRPr lang="fr-FR" sz="1600" b="0" dirty="0">
            <a:solidFill>
              <a:srgbClr val="000000"/>
            </a:solidFill>
          </a:endParaRPr>
        </a:p>
      </cdr:txBody>
    </cdr:sp>
  </cdr:relSizeAnchor>
</c:userShapes>
</file>

<file path=ppt/drawings/drawing70.xml><?xml version="1.0" encoding="utf-8"?>
<c:userShapes xmlns:c="http://schemas.openxmlformats.org/drawingml/2006/chart">
  <cdr:relSizeAnchor xmlns:cdr="http://schemas.openxmlformats.org/drawingml/2006/chartDrawing">
    <cdr:from>
      <cdr:x>0.02657</cdr:x>
      <cdr:y>0.83865</cdr:y>
    </cdr:from>
    <cdr:to>
      <cdr:x>0.18792</cdr:x>
      <cdr:y>0.89841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145617" y="5628106"/>
          <a:ext cx="884368" cy="401053"/>
        </a:xfrm>
        <a:prstGeom xmlns:a="http://schemas.openxmlformats.org/drawingml/2006/main" prst="roundRect">
          <a:avLst/>
        </a:prstGeom>
        <a:solidFill xmlns:a="http://schemas.openxmlformats.org/drawingml/2006/main">
          <a:srgbClr val="CCFFCC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fr-FR" sz="1800" b="1" dirty="0">
              <a:solidFill>
                <a:schemeClr val="tx1"/>
              </a:solidFill>
            </a:rPr>
            <a:t>Faible</a:t>
          </a:r>
        </a:p>
      </cdr:txBody>
    </cdr:sp>
  </cdr:relSizeAnchor>
  <cdr:relSizeAnchor xmlns:cdr="http://schemas.openxmlformats.org/drawingml/2006/chartDrawing">
    <cdr:from>
      <cdr:x>0.21547</cdr:x>
      <cdr:y>0.7967</cdr:y>
    </cdr:from>
    <cdr:to>
      <cdr:x>0.43171</cdr:x>
      <cdr:y>0.86255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1180999" y="5346624"/>
          <a:ext cx="1185211" cy="441902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3">
            <a:lumMod val="60000"/>
            <a:lumOff val="40000"/>
          </a:schemeClr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chemeClr val="tx1"/>
              </a:solidFill>
            </a:rPr>
            <a:t>Moyenne</a:t>
          </a:r>
        </a:p>
      </cdr:txBody>
    </cdr:sp>
  </cdr:relSizeAnchor>
  <cdr:relSizeAnchor xmlns:cdr="http://schemas.openxmlformats.org/drawingml/2006/chartDrawing">
    <cdr:from>
      <cdr:x>0.44455</cdr:x>
      <cdr:y>0.75261</cdr:y>
    </cdr:from>
    <cdr:to>
      <cdr:x>0.6059</cdr:x>
      <cdr:y>0.81474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2436596" y="5050751"/>
          <a:ext cx="884368" cy="41693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80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>
              <a:solidFill>
                <a:schemeClr val="bg1"/>
              </a:solidFill>
            </a:rPr>
            <a:t>Forte</a:t>
          </a:r>
        </a:p>
      </cdr:txBody>
    </cdr:sp>
  </cdr:relSizeAnchor>
  <cdr:relSizeAnchor xmlns:cdr="http://schemas.openxmlformats.org/drawingml/2006/chartDrawing">
    <cdr:from>
      <cdr:x>0.82256</cdr:x>
      <cdr:y>0.57868</cdr:y>
    </cdr:from>
    <cdr:to>
      <cdr:x>0.9803</cdr:x>
      <cdr:y>0.6532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4495481" y="3968605"/>
          <a:ext cx="862086" cy="511032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>
              <a:solidFill>
                <a:schemeClr val="bg1"/>
              </a:solidFill>
            </a:rPr>
            <a:t>Crise</a:t>
          </a:r>
        </a:p>
      </cdr:txBody>
    </cdr:sp>
  </cdr:relSizeAnchor>
  <cdr:relSizeAnchor xmlns:cdr="http://schemas.openxmlformats.org/drawingml/2006/chartDrawing">
    <cdr:from>
      <cdr:x>0.61884</cdr:x>
      <cdr:y>0.70916</cdr:y>
    </cdr:from>
    <cdr:to>
      <cdr:x>0.78019</cdr:x>
      <cdr:y>0.81474</cdr:y>
    </cdr:to>
    <cdr:sp macro="" textlink="">
      <cdr:nvSpPr>
        <cdr:cNvPr id="6" name="Rectangle à coins arrondis 5"/>
        <cdr:cNvSpPr/>
      </cdr:nvSpPr>
      <cdr:spPr>
        <a:xfrm xmlns:a="http://schemas.openxmlformats.org/drawingml/2006/main">
          <a:off x="3391922" y="4759158"/>
          <a:ext cx="884368" cy="708527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8000"/>
        </a:solidFill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chemeClr val="bg1"/>
              </a:solidFill>
            </a:rPr>
            <a:t>Très</a:t>
          </a:r>
          <a:r>
            <a:rPr lang="fr-FR" sz="1800" b="1" baseline="0" dirty="0">
              <a:solidFill>
                <a:schemeClr val="bg1"/>
              </a:solidFill>
            </a:rPr>
            <a:t> f</a:t>
          </a:r>
          <a:r>
            <a:rPr lang="fr-FR" sz="1800" b="1" dirty="0">
              <a:solidFill>
                <a:schemeClr val="bg1"/>
              </a:solidFill>
            </a:rPr>
            <a:t>orte</a:t>
          </a:r>
        </a:p>
      </cdr:txBody>
    </cdr:sp>
  </cdr:relSizeAnchor>
</c:userShapes>
</file>

<file path=ppt/drawings/drawing71.xml><?xml version="1.0" encoding="utf-8"?>
<c:userShapes xmlns:c="http://schemas.openxmlformats.org/drawingml/2006/chart">
  <cdr:relSizeAnchor xmlns:cdr="http://schemas.openxmlformats.org/drawingml/2006/chartDrawing">
    <cdr:from>
      <cdr:x>0.27076</cdr:x>
      <cdr:y>0.37984</cdr:y>
    </cdr:from>
    <cdr:to>
      <cdr:x>0.51507</cdr:x>
      <cdr:y>0.41708</cdr:y>
    </cdr:to>
    <cdr:sp macro="" textlink="">
      <cdr:nvSpPr>
        <cdr:cNvPr id="3" name="Rectangle à coins arrondis 2"/>
        <cdr:cNvSpPr/>
      </cdr:nvSpPr>
      <cdr:spPr>
        <a:xfrm xmlns:a="http://schemas.openxmlformats.org/drawingml/2006/main">
          <a:off x="796558" y="2515115"/>
          <a:ext cx="718732" cy="246579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 smtClean="0">
              <a:solidFill>
                <a:srgbClr val="0000FF"/>
              </a:solidFill>
            </a:rPr>
            <a:t>Sud</a:t>
          </a:r>
          <a:endParaRPr lang="fr-FR" sz="2000" b="1" dirty="0">
            <a:solidFill>
              <a:srgbClr val="0000FF"/>
            </a:solidFill>
          </a:endParaRPr>
        </a:p>
      </cdr:txBody>
    </cdr:sp>
  </cdr:relSizeAnchor>
  <cdr:relSizeAnchor xmlns:cdr="http://schemas.openxmlformats.org/drawingml/2006/chartDrawing">
    <cdr:from>
      <cdr:x>0.64321</cdr:x>
      <cdr:y>0.68706</cdr:y>
    </cdr:from>
    <cdr:to>
      <cdr:x>1</cdr:x>
      <cdr:y>0.73155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1892262" y="4549398"/>
          <a:ext cx="1049661" cy="294597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 smtClean="0">
              <a:solidFill>
                <a:srgbClr val="FF0000"/>
              </a:solidFill>
            </a:rPr>
            <a:t>Nord</a:t>
          </a:r>
          <a:endParaRPr lang="fr-FR" sz="20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0.65214</cdr:x>
      <cdr:y>0.81926</cdr:y>
    </cdr:from>
    <cdr:to>
      <cdr:x>1</cdr:x>
      <cdr:y>0.84988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1918559" y="5424756"/>
          <a:ext cx="1023364" cy="202798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 smtClean="0">
              <a:solidFill>
                <a:srgbClr val="008000"/>
              </a:solidFill>
            </a:rPr>
            <a:t>Îles</a:t>
          </a:r>
          <a:endParaRPr lang="fr-FR" sz="2000" b="1" dirty="0">
            <a:solidFill>
              <a:srgbClr val="008000"/>
            </a:solidFill>
          </a:endParaRPr>
        </a:p>
      </cdr:txBody>
    </cdr:sp>
  </cdr:relSizeAnchor>
  <cdr:relSizeAnchor xmlns:cdr="http://schemas.openxmlformats.org/drawingml/2006/chartDrawing">
    <cdr:from>
      <cdr:x>0.25819</cdr:x>
      <cdr:y>0.30367</cdr:y>
    </cdr:from>
    <cdr:to>
      <cdr:x>0.61023</cdr:x>
      <cdr:y>0.34956</cdr:y>
    </cdr:to>
    <cdr:sp macro="" textlink="">
      <cdr:nvSpPr>
        <cdr:cNvPr id="7" name="Rectangle à coins arrondis 6"/>
        <cdr:cNvSpPr/>
      </cdr:nvSpPr>
      <cdr:spPr>
        <a:xfrm xmlns:a="http://schemas.openxmlformats.org/drawingml/2006/main">
          <a:off x="759570" y="2010780"/>
          <a:ext cx="1035693" cy="303845"/>
        </a:xfrm>
        <a:prstGeom xmlns:a="http://schemas.openxmlformats.org/drawingml/2006/main" prst="roundRect">
          <a:avLst>
            <a:gd name="adj" fmla="val 50000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2000" b="1" dirty="0" smtClean="0">
              <a:solidFill>
                <a:srgbClr val="000000"/>
              </a:solidFill>
            </a:rPr>
            <a:t>Caillou</a:t>
          </a:r>
          <a:endParaRPr lang="fr-FR" sz="20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0.26589</cdr:x>
      <cdr:y>0.52693</cdr:y>
    </cdr:from>
    <cdr:to>
      <cdr:x>0.96647</cdr:x>
      <cdr:y>0.6163</cdr:y>
    </cdr:to>
    <cdr:sp macro="" textlink="">
      <cdr:nvSpPr>
        <cdr:cNvPr id="8" name="Rectangle à coins arrondis 7"/>
        <cdr:cNvSpPr/>
      </cdr:nvSpPr>
      <cdr:spPr>
        <a:xfrm xmlns:a="http://schemas.openxmlformats.org/drawingml/2006/main">
          <a:off x="782232" y="3489106"/>
          <a:ext cx="2061054" cy="59179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mr-IN" sz="1600" b="1" dirty="0" smtClean="0">
              <a:solidFill>
                <a:schemeClr val="tx1"/>
              </a:solidFill>
            </a:rPr>
            <a:t>…</a:t>
          </a:r>
          <a:r>
            <a:rPr lang="fr-FR" sz="1600" b="1" dirty="0" smtClean="0">
              <a:solidFill>
                <a:schemeClr val="tx1"/>
              </a:solidFill>
            </a:rPr>
            <a:t> déclarés dans le Sud surtout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0.19932</cdr:x>
      <cdr:y>0.09307</cdr:y>
    </cdr:from>
    <cdr:to>
      <cdr:x>0.90634</cdr:x>
      <cdr:y>0.19985</cdr:y>
    </cdr:to>
    <cdr:sp macro="" textlink="">
      <cdr:nvSpPr>
        <cdr:cNvPr id="4" name="Rectangle à coins arrondis 3"/>
        <cdr:cNvSpPr/>
      </cdr:nvSpPr>
      <cdr:spPr>
        <a:xfrm xmlns:a="http://schemas.openxmlformats.org/drawingml/2006/main">
          <a:off x="1044440" y="617218"/>
          <a:ext cx="3704863" cy="708115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00FF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rgbClr val="FFFFFF"/>
              </a:solidFill>
            </a:rPr>
            <a:t>Mouvements de yo-</a:t>
          </a:r>
          <a:r>
            <a:rPr lang="fr-FR" sz="1800" b="1" dirty="0" smtClean="0">
              <a:solidFill>
                <a:srgbClr val="FFFFFF"/>
              </a:solidFill>
            </a:rPr>
            <a:t>yo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rgbClr val="FFFFFF"/>
              </a:solidFill>
            </a:rPr>
            <a:t>autour de 41% du PIB</a:t>
          </a:r>
          <a:endParaRPr lang="fr-FR" sz="1800" b="1" dirty="0">
            <a:solidFill>
              <a:srgbClr val="FFFFFF"/>
            </a:solidFill>
          </a:endParaRPr>
        </a:p>
      </cdr:txBody>
    </cdr:sp>
  </cdr:relSizeAnchor>
  <cdr:relSizeAnchor xmlns:cdr="http://schemas.openxmlformats.org/drawingml/2006/chartDrawing">
    <cdr:from>
      <cdr:x>0.28314</cdr:x>
      <cdr:y>0.7713</cdr:y>
    </cdr:from>
    <cdr:to>
      <cdr:x>0.82593</cdr:x>
      <cdr:y>0.8874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1483691" y="5115012"/>
          <a:ext cx="2844280" cy="769937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rgbClr val="FFFFFF"/>
              </a:solidFill>
            </a:rPr>
            <a:t>À </a:t>
          </a:r>
          <a:r>
            <a:rPr lang="fr-FR" sz="1800" b="1" dirty="0">
              <a:solidFill>
                <a:srgbClr val="FFFFFF"/>
              </a:solidFill>
            </a:rPr>
            <a:t>peine la moitié du </a:t>
          </a:r>
          <a:r>
            <a:rPr lang="fr-FR" sz="1800" b="1" dirty="0" smtClean="0">
              <a:solidFill>
                <a:srgbClr val="FFFFFF"/>
              </a:solidFill>
            </a:rPr>
            <a:t>PIB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rgbClr val="FFFFFF"/>
              </a:solidFill>
            </a:rPr>
            <a:t>en moyenne (48,5%)</a:t>
          </a:r>
          <a:endParaRPr lang="fr-FR" sz="1800" b="1" dirty="0">
            <a:solidFill>
              <a:srgbClr val="FFFFFF"/>
            </a:solidFill>
          </a:endParaRPr>
        </a:p>
      </cdr:txBody>
    </cdr:sp>
  </cdr:relSizeAnchor>
  <cdr:relSizeAnchor xmlns:cdr="http://schemas.openxmlformats.org/drawingml/2006/chartDrawing">
    <cdr:from>
      <cdr:x>0.18323</cdr:x>
      <cdr:y>0.22804</cdr:y>
    </cdr:from>
    <cdr:to>
      <cdr:x>0.49314</cdr:x>
      <cdr:y>0.33798</cdr:y>
    </cdr:to>
    <cdr:sp macro="" textlink="">
      <cdr:nvSpPr>
        <cdr:cNvPr id="6" name="Rectangle à coins arrondis 5"/>
        <cdr:cNvSpPr/>
      </cdr:nvSpPr>
      <cdr:spPr>
        <a:xfrm xmlns:a="http://schemas.openxmlformats.org/drawingml/2006/main">
          <a:off x="998085" y="1512315"/>
          <a:ext cx="1688126" cy="72908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chemeClr val="tx1"/>
              </a:solidFill>
            </a:rPr>
            <a:t>Hausse des profits</a:t>
          </a:r>
          <a:r>
            <a:rPr lang="mr-IN" sz="1800" b="1" dirty="0" smtClean="0">
              <a:solidFill>
                <a:schemeClr val="tx1"/>
              </a:solidFill>
            </a:rPr>
            <a:t>…</a:t>
          </a:r>
          <a:endParaRPr lang="fr-FR" sz="18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0.59451</cdr:x>
      <cdr:y>0.2357</cdr:y>
    </cdr:from>
    <cdr:to>
      <cdr:x>0.91383</cdr:x>
      <cdr:y>0.30468</cdr:y>
    </cdr:to>
    <cdr:sp macro="" textlink="">
      <cdr:nvSpPr>
        <cdr:cNvPr id="7" name="Rectangle à coins arrondis 6"/>
        <cdr:cNvSpPr/>
      </cdr:nvSpPr>
      <cdr:spPr>
        <a:xfrm xmlns:a="http://schemas.openxmlformats.org/drawingml/2006/main">
          <a:off x="3238405" y="1563115"/>
          <a:ext cx="1739413" cy="457392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mr-IN" sz="1800" b="1" dirty="0" smtClean="0">
              <a:solidFill>
                <a:schemeClr val="tx1"/>
              </a:solidFill>
            </a:rPr>
            <a:t>…</a:t>
          </a:r>
          <a:r>
            <a:rPr lang="fr-FR" sz="1800" b="1" dirty="0" smtClean="0">
              <a:solidFill>
                <a:schemeClr val="tx1"/>
              </a:solidFill>
            </a:rPr>
            <a:t> puis chute</a:t>
          </a:r>
          <a:endParaRPr lang="fr-FR" sz="1800" b="1" dirty="0">
            <a:solidFill>
              <a:schemeClr val="tx1"/>
            </a:solidFill>
          </a:endParaRP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</cdr:x>
      <cdr:y>0.08886</cdr:y>
    </cdr:from>
    <cdr:to>
      <cdr:x>0.70768</cdr:x>
      <cdr:y>0.14677</cdr:y>
    </cdr:to>
    <cdr:sp macro="" textlink="">
      <cdr:nvSpPr>
        <cdr:cNvPr id="5" name="Rectangle à coins arrondis 4"/>
        <cdr:cNvSpPr/>
      </cdr:nvSpPr>
      <cdr:spPr>
        <a:xfrm xmlns:a="http://schemas.openxmlformats.org/drawingml/2006/main">
          <a:off x="0" y="589257"/>
          <a:ext cx="2719564" cy="38404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rgbClr val="000000"/>
              </a:solidFill>
            </a:rPr>
            <a:t>EBE et revenu </a:t>
          </a:r>
          <a:r>
            <a:rPr lang="fr-FR" sz="1800" b="1" dirty="0" smtClean="0">
              <a:solidFill>
                <a:srgbClr val="000000"/>
              </a:solidFill>
            </a:rPr>
            <a:t>mixte / PIB</a:t>
          </a:r>
          <a:endParaRPr lang="fr-FR" sz="18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</cdr:x>
      <cdr:y>0.81727</cdr:y>
    </cdr:from>
    <cdr:to>
      <cdr:x>0.87292</cdr:x>
      <cdr:y>0.88758</cdr:y>
    </cdr:to>
    <cdr:sp macro="" textlink="">
      <cdr:nvSpPr>
        <cdr:cNvPr id="6" name="Rectangle à coins arrondis 5"/>
        <cdr:cNvSpPr/>
      </cdr:nvSpPr>
      <cdr:spPr>
        <a:xfrm xmlns:a="http://schemas.openxmlformats.org/drawingml/2006/main">
          <a:off x="0" y="5419863"/>
          <a:ext cx="3354571" cy="466273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chemeClr val="tx1"/>
              </a:solidFill>
            </a:rPr>
            <a:t>Rémunération des </a:t>
          </a:r>
          <a:r>
            <a:rPr lang="fr-FR" sz="1800" b="1" dirty="0" smtClean="0">
              <a:solidFill>
                <a:schemeClr val="tx1"/>
              </a:solidFill>
            </a:rPr>
            <a:t>salariés / PIB</a:t>
          </a:r>
          <a:endParaRPr lang="fr-FR" sz="18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</cdr:x>
      <cdr:y>0.38607</cdr:y>
    </cdr:from>
    <cdr:to>
      <cdr:x>0.6563</cdr:x>
      <cdr:y>0.44341</cdr:y>
    </cdr:to>
    <cdr:sp macro="" textlink="">
      <cdr:nvSpPr>
        <cdr:cNvPr id="7" name="Rectangle à coins arrondis 6"/>
        <cdr:cNvSpPr/>
      </cdr:nvSpPr>
      <cdr:spPr>
        <a:xfrm xmlns:a="http://schemas.openxmlformats.org/drawingml/2006/main">
          <a:off x="0" y="2560319"/>
          <a:ext cx="2522130" cy="38022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FFFF"/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>
              <a:solidFill>
                <a:srgbClr val="000000"/>
              </a:solidFill>
            </a:rPr>
            <a:t>Impôts </a:t>
          </a:r>
          <a:r>
            <a:rPr lang="fr-FR" sz="1800" b="1" dirty="0" smtClean="0">
              <a:solidFill>
                <a:srgbClr val="000000"/>
              </a:solidFill>
            </a:rPr>
            <a:t>sur les produits</a:t>
          </a:r>
          <a:endParaRPr lang="fr-FR" sz="18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0.16165</cdr:x>
      <cdr:y>0.18016</cdr:y>
    </cdr:from>
    <cdr:to>
      <cdr:x>0.88011</cdr:x>
      <cdr:y>0.32805</cdr:y>
    </cdr:to>
    <cdr:sp macro="" textlink="">
      <cdr:nvSpPr>
        <cdr:cNvPr id="8" name="Rectangle à coins arrondis 7"/>
        <cdr:cNvSpPr/>
      </cdr:nvSpPr>
      <cdr:spPr>
        <a:xfrm xmlns:a="http://schemas.openxmlformats.org/drawingml/2006/main">
          <a:off x="621219" y="1194783"/>
          <a:ext cx="2760974" cy="98074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00FF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rgbClr val="FFFFFF"/>
              </a:solidFill>
            </a:rPr>
            <a:t>Autour de 35% du PIB ;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rgbClr val="FFFFFF"/>
              </a:solidFill>
            </a:rPr>
            <a:t>de la moitié avec les impôts sur les produits</a:t>
          </a:r>
          <a:endParaRPr lang="fr-FR" sz="1800" b="1" dirty="0">
            <a:solidFill>
              <a:srgbClr val="FFFFFF"/>
            </a:solidFill>
          </a:endParaRPr>
        </a:p>
      </cdr:txBody>
    </cdr:sp>
  </cdr:relSizeAnchor>
  <cdr:relSizeAnchor xmlns:cdr="http://schemas.openxmlformats.org/drawingml/2006/chartDrawing">
    <cdr:from>
      <cdr:x>0.16389</cdr:x>
      <cdr:y>0.62036</cdr:y>
    </cdr:from>
    <cdr:to>
      <cdr:x>0.8612</cdr:x>
      <cdr:y>0.73647</cdr:y>
    </cdr:to>
    <cdr:sp macro="" textlink="">
      <cdr:nvSpPr>
        <cdr:cNvPr id="9" name="Rectangle à coins arrondis 8"/>
        <cdr:cNvSpPr/>
      </cdr:nvSpPr>
      <cdr:spPr>
        <a:xfrm xmlns:a="http://schemas.openxmlformats.org/drawingml/2006/main">
          <a:off x="629830" y="4114022"/>
          <a:ext cx="2679700" cy="770003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800" b="1" dirty="0" smtClean="0">
              <a:solidFill>
                <a:srgbClr val="FFFFFF"/>
              </a:solidFill>
            </a:rPr>
            <a:t>Plus de la moitié </a:t>
          </a:r>
          <a:r>
            <a:rPr lang="fr-FR" sz="1800" b="1" dirty="0">
              <a:solidFill>
                <a:srgbClr val="FFFFFF"/>
              </a:solidFill>
            </a:rPr>
            <a:t>du </a:t>
          </a:r>
          <a:r>
            <a:rPr lang="fr-FR" sz="1800" b="1" dirty="0" smtClean="0">
              <a:solidFill>
                <a:srgbClr val="FFFFFF"/>
              </a:solidFill>
            </a:rPr>
            <a:t>PIB </a:t>
          </a:r>
        </a:p>
        <a:p xmlns:a="http://schemas.openxmlformats.org/drawingml/2006/main">
          <a:pPr algn="ctr"/>
          <a:r>
            <a:rPr lang="fr-FR" sz="1800" b="1" dirty="0" smtClean="0">
              <a:solidFill>
                <a:srgbClr val="FFFFFF"/>
              </a:solidFill>
            </a:rPr>
            <a:t>en moyenne (51,5%)</a:t>
          </a:r>
          <a:endParaRPr lang="fr-FR" sz="1800" b="1" dirty="0">
            <a:solidFill>
              <a:srgbClr val="FFFFFF"/>
            </a:solidFill>
          </a:endParaRPr>
        </a:p>
      </cdr:txBody>
    </cdr:sp>
  </cdr:relSizeAnchor>
  <cdr:relSizeAnchor xmlns:cdr="http://schemas.openxmlformats.org/drawingml/2006/chartDrawing">
    <cdr:from>
      <cdr:x>0.76206</cdr:x>
      <cdr:y>0.38033</cdr:y>
    </cdr:from>
    <cdr:to>
      <cdr:x>0.9339</cdr:x>
      <cdr:y>0.4215</cdr:y>
    </cdr:to>
    <cdr:sp macro="" textlink="">
      <cdr:nvSpPr>
        <cdr:cNvPr id="10" name="Rectangle à coins arrondis 9"/>
        <cdr:cNvSpPr/>
      </cdr:nvSpPr>
      <cdr:spPr>
        <a:xfrm xmlns:a="http://schemas.openxmlformats.org/drawingml/2006/main">
          <a:off x="2928530" y="2522217"/>
          <a:ext cx="660400" cy="273049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1">
            <a:lumMod val="60000"/>
            <a:lumOff val="4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400" b="1" dirty="0" smtClean="0">
              <a:solidFill>
                <a:srgbClr val="000000"/>
              </a:solidFill>
            </a:rPr>
            <a:t> 13%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38B-E3A2-494D-B915-C36C934A3FEB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7346-A454-CA4A-B77C-7A8D2180DC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2058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38B-E3A2-494D-B915-C36C934A3FEB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7346-A454-CA4A-B77C-7A8D2180DC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8649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38B-E3A2-494D-B915-C36C934A3FEB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7346-A454-CA4A-B77C-7A8D2180DC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5331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38B-E3A2-494D-B915-C36C934A3FEB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7346-A454-CA4A-B77C-7A8D2180DC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3503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38B-E3A2-494D-B915-C36C934A3FEB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7346-A454-CA4A-B77C-7A8D2180DC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874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38B-E3A2-494D-B915-C36C934A3FEB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7346-A454-CA4A-B77C-7A8D2180DC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8963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38B-E3A2-494D-B915-C36C934A3FEB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7346-A454-CA4A-B77C-7A8D2180DC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8025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38B-E3A2-494D-B915-C36C934A3FEB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7346-A454-CA4A-B77C-7A8D2180DC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3929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38B-E3A2-494D-B915-C36C934A3FEB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7346-A454-CA4A-B77C-7A8D2180DC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877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38B-E3A2-494D-B915-C36C934A3FEB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7346-A454-CA4A-B77C-7A8D2180DC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908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4738B-E3A2-494D-B915-C36C934A3FEB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7346-A454-CA4A-B77C-7A8D2180DC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6868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4738B-E3A2-494D-B915-C36C934A3FEB}" type="datetimeFigureOut">
              <a:rPr lang="fr-FR" smtClean="0"/>
              <a:t>30/06/18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67346-A454-CA4A-B77C-7A8D2180DC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7546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5.xml"/><Relationship Id="rId3" Type="http://schemas.openxmlformats.org/officeDocument/2006/relationships/chart" Target="../charts/char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4" Type="http://schemas.openxmlformats.org/officeDocument/2006/relationships/chart" Target="../charts/chart19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0.xml"/><Relationship Id="rId3" Type="http://schemas.openxmlformats.org/officeDocument/2006/relationships/chart" Target="../charts/char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2.xml"/><Relationship Id="rId3" Type="http://schemas.openxmlformats.org/officeDocument/2006/relationships/chart" Target="../charts/char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5.xml"/><Relationship Id="rId3" Type="http://schemas.openxmlformats.org/officeDocument/2006/relationships/chart" Target="../charts/char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9.xml"/><Relationship Id="rId3" Type="http://schemas.openxmlformats.org/officeDocument/2006/relationships/chart" Target="../charts/chart3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1.xml"/><Relationship Id="rId3" Type="http://schemas.openxmlformats.org/officeDocument/2006/relationships/chart" Target="../charts/chart3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3.xml"/><Relationship Id="rId3" Type="http://schemas.openxmlformats.org/officeDocument/2006/relationships/chart" Target="../charts/chart3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5.xml"/><Relationship Id="rId3" Type="http://schemas.openxmlformats.org/officeDocument/2006/relationships/chart" Target="../charts/chart3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4" Type="http://schemas.openxmlformats.org/officeDocument/2006/relationships/chart" Target="../charts/chart39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0.xml"/><Relationship Id="rId3" Type="http://schemas.openxmlformats.org/officeDocument/2006/relationships/chart" Target="../charts/chart4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4.xml"/><Relationship Id="rId4" Type="http://schemas.openxmlformats.org/officeDocument/2006/relationships/chart" Target="../charts/chart45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6.xml"/><Relationship Id="rId3" Type="http://schemas.openxmlformats.org/officeDocument/2006/relationships/chart" Target="../charts/chart4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9.xml"/><Relationship Id="rId4" Type="http://schemas.openxmlformats.org/officeDocument/2006/relationships/chart" Target="../charts/chart50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1.xml"/><Relationship Id="rId3" Type="http://schemas.openxmlformats.org/officeDocument/2006/relationships/chart" Target="../charts/chart5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3.xml"/><Relationship Id="rId3" Type="http://schemas.openxmlformats.org/officeDocument/2006/relationships/chart" Target="../charts/chart5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5.xml"/><Relationship Id="rId3" Type="http://schemas.openxmlformats.org/officeDocument/2006/relationships/chart" Target="../charts/chart5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7.xml"/><Relationship Id="rId3" Type="http://schemas.openxmlformats.org/officeDocument/2006/relationships/chart" Target="../charts/chart5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0.xml"/><Relationship Id="rId4" Type="http://schemas.openxmlformats.org/officeDocument/2006/relationships/chart" Target="../charts/chart61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3.xml"/><Relationship Id="rId4" Type="http://schemas.openxmlformats.org/officeDocument/2006/relationships/chart" Target="../charts/chart64.xml"/><Relationship Id="rId5" Type="http://schemas.openxmlformats.org/officeDocument/2006/relationships/chart" Target="../charts/chart65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7.xml"/><Relationship Id="rId4" Type="http://schemas.openxmlformats.org/officeDocument/2006/relationships/chart" Target="../charts/chart68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Relationship Id="rId3" Type="http://schemas.openxmlformats.org/officeDocument/2006/relationships/chart" Target="../charts/char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9.xml"/><Relationship Id="rId3" Type="http://schemas.openxmlformats.org/officeDocument/2006/relationships/chart" Target="../charts/chart7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2.xml"/><Relationship Id="rId4" Type="http://schemas.openxmlformats.org/officeDocument/2006/relationships/chart" Target="../charts/chart73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4.xml"/><Relationship Id="rId3" Type="http://schemas.openxmlformats.org/officeDocument/2006/relationships/chart" Target="../charts/chart7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6.xml"/><Relationship Id="rId3" Type="http://schemas.openxmlformats.org/officeDocument/2006/relationships/chart" Target="../charts/chart7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8.xml"/><Relationship Id="rId3" Type="http://schemas.openxmlformats.org/officeDocument/2006/relationships/chart" Target="../charts/chart7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80.xml"/><Relationship Id="rId3" Type="http://schemas.openxmlformats.org/officeDocument/2006/relationships/chart" Target="../charts/chart8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82.xml"/><Relationship Id="rId3" Type="http://schemas.openxmlformats.org/officeDocument/2006/relationships/chart" Target="../charts/chart8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5.xml"/><Relationship Id="rId4" Type="http://schemas.openxmlformats.org/officeDocument/2006/relationships/chart" Target="../charts/chart86.xml"/><Relationship Id="rId5" Type="http://schemas.openxmlformats.org/officeDocument/2006/relationships/chart" Target="../charts/chart87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8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Relationship Id="rId3" Type="http://schemas.openxmlformats.org/officeDocument/2006/relationships/chart" Target="../charts/char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88.xml"/><Relationship Id="rId3" Type="http://schemas.openxmlformats.org/officeDocument/2006/relationships/chart" Target="../charts/chart8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90.xml"/><Relationship Id="rId3" Type="http://schemas.openxmlformats.org/officeDocument/2006/relationships/chart" Target="../charts/chart9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3.xml"/><Relationship Id="rId4" Type="http://schemas.openxmlformats.org/officeDocument/2006/relationships/chart" Target="../charts/chart94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9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6.xml"/><Relationship Id="rId4" Type="http://schemas.openxmlformats.org/officeDocument/2006/relationships/chart" Target="../charts/chart97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9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9.xml"/><Relationship Id="rId4" Type="http://schemas.openxmlformats.org/officeDocument/2006/relationships/chart" Target="../charts/chart100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9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2.xml"/><Relationship Id="rId4" Type="http://schemas.openxmlformats.org/officeDocument/2006/relationships/chart" Target="../charts/chart103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0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04.xml"/><Relationship Id="rId3" Type="http://schemas.openxmlformats.org/officeDocument/2006/relationships/chart" Target="../charts/chart10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06.xml"/><Relationship Id="rId3" Type="http://schemas.openxmlformats.org/officeDocument/2006/relationships/chart" Target="../charts/chart10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9.xml"/><Relationship Id="rId4" Type="http://schemas.openxmlformats.org/officeDocument/2006/relationships/chart" Target="../charts/chart110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0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4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11.xml"/><Relationship Id="rId3" Type="http://schemas.openxmlformats.org/officeDocument/2006/relationships/chart" Target="../charts/chart1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13.xml"/><Relationship Id="rId3" Type="http://schemas.openxmlformats.org/officeDocument/2006/relationships/chart" Target="../charts/chart11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1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16.xml"/><Relationship Id="rId3" Type="http://schemas.openxmlformats.org/officeDocument/2006/relationships/chart" Target="../charts/chart11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18.xml"/><Relationship Id="rId3" Type="http://schemas.openxmlformats.org/officeDocument/2006/relationships/chart" Target="../charts/chart119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20.xml"/><Relationship Id="rId3" Type="http://schemas.openxmlformats.org/officeDocument/2006/relationships/chart" Target="../charts/chart12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22.xml"/><Relationship Id="rId3" Type="http://schemas.openxmlformats.org/officeDocument/2006/relationships/chart" Target="../charts/chart12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5.xml"/><Relationship Id="rId4" Type="http://schemas.openxmlformats.org/officeDocument/2006/relationships/chart" Target="../charts/chart126.xml"/><Relationship Id="rId5" Type="http://schemas.openxmlformats.org/officeDocument/2006/relationships/chart" Target="../charts/chart127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4" Type="http://schemas.openxmlformats.org/officeDocument/2006/relationships/chart" Target="../charts/chart11.xml"/><Relationship Id="rId5" Type="http://schemas.openxmlformats.org/officeDocument/2006/relationships/chart" Target="../charts/chart12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>II - Les </a:t>
            </a:r>
            <a:r>
              <a:rPr lang="fr-FR" b="1" dirty="0"/>
              <a:t>contraintes Economiques : Kanaky-Nouvelle-Calédonie serait-elle viable </a:t>
            </a:r>
            <a:r>
              <a:rPr lang="fr-FR" b="1" dirty="0" smtClean="0"/>
              <a:t>? (B) </a:t>
            </a:r>
            <a:r>
              <a:rPr lang="fr-FR" b="1" dirty="0"/>
              <a:t/>
            </a:r>
            <a:br>
              <a:rPr lang="fr-FR" b="1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1344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0847009"/>
              </p:ext>
            </p:extLst>
          </p:nvPr>
        </p:nvGraphicFramePr>
        <p:xfrm>
          <a:off x="146050" y="88900"/>
          <a:ext cx="4043792" cy="6616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9037701"/>
              </p:ext>
            </p:extLst>
          </p:nvPr>
        </p:nvGraphicFramePr>
        <p:xfrm>
          <a:off x="4189841" y="88900"/>
          <a:ext cx="4841903" cy="6616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" name="Connecteur droit avec flèche 2"/>
          <p:cNvCxnSpPr/>
          <p:nvPr/>
        </p:nvCxnSpPr>
        <p:spPr>
          <a:xfrm>
            <a:off x="3746121" y="1552151"/>
            <a:ext cx="1424040" cy="2860572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à coins arrondis 5"/>
          <p:cNvSpPr/>
          <p:nvPr/>
        </p:nvSpPr>
        <p:spPr>
          <a:xfrm>
            <a:off x="3592171" y="88900"/>
            <a:ext cx="1975695" cy="60379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b="1" i="1" dirty="0">
                <a:solidFill>
                  <a:schemeClr val="tx1"/>
                </a:solidFill>
              </a:rPr>
              <a:t>C</a:t>
            </a:r>
            <a:r>
              <a:rPr lang="fr-FR" sz="2400" b="1" i="1" dirty="0" smtClean="0">
                <a:solidFill>
                  <a:schemeClr val="tx1"/>
                </a:solidFill>
              </a:rPr>
              <a:t>omparaison</a:t>
            </a:r>
            <a:endParaRPr lang="fr-FR" sz="2400" b="1" i="1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4334712" y="2899056"/>
            <a:ext cx="2336463" cy="71835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800" b="1" i="1" dirty="0" smtClean="0">
                <a:solidFill>
                  <a:schemeClr val="tx1"/>
                </a:solidFill>
              </a:rPr>
              <a:t>Taux de marge NC bien plus faible</a:t>
            </a:r>
            <a:endParaRPr lang="fr-FR" sz="1800" b="1" i="1" dirty="0">
              <a:solidFill>
                <a:schemeClr val="tx1"/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3207296" y="5131073"/>
            <a:ext cx="3002028" cy="487452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à coins arrondis 15"/>
          <p:cNvSpPr/>
          <p:nvPr/>
        </p:nvSpPr>
        <p:spPr>
          <a:xfrm>
            <a:off x="4820669" y="5368385"/>
            <a:ext cx="4121269" cy="500279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800" b="1" i="1" dirty="0" smtClean="0">
                <a:solidFill>
                  <a:schemeClr val="tx1"/>
                </a:solidFill>
              </a:rPr>
              <a:t>Taux de marge Métropole plus élevé</a:t>
            </a:r>
            <a:endParaRPr lang="fr-FR" sz="18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910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2839806"/>
              </p:ext>
            </p:extLst>
          </p:nvPr>
        </p:nvGraphicFramePr>
        <p:xfrm>
          <a:off x="0" y="60959"/>
          <a:ext cx="3708400" cy="66900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0738505"/>
              </p:ext>
            </p:extLst>
          </p:nvPr>
        </p:nvGraphicFramePr>
        <p:xfrm>
          <a:off x="3797300" y="60959"/>
          <a:ext cx="5295900" cy="66900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9242634"/>
              </p:ext>
            </p:extLst>
          </p:nvPr>
        </p:nvGraphicFramePr>
        <p:xfrm>
          <a:off x="7366000" y="46735"/>
          <a:ext cx="1727200" cy="25552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Bulle rectangulaire 1"/>
          <p:cNvSpPr/>
          <p:nvPr/>
        </p:nvSpPr>
        <p:spPr>
          <a:xfrm>
            <a:off x="7658100" y="2474976"/>
            <a:ext cx="1485900" cy="612648"/>
          </a:xfrm>
          <a:prstGeom prst="wedgeRectCallout">
            <a:avLst>
              <a:gd name="adj1" fmla="val -37247"/>
              <a:gd name="adj2" fmla="val 108106"/>
            </a:avLst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00FF"/>
                </a:solidFill>
              </a:rPr>
              <a:t>Tendance NC </a:t>
            </a:r>
            <a:endParaRPr lang="fr-FR" b="1" dirty="0" smtClean="0">
              <a:solidFill>
                <a:srgbClr val="0000FF"/>
              </a:solidFill>
            </a:endParaRPr>
          </a:p>
          <a:p>
            <a:pPr algn="ctr"/>
            <a:r>
              <a:rPr lang="fr-FR" b="1" dirty="0" smtClean="0">
                <a:solidFill>
                  <a:srgbClr val="0000FF"/>
                </a:solidFill>
              </a:rPr>
              <a:t>sur </a:t>
            </a:r>
            <a:r>
              <a:rPr lang="fr-FR" b="1" dirty="0">
                <a:solidFill>
                  <a:srgbClr val="0000FF"/>
                </a:solidFill>
              </a:rPr>
              <a:t>4 ans</a:t>
            </a:r>
          </a:p>
        </p:txBody>
      </p:sp>
      <p:sp>
        <p:nvSpPr>
          <p:cNvPr id="9" name="Flèche vers le haut 8"/>
          <p:cNvSpPr/>
          <p:nvPr/>
        </p:nvSpPr>
        <p:spPr>
          <a:xfrm flipV="1">
            <a:off x="5798820" y="3352800"/>
            <a:ext cx="335280" cy="1397000"/>
          </a:xfrm>
          <a:prstGeom prst="upArrow">
            <a:avLst/>
          </a:prstGeom>
          <a:solidFill>
            <a:srgbClr val="39FF0B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10" name="Flèche vers le haut 9"/>
          <p:cNvSpPr/>
          <p:nvPr/>
        </p:nvSpPr>
        <p:spPr>
          <a:xfrm flipV="1">
            <a:off x="7830820" y="4292600"/>
            <a:ext cx="347980" cy="825500"/>
          </a:xfrm>
          <a:prstGeom prst="upArrow">
            <a:avLst/>
          </a:prstGeom>
          <a:solidFill>
            <a:srgbClr val="39FF0B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11" name="Flèche vers le haut 10"/>
          <p:cNvSpPr/>
          <p:nvPr/>
        </p:nvSpPr>
        <p:spPr>
          <a:xfrm flipV="1">
            <a:off x="6438900" y="1778000"/>
            <a:ext cx="342900" cy="2832100"/>
          </a:xfrm>
          <a:prstGeom prst="upArrow">
            <a:avLst>
              <a:gd name="adj1" fmla="val 55814"/>
              <a:gd name="adj2" fmla="val 50000"/>
            </a:avLst>
          </a:prstGeom>
          <a:solidFill>
            <a:srgbClr val="39FF0B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12" name="Flèche vers le haut 11"/>
          <p:cNvSpPr/>
          <p:nvPr/>
        </p:nvSpPr>
        <p:spPr>
          <a:xfrm>
            <a:off x="8745220" y="4895850"/>
            <a:ext cx="347980" cy="571500"/>
          </a:xfrm>
          <a:prstGeom prst="upArrow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13" name="Bulle rectangulaire 12"/>
          <p:cNvSpPr/>
          <p:nvPr/>
        </p:nvSpPr>
        <p:spPr>
          <a:xfrm>
            <a:off x="5055870" y="4964938"/>
            <a:ext cx="1485900" cy="306324"/>
          </a:xfrm>
          <a:prstGeom prst="wedgeRectCallout">
            <a:avLst>
              <a:gd name="adj1" fmla="val 33693"/>
              <a:gd name="adj2" fmla="val -10541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Référence Fr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5" name="Bulle rectangulaire 14"/>
          <p:cNvSpPr/>
          <p:nvPr/>
        </p:nvSpPr>
        <p:spPr>
          <a:xfrm>
            <a:off x="4356100" y="836676"/>
            <a:ext cx="1346200" cy="1093724"/>
          </a:xfrm>
          <a:prstGeom prst="wedgeRectCallout">
            <a:avLst>
              <a:gd name="adj1" fmla="val 27710"/>
              <a:gd name="adj2" fmla="val -51513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Avec évaluations jusqu’en 2017</a:t>
            </a:r>
            <a:endParaRPr lang="fr-FR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705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Graphique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1351289"/>
              </p:ext>
            </p:extLst>
          </p:nvPr>
        </p:nvGraphicFramePr>
        <p:xfrm>
          <a:off x="60959" y="119382"/>
          <a:ext cx="5240111" cy="6631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Graphique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96569"/>
              </p:ext>
            </p:extLst>
          </p:nvPr>
        </p:nvGraphicFramePr>
        <p:xfrm>
          <a:off x="5301070" y="119382"/>
          <a:ext cx="3842930" cy="6631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Connecteur droit 3"/>
          <p:cNvCxnSpPr/>
          <p:nvPr/>
        </p:nvCxnSpPr>
        <p:spPr>
          <a:xfrm flipV="1">
            <a:off x="2526291" y="4072693"/>
            <a:ext cx="676439" cy="317531"/>
          </a:xfrm>
          <a:prstGeom prst="line">
            <a:avLst/>
          </a:prstGeom>
          <a:ln w="57150" cmpd="sng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à coins arrondis 6"/>
          <p:cNvSpPr/>
          <p:nvPr/>
        </p:nvSpPr>
        <p:spPr>
          <a:xfrm>
            <a:off x="4089400" y="2597151"/>
            <a:ext cx="596900" cy="31749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400" b="1" dirty="0" smtClean="0">
                <a:solidFill>
                  <a:srgbClr val="000000"/>
                </a:solidFill>
              </a:rPr>
              <a:t>11%</a:t>
            </a:r>
          </a:p>
        </p:txBody>
      </p:sp>
    </p:spTree>
    <p:extLst>
      <p:ext uri="{BB962C8B-B14F-4D97-AF65-F5344CB8AC3E}">
        <p14:creationId xmlns:p14="http://schemas.microsoft.com/office/powerpoint/2010/main" val="527898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8153079"/>
              </p:ext>
            </p:extLst>
          </p:nvPr>
        </p:nvGraphicFramePr>
        <p:xfrm>
          <a:off x="115455" y="132347"/>
          <a:ext cx="8814650" cy="6632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Graphique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3807513"/>
              </p:ext>
            </p:extLst>
          </p:nvPr>
        </p:nvGraphicFramePr>
        <p:xfrm>
          <a:off x="7509849" y="234699"/>
          <a:ext cx="1518535" cy="4431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84222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6804522"/>
              </p:ext>
            </p:extLst>
          </p:nvPr>
        </p:nvGraphicFramePr>
        <p:xfrm>
          <a:off x="190500" y="114300"/>
          <a:ext cx="8724900" cy="660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74599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999453"/>
              </p:ext>
            </p:extLst>
          </p:nvPr>
        </p:nvGraphicFramePr>
        <p:xfrm>
          <a:off x="146245" y="69374"/>
          <a:ext cx="3829557" cy="6695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1203176"/>
              </p:ext>
            </p:extLst>
          </p:nvPr>
        </p:nvGraphicFramePr>
        <p:xfrm>
          <a:off x="3975802" y="69374"/>
          <a:ext cx="4886924" cy="6695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56804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3558677"/>
            <a:ext cx="8407042" cy="2567485"/>
          </a:xfrm>
        </p:spPr>
        <p:txBody>
          <a:bodyPr/>
          <a:lstStyle/>
          <a:p>
            <a:pPr marL="0" indent="0" algn="ctr">
              <a:buNone/>
            </a:pPr>
            <a:r>
              <a:rPr lang="fr-FR" b="1" dirty="0">
                <a:solidFill>
                  <a:srgbClr val="7F7F7F"/>
                </a:solidFill>
              </a:rPr>
              <a:t>Dépenses publiques, </a:t>
            </a:r>
            <a:endParaRPr lang="fr-FR" b="1" dirty="0" smtClean="0">
              <a:solidFill>
                <a:srgbClr val="7F7F7F"/>
              </a:solidFill>
            </a:endParaRPr>
          </a:p>
          <a:p>
            <a:pPr marL="0" indent="0" algn="ctr">
              <a:buNone/>
            </a:pPr>
            <a:r>
              <a:rPr lang="fr-FR" b="1" dirty="0" smtClean="0">
                <a:solidFill>
                  <a:srgbClr val="7F7F7F"/>
                </a:solidFill>
              </a:rPr>
              <a:t>impôts</a:t>
            </a:r>
            <a:r>
              <a:rPr lang="fr-FR" b="1" dirty="0">
                <a:solidFill>
                  <a:srgbClr val="7F7F7F"/>
                </a:solidFill>
              </a:rPr>
              <a:t>, cotisations sociales</a:t>
            </a:r>
          </a:p>
        </p:txBody>
      </p:sp>
    </p:spTree>
    <p:extLst>
      <p:ext uri="{BB962C8B-B14F-4D97-AF65-F5344CB8AC3E}">
        <p14:creationId xmlns:p14="http://schemas.microsoft.com/office/powerpoint/2010/main" val="25463147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941905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12585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564020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58503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Prélèvements obligatoires (PO)</a:t>
            </a:r>
          </a:p>
          <a:p>
            <a:r>
              <a:rPr lang="fr-FR" dirty="0" smtClean="0"/>
              <a:t>Impôts </a:t>
            </a:r>
            <a:r>
              <a:rPr lang="fr-FR" dirty="0"/>
              <a:t>et CS </a:t>
            </a:r>
          </a:p>
        </p:txBody>
      </p:sp>
    </p:spTree>
    <p:extLst>
      <p:ext uri="{BB962C8B-B14F-4D97-AF65-F5344CB8AC3E}">
        <p14:creationId xmlns:p14="http://schemas.microsoft.com/office/powerpoint/2010/main" val="4193579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91613"/>
            <a:ext cx="8407042" cy="3334550"/>
          </a:xfrm>
        </p:spPr>
        <p:txBody>
          <a:bodyPr/>
          <a:lstStyle/>
          <a:p>
            <a:pPr marL="0" indent="0" algn="ctr">
              <a:buNone/>
            </a:pPr>
            <a:r>
              <a:rPr lang="fr-FR" b="1" dirty="0">
                <a:solidFill>
                  <a:srgbClr val="7F7F7F"/>
                </a:solidFill>
              </a:rPr>
              <a:t>Approche du partage des </a:t>
            </a:r>
            <a:r>
              <a:rPr lang="fr-FR" b="1" dirty="0" smtClean="0">
                <a:solidFill>
                  <a:srgbClr val="7F7F7F"/>
                </a:solidFill>
              </a:rPr>
              <a:t>revenus, de la VAB</a:t>
            </a:r>
            <a:r>
              <a:rPr lang="fr-FR" b="1" dirty="0">
                <a:solidFill>
                  <a:srgbClr val="7F7F7F"/>
                </a:solidFill>
              </a:rPr>
              <a:t>, </a:t>
            </a:r>
            <a:r>
              <a:rPr lang="fr-FR" b="1" dirty="0" smtClean="0">
                <a:solidFill>
                  <a:srgbClr val="7F7F7F"/>
                </a:solidFill>
              </a:rPr>
              <a:t>entre la Rémunération </a:t>
            </a:r>
            <a:r>
              <a:rPr lang="fr-FR" b="1" dirty="0">
                <a:solidFill>
                  <a:srgbClr val="7F7F7F"/>
                </a:solidFill>
              </a:rPr>
              <a:t>des </a:t>
            </a:r>
            <a:r>
              <a:rPr lang="fr-FR" b="1" dirty="0" smtClean="0">
                <a:solidFill>
                  <a:srgbClr val="7F7F7F"/>
                </a:solidFill>
              </a:rPr>
              <a:t>salariés </a:t>
            </a:r>
          </a:p>
          <a:p>
            <a:pPr marL="0" indent="0" algn="ctr">
              <a:buNone/>
            </a:pPr>
            <a:r>
              <a:rPr lang="fr-FR" b="1" dirty="0" smtClean="0">
                <a:solidFill>
                  <a:srgbClr val="7F7F7F"/>
                </a:solidFill>
              </a:rPr>
              <a:t>(</a:t>
            </a:r>
            <a:r>
              <a:rPr lang="fr-FR" b="1" dirty="0">
                <a:solidFill>
                  <a:srgbClr val="7F7F7F"/>
                </a:solidFill>
              </a:rPr>
              <a:t>et impôts sur les produits) </a:t>
            </a:r>
            <a:endParaRPr lang="fr-FR" b="1" dirty="0" smtClean="0">
              <a:solidFill>
                <a:srgbClr val="7F7F7F"/>
              </a:solidFill>
            </a:endParaRPr>
          </a:p>
          <a:p>
            <a:pPr marL="0" indent="0" algn="ctr">
              <a:buNone/>
            </a:pPr>
            <a:r>
              <a:rPr lang="fr-FR" b="1" dirty="0" smtClean="0">
                <a:solidFill>
                  <a:srgbClr val="7F7F7F"/>
                </a:solidFill>
              </a:rPr>
              <a:t>et les Profits </a:t>
            </a:r>
            <a:r>
              <a:rPr lang="fr-FR" b="1" dirty="0">
                <a:solidFill>
                  <a:srgbClr val="7F7F7F"/>
                </a:solidFill>
              </a:rPr>
              <a:t>bruts </a:t>
            </a:r>
            <a:r>
              <a:rPr lang="fr-FR" b="1" dirty="0" smtClean="0">
                <a:solidFill>
                  <a:srgbClr val="7F7F7F"/>
                </a:solidFill>
              </a:rPr>
              <a:t>d’exploitation </a:t>
            </a:r>
            <a:r>
              <a:rPr lang="fr-FR" b="1" dirty="0">
                <a:solidFill>
                  <a:srgbClr val="7F7F7F"/>
                </a:solidFill>
              </a:rPr>
              <a:t>: </a:t>
            </a:r>
            <a:endParaRPr lang="fr-FR" b="1" dirty="0" smtClean="0">
              <a:solidFill>
                <a:srgbClr val="7F7F7F"/>
              </a:solidFill>
            </a:endParaRPr>
          </a:p>
          <a:p>
            <a:pPr marL="0" indent="0" algn="ctr">
              <a:buNone/>
            </a:pPr>
            <a:r>
              <a:rPr lang="fr-FR" b="1" dirty="0" smtClean="0">
                <a:solidFill>
                  <a:srgbClr val="7F7F7F"/>
                </a:solidFill>
              </a:rPr>
              <a:t>EBE</a:t>
            </a:r>
            <a:r>
              <a:rPr lang="fr-FR" b="1" dirty="0">
                <a:solidFill>
                  <a:srgbClr val="7F7F7F"/>
                </a:solidFill>
              </a:rPr>
              <a:t>, </a:t>
            </a:r>
            <a:r>
              <a:rPr lang="fr-FR" b="1" dirty="0" smtClean="0">
                <a:solidFill>
                  <a:srgbClr val="7F7F7F"/>
                </a:solidFill>
              </a:rPr>
              <a:t>Excédent </a:t>
            </a:r>
            <a:r>
              <a:rPr lang="fr-FR" b="1" dirty="0">
                <a:solidFill>
                  <a:srgbClr val="7F7F7F"/>
                </a:solidFill>
              </a:rPr>
              <a:t>brut </a:t>
            </a:r>
            <a:r>
              <a:rPr lang="fr-FR" b="1" dirty="0" smtClean="0">
                <a:solidFill>
                  <a:srgbClr val="7F7F7F"/>
                </a:solidFill>
              </a:rPr>
              <a:t>d’exploitation</a:t>
            </a:r>
            <a:endParaRPr lang="fr-FR" b="1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3487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8390197"/>
              </p:ext>
            </p:extLst>
          </p:nvPr>
        </p:nvGraphicFramePr>
        <p:xfrm>
          <a:off x="133350" y="101600"/>
          <a:ext cx="890905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6724705"/>
              </p:ext>
            </p:extLst>
          </p:nvPr>
        </p:nvGraphicFramePr>
        <p:xfrm>
          <a:off x="133350" y="3556000"/>
          <a:ext cx="8909050" cy="3136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6"/>
          <p:cNvSpPr/>
          <p:nvPr/>
        </p:nvSpPr>
        <p:spPr>
          <a:xfrm>
            <a:off x="8585200" y="3486150"/>
            <a:ext cx="457200" cy="393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70103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6867360"/>
              </p:ext>
            </p:extLst>
          </p:nvPr>
        </p:nvGraphicFramePr>
        <p:xfrm>
          <a:off x="5080000" y="63500"/>
          <a:ext cx="3975100" cy="668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Graphique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5450856"/>
              </p:ext>
            </p:extLst>
          </p:nvPr>
        </p:nvGraphicFramePr>
        <p:xfrm>
          <a:off x="95250" y="59954"/>
          <a:ext cx="4788477" cy="6683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24415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9255913"/>
              </p:ext>
            </p:extLst>
          </p:nvPr>
        </p:nvGraphicFramePr>
        <p:xfrm>
          <a:off x="4851400" y="0"/>
          <a:ext cx="4191000" cy="675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6775013"/>
              </p:ext>
            </p:extLst>
          </p:nvPr>
        </p:nvGraphicFramePr>
        <p:xfrm>
          <a:off x="88900" y="38100"/>
          <a:ext cx="4635500" cy="6718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Bulle rectangulaire 8"/>
          <p:cNvSpPr/>
          <p:nvPr/>
        </p:nvSpPr>
        <p:spPr>
          <a:xfrm>
            <a:off x="1155700" y="1574800"/>
            <a:ext cx="2959100" cy="825500"/>
          </a:xfrm>
          <a:prstGeom prst="wedgeRectCallout">
            <a:avLst>
              <a:gd name="adj1" fmla="val 39698"/>
              <a:gd name="adj2" fmla="val 69095"/>
            </a:avLst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Sans les transferts, les recettes sont loin de couvrir les dépenses, même actuellement</a:t>
            </a:r>
            <a:endParaRPr lang="fr-FR" sz="1600" b="1" dirty="0">
              <a:solidFill>
                <a:srgbClr val="000000"/>
              </a:solidFill>
            </a:endParaRPr>
          </a:p>
        </p:txBody>
      </p:sp>
      <p:sp>
        <p:nvSpPr>
          <p:cNvPr id="10" name="Bulle rectangulaire 9"/>
          <p:cNvSpPr/>
          <p:nvPr/>
        </p:nvSpPr>
        <p:spPr>
          <a:xfrm>
            <a:off x="1155700" y="1574800"/>
            <a:ext cx="2959100" cy="825500"/>
          </a:xfrm>
          <a:prstGeom prst="wedgeRectCallout">
            <a:avLst>
              <a:gd name="adj1" fmla="val -28113"/>
              <a:gd name="adj2" fmla="val 127557"/>
            </a:avLst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Sans les transferts, les recettes sont loin de couvrir les dépenses, même actuellement</a:t>
            </a:r>
            <a:endParaRPr lang="fr-FR" sz="1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055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Graphique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2480172"/>
              </p:ext>
            </p:extLst>
          </p:nvPr>
        </p:nvGraphicFramePr>
        <p:xfrm>
          <a:off x="139700" y="114300"/>
          <a:ext cx="4635500" cy="6644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Graphique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9945640"/>
              </p:ext>
            </p:extLst>
          </p:nvPr>
        </p:nvGraphicFramePr>
        <p:xfrm>
          <a:off x="4953000" y="114300"/>
          <a:ext cx="4089400" cy="6644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Rectangle à coins arrondis 15"/>
          <p:cNvSpPr/>
          <p:nvPr/>
        </p:nvSpPr>
        <p:spPr>
          <a:xfrm>
            <a:off x="2806700" y="2400300"/>
            <a:ext cx="6019800" cy="86360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fr-FR" sz="1600" b="1" dirty="0">
                <a:solidFill>
                  <a:schemeClr val="tx1"/>
                </a:solidFill>
              </a:rPr>
              <a:t>Peu d’écart pour les </a:t>
            </a:r>
            <a:r>
              <a:rPr lang="fr-FR" sz="1600" b="1" dirty="0" smtClean="0">
                <a:solidFill>
                  <a:schemeClr val="tx1"/>
                </a:solidFill>
              </a:rPr>
              <a:t>impôts (mais tendances opposées)</a:t>
            </a:r>
            <a:endParaRPr lang="fr-FR" sz="1600" b="1" dirty="0">
              <a:solidFill>
                <a:schemeClr val="tx1"/>
              </a:solidFill>
            </a:endParaRPr>
          </a:p>
          <a:p>
            <a:pPr algn="ctr"/>
            <a:r>
              <a:rPr lang="fr-FR" sz="1600" b="1" dirty="0">
                <a:solidFill>
                  <a:schemeClr val="tx1"/>
                </a:solidFill>
              </a:rPr>
              <a:t>Ecart </a:t>
            </a:r>
            <a:r>
              <a:rPr lang="fr-FR" sz="1600" b="1" dirty="0" smtClean="0">
                <a:solidFill>
                  <a:schemeClr val="tx1"/>
                </a:solidFill>
              </a:rPr>
              <a:t>de -10% du PIB sur le Caillou pour les Cotisations sociales (CS) </a:t>
            </a:r>
          </a:p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ne couvrant pas les Prestations sociales (PS)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4394200" y="0"/>
            <a:ext cx="1257300" cy="74994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fr-FR" b="1" i="1" dirty="0" smtClean="0">
                <a:solidFill>
                  <a:schemeClr val="tx1"/>
                </a:solidFill>
              </a:rPr>
              <a:t>Avec tendances</a:t>
            </a:r>
            <a:endParaRPr lang="fr-FR" b="1" i="1" dirty="0">
              <a:solidFill>
                <a:schemeClr val="tx1"/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2919860" y="4012569"/>
            <a:ext cx="1088605" cy="37989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fr-FR" sz="1600" b="1" i="1" dirty="0" smtClean="0">
                <a:solidFill>
                  <a:schemeClr val="tx1"/>
                </a:solidFill>
              </a:rPr>
              <a:t>En 2012</a:t>
            </a:r>
            <a:endParaRPr lang="fr-FR" sz="1600" b="1" i="1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7018690" y="4285910"/>
            <a:ext cx="1088605" cy="39760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fr-FR" sz="1600" b="1" i="1" dirty="0" smtClean="0">
                <a:solidFill>
                  <a:schemeClr val="tx1"/>
                </a:solidFill>
              </a:rPr>
              <a:t>En 2012</a:t>
            </a:r>
            <a:endParaRPr lang="fr-FR" sz="1600" b="1" i="1" dirty="0">
              <a:solidFill>
                <a:schemeClr val="tx1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1347240" y="5229774"/>
            <a:ext cx="1734964" cy="62649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Impôts et CS </a:t>
            </a:r>
          </a:p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très croissants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4953000" y="4103771"/>
            <a:ext cx="1734964" cy="962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Impôts décroissants, </a:t>
            </a:r>
          </a:p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CS croissantes</a:t>
            </a:r>
            <a:endParaRPr lang="fr-FR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817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Retour sur les transferts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5129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0788781"/>
              </p:ext>
            </p:extLst>
          </p:nvPr>
        </p:nvGraphicFramePr>
        <p:xfrm>
          <a:off x="100853" y="53788"/>
          <a:ext cx="3048746" cy="6677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0129249"/>
              </p:ext>
            </p:extLst>
          </p:nvPr>
        </p:nvGraphicFramePr>
        <p:xfrm>
          <a:off x="3251200" y="53788"/>
          <a:ext cx="2705101" cy="6677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1704683"/>
              </p:ext>
            </p:extLst>
          </p:nvPr>
        </p:nvGraphicFramePr>
        <p:xfrm>
          <a:off x="6057900" y="53788"/>
          <a:ext cx="2984500" cy="6677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ectangle à coins arrondis 6"/>
          <p:cNvSpPr/>
          <p:nvPr/>
        </p:nvSpPr>
        <p:spPr>
          <a:xfrm>
            <a:off x="812800" y="4495800"/>
            <a:ext cx="2171700" cy="520700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Amélioration grâce aux impôts</a:t>
            </a:r>
            <a:r>
              <a:rPr lang="mr-IN" sz="1600" b="1" dirty="0" smtClean="0">
                <a:solidFill>
                  <a:schemeClr val="tx1"/>
                </a:solidFill>
              </a:rPr>
              <a:t>…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1346200" y="5689600"/>
            <a:ext cx="2171700" cy="520700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r-IN" sz="1600" b="1" dirty="0" smtClean="0">
                <a:solidFill>
                  <a:schemeClr val="tx1"/>
                </a:solidFill>
              </a:rPr>
              <a:t>…</a:t>
            </a:r>
            <a:r>
              <a:rPr lang="fr-FR" sz="1600" b="1" dirty="0" smtClean="0">
                <a:solidFill>
                  <a:schemeClr val="tx1"/>
                </a:solidFill>
              </a:rPr>
              <a:t> mais seulement jusqu’en 2006</a:t>
            </a:r>
            <a:endParaRPr lang="fr-FR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182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9624109"/>
              </p:ext>
            </p:extLst>
          </p:nvPr>
        </p:nvGraphicFramePr>
        <p:xfrm>
          <a:off x="4152900" y="165100"/>
          <a:ext cx="4889500" cy="659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5442379"/>
              </p:ext>
            </p:extLst>
          </p:nvPr>
        </p:nvGraphicFramePr>
        <p:xfrm>
          <a:off x="0" y="165100"/>
          <a:ext cx="4000500" cy="659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78603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065906"/>
              </p:ext>
            </p:extLst>
          </p:nvPr>
        </p:nvGraphicFramePr>
        <p:xfrm>
          <a:off x="165100" y="101600"/>
          <a:ext cx="8826500" cy="6642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31064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Structure des impôts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1297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162800" y="4597400"/>
            <a:ext cx="596900" cy="368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5354452"/>
              </p:ext>
            </p:extLst>
          </p:nvPr>
        </p:nvGraphicFramePr>
        <p:xfrm>
          <a:off x="105546" y="47525"/>
          <a:ext cx="4084296" cy="6708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5080224"/>
              </p:ext>
            </p:extLst>
          </p:nvPr>
        </p:nvGraphicFramePr>
        <p:xfrm>
          <a:off x="4189842" y="47525"/>
          <a:ext cx="4739756" cy="37497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172715"/>
              </p:ext>
            </p:extLst>
          </p:nvPr>
        </p:nvGraphicFramePr>
        <p:xfrm>
          <a:off x="4189842" y="3797270"/>
          <a:ext cx="4739756" cy="2959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Rectangle à coins arrondis 9"/>
          <p:cNvSpPr/>
          <p:nvPr/>
        </p:nvSpPr>
        <p:spPr>
          <a:xfrm>
            <a:off x="3508992" y="2081951"/>
            <a:ext cx="301144" cy="419009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?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3456619" y="4756195"/>
            <a:ext cx="301144" cy="419009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?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7605224" y="2595811"/>
            <a:ext cx="1384300" cy="1560357"/>
          </a:xfrm>
          <a:prstGeom prst="roundRect">
            <a:avLst>
              <a:gd name="adj" fmla="val 8999"/>
            </a:avLst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Ces impôts sont remplacés en partie par la TGC (TVA)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3" name="Accolade fermante 12"/>
          <p:cNvSpPr/>
          <p:nvPr/>
        </p:nvSpPr>
        <p:spPr>
          <a:xfrm>
            <a:off x="7454900" y="2595811"/>
            <a:ext cx="304800" cy="116217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957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Graphique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1459965"/>
              </p:ext>
            </p:extLst>
          </p:nvPr>
        </p:nvGraphicFramePr>
        <p:xfrm>
          <a:off x="112829" y="149269"/>
          <a:ext cx="8869142" cy="6601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81491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9617021"/>
              </p:ext>
            </p:extLst>
          </p:nvPr>
        </p:nvGraphicFramePr>
        <p:xfrm>
          <a:off x="154044" y="115449"/>
          <a:ext cx="8801740" cy="3668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9694186"/>
              </p:ext>
            </p:extLst>
          </p:nvPr>
        </p:nvGraphicFramePr>
        <p:xfrm>
          <a:off x="154044" y="3643062"/>
          <a:ext cx="8801740" cy="3087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6158008" y="4082531"/>
            <a:ext cx="2360569" cy="4038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mr-IN" sz="2000" b="1" dirty="0" smtClean="0">
                <a:solidFill>
                  <a:schemeClr val="tx1"/>
                </a:solidFill>
              </a:rPr>
              <a:t>…</a:t>
            </a:r>
            <a:r>
              <a:rPr lang="fr-FR" sz="2000" b="1" dirty="0" smtClean="0">
                <a:solidFill>
                  <a:schemeClr val="tx1"/>
                </a:solidFill>
              </a:rPr>
              <a:t> et en Métropole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4721140" y="2745124"/>
            <a:ext cx="4234644" cy="692695"/>
          </a:xfrm>
          <a:prstGeom prst="roundRect">
            <a:avLst>
              <a:gd name="adj" fmla="val 8999"/>
            </a:avLst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La TGC comptera pour environ 5,2% du PIB, un peu plus de 50 GCFP actuels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924180" y="4536138"/>
            <a:ext cx="5031604" cy="800178"/>
          </a:xfrm>
          <a:prstGeom prst="roundRect">
            <a:avLst>
              <a:gd name="adj" fmla="val 8999"/>
            </a:avLst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La structure globale était peu différente en 2012, mais avec nettement moins d’IRPP et de TVA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sur </a:t>
            </a:r>
            <a:r>
              <a:rPr lang="fr-FR" b="1" dirty="0">
                <a:solidFill>
                  <a:schemeClr val="tx1"/>
                </a:solidFill>
              </a:rPr>
              <a:t>le </a:t>
            </a:r>
            <a:r>
              <a:rPr lang="fr-FR" b="1" dirty="0" smtClean="0">
                <a:solidFill>
                  <a:schemeClr val="tx1"/>
                </a:solidFill>
              </a:rPr>
              <a:t>Caillou, mais avec un IS supérieur </a:t>
            </a:r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9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9662294"/>
              </p:ext>
            </p:extLst>
          </p:nvPr>
        </p:nvGraphicFramePr>
        <p:xfrm>
          <a:off x="0" y="0"/>
          <a:ext cx="4000500" cy="6769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7467347"/>
              </p:ext>
            </p:extLst>
          </p:nvPr>
        </p:nvGraphicFramePr>
        <p:xfrm>
          <a:off x="3860800" y="0"/>
          <a:ext cx="3187700" cy="6769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3742325"/>
              </p:ext>
            </p:extLst>
          </p:nvPr>
        </p:nvGraphicFramePr>
        <p:xfrm>
          <a:off x="7048500" y="0"/>
          <a:ext cx="2095500" cy="6769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24156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0213994"/>
              </p:ext>
            </p:extLst>
          </p:nvPr>
        </p:nvGraphicFramePr>
        <p:xfrm>
          <a:off x="101600" y="79382"/>
          <a:ext cx="4521200" cy="6677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7839713"/>
              </p:ext>
            </p:extLst>
          </p:nvPr>
        </p:nvGraphicFramePr>
        <p:xfrm>
          <a:off x="4622800" y="79382"/>
          <a:ext cx="4521200" cy="6677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à coins arrondis 5"/>
          <p:cNvSpPr/>
          <p:nvPr/>
        </p:nvSpPr>
        <p:spPr>
          <a:xfrm>
            <a:off x="3229876" y="79382"/>
            <a:ext cx="2298701" cy="52165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b="1" dirty="0" smtClean="0">
                <a:solidFill>
                  <a:schemeClr val="tx1"/>
                </a:solidFill>
              </a:rPr>
              <a:t>Détails IS et IRPP</a:t>
            </a:r>
            <a:endParaRPr lang="fr-FR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078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Cotisations sociales </a:t>
            </a:r>
          </a:p>
          <a:p>
            <a:r>
              <a:rPr lang="fr-FR" dirty="0" smtClean="0"/>
              <a:t>et Prestations sociales  : </a:t>
            </a:r>
          </a:p>
          <a:p>
            <a:r>
              <a:rPr lang="fr-FR" dirty="0" smtClean="0"/>
              <a:t>la CAFAT, </a:t>
            </a:r>
            <a:r>
              <a:rPr lang="fr-FR" i="1" dirty="0" smtClean="0"/>
              <a:t>Sécu</a:t>
            </a:r>
            <a:r>
              <a:rPr lang="fr-FR" dirty="0" smtClean="0"/>
              <a:t> du Caillou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0250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4414943"/>
              </p:ext>
            </p:extLst>
          </p:nvPr>
        </p:nvGraphicFramePr>
        <p:xfrm>
          <a:off x="4297776" y="68134"/>
          <a:ext cx="4846224" cy="66535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086777"/>
              </p:ext>
            </p:extLst>
          </p:nvPr>
        </p:nvGraphicFramePr>
        <p:xfrm>
          <a:off x="102633" y="68135"/>
          <a:ext cx="4097738" cy="6653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702312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6973071"/>
              </p:ext>
            </p:extLst>
          </p:nvPr>
        </p:nvGraphicFramePr>
        <p:xfrm>
          <a:off x="4569545" y="89794"/>
          <a:ext cx="4574454" cy="6653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à coins arrondis 9"/>
          <p:cNvSpPr/>
          <p:nvPr/>
        </p:nvSpPr>
        <p:spPr>
          <a:xfrm>
            <a:off x="5014716" y="916583"/>
            <a:ext cx="2553184" cy="1492719"/>
          </a:xfrm>
          <a:prstGeom prst="roundRect">
            <a:avLst/>
          </a:prstGeom>
          <a:solidFill>
            <a:srgbClr val="FFFF00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</a:rPr>
              <a:t>Sans changement, le poids des CS n’augmenterait que 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de 2014 </a:t>
            </a:r>
            <a:r>
              <a:rPr lang="fr-FR" b="1" dirty="0">
                <a:solidFill>
                  <a:schemeClr val="tx1"/>
                </a:solidFill>
              </a:rPr>
              <a:t>à </a:t>
            </a:r>
            <a:r>
              <a:rPr lang="fr-FR" b="1" dirty="0" smtClean="0">
                <a:solidFill>
                  <a:schemeClr val="tx1"/>
                </a:solidFill>
              </a:rPr>
              <a:t>2017, par </a:t>
            </a:r>
            <a:r>
              <a:rPr lang="fr-FR" b="1" dirty="0">
                <a:solidFill>
                  <a:schemeClr val="tx1"/>
                </a:solidFill>
              </a:rPr>
              <a:t>la </a:t>
            </a:r>
            <a:r>
              <a:rPr lang="fr-FR" b="1" dirty="0" smtClean="0">
                <a:solidFill>
                  <a:schemeClr val="tx1"/>
                </a:solidFill>
              </a:rPr>
              <a:t>stagnation du </a:t>
            </a:r>
            <a:r>
              <a:rPr lang="fr-FR" b="1" dirty="0">
                <a:solidFill>
                  <a:schemeClr val="tx1"/>
                </a:solidFill>
              </a:rPr>
              <a:t>PIB</a:t>
            </a:r>
          </a:p>
        </p:txBody>
      </p:sp>
      <p:graphicFrame>
        <p:nvGraphicFramePr>
          <p:cNvPr id="11" name="Graphique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9556381"/>
              </p:ext>
            </p:extLst>
          </p:nvPr>
        </p:nvGraphicFramePr>
        <p:xfrm>
          <a:off x="146455" y="89793"/>
          <a:ext cx="4423089" cy="6653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Ellipse 11"/>
          <p:cNvSpPr/>
          <p:nvPr/>
        </p:nvSpPr>
        <p:spPr>
          <a:xfrm>
            <a:off x="2369879" y="3430636"/>
            <a:ext cx="851062" cy="340446"/>
          </a:xfrm>
          <a:prstGeom prst="ellipse">
            <a:avLst/>
          </a:prstGeom>
          <a:noFill/>
          <a:ln w="38100" cmpd="sng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7306036" y="3430636"/>
            <a:ext cx="1715216" cy="1754601"/>
          </a:xfrm>
          <a:prstGeom prst="roundRect">
            <a:avLst/>
          </a:prstGeom>
          <a:solidFill>
            <a:srgbClr val="FFFF00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Il n’atteindrait pas ensuite, et de loin,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 le niveau de la Métropole</a:t>
            </a:r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4520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3687144"/>
              </p:ext>
            </p:extLst>
          </p:nvPr>
        </p:nvGraphicFramePr>
        <p:xfrm>
          <a:off x="123680" y="63049"/>
          <a:ext cx="4918189" cy="6697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048622"/>
              </p:ext>
            </p:extLst>
          </p:nvPr>
        </p:nvGraphicFramePr>
        <p:xfrm>
          <a:off x="5157330" y="63049"/>
          <a:ext cx="3986670" cy="6697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123475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4132" y="79765"/>
            <a:ext cx="8799031" cy="929515"/>
          </a:xfrm>
        </p:spPr>
        <p:txBody>
          <a:bodyPr>
            <a:noAutofit/>
          </a:bodyPr>
          <a:lstStyle/>
          <a:p>
            <a:r>
              <a:rPr lang="fr-FR" sz="2000" b="1" dirty="0" smtClean="0"/>
              <a:t>Taux apparents </a:t>
            </a:r>
            <a:r>
              <a:rPr lang="fr-FR" sz="2000" b="1" i="1" dirty="0" smtClean="0"/>
              <a:t>(approchés)</a:t>
            </a:r>
            <a:r>
              <a:rPr lang="fr-FR" sz="2000" b="1" dirty="0" smtClean="0"/>
              <a:t> de cotisations sociales </a:t>
            </a:r>
            <a:br>
              <a:rPr lang="fr-FR" sz="2000" b="1" dirty="0" smtClean="0"/>
            </a:br>
            <a:r>
              <a:rPr lang="fr-FR" sz="2000" b="1" dirty="0" smtClean="0"/>
              <a:t>de la seule CAFAT et de la </a:t>
            </a:r>
            <a:r>
              <a:rPr lang="fr-FR" sz="2000" b="1" i="1" dirty="0" smtClean="0"/>
              <a:t>Sécu</a:t>
            </a:r>
            <a:r>
              <a:rPr lang="fr-FR" sz="2000" b="1" dirty="0" smtClean="0"/>
              <a:t> de Métropole</a:t>
            </a:r>
            <a:br>
              <a:rPr lang="fr-FR" sz="2000" b="1" dirty="0" smtClean="0"/>
            </a:br>
            <a:r>
              <a:rPr lang="fr-FR" sz="2000" b="1" dirty="0" smtClean="0"/>
              <a:t>sans doute surévalués pour le Caillou compte tenu des plafonnements </a:t>
            </a:r>
            <a:endParaRPr lang="fr-FR" sz="2000" b="1" dirty="0"/>
          </a:p>
        </p:txBody>
      </p:sp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8092726"/>
              </p:ext>
            </p:extLst>
          </p:nvPr>
        </p:nvGraphicFramePr>
        <p:xfrm>
          <a:off x="174132" y="1111342"/>
          <a:ext cx="3077068" cy="5556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0479825"/>
              </p:ext>
            </p:extLst>
          </p:nvPr>
        </p:nvGraphicFramePr>
        <p:xfrm>
          <a:off x="2981852" y="1111342"/>
          <a:ext cx="2936347" cy="55568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4063063"/>
              </p:ext>
            </p:extLst>
          </p:nvPr>
        </p:nvGraphicFramePr>
        <p:xfrm>
          <a:off x="5918199" y="1111341"/>
          <a:ext cx="3225801" cy="55568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713040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6494" y="212433"/>
            <a:ext cx="8827542" cy="654701"/>
          </a:xfrm>
        </p:spPr>
        <p:txBody>
          <a:bodyPr>
            <a:noAutofit/>
          </a:bodyPr>
          <a:lstStyle/>
          <a:p>
            <a:r>
              <a:rPr lang="fr-FR" sz="2000" b="1" i="1" dirty="0" smtClean="0"/>
              <a:t>Approche</a:t>
            </a:r>
            <a:r>
              <a:rPr lang="fr-FR" sz="2000" b="1" dirty="0" smtClean="0"/>
              <a:t> des taux corrigés (par l’auteur) de la seule CAFAT </a:t>
            </a:r>
            <a:br>
              <a:rPr lang="fr-FR" sz="2000" b="1" dirty="0" smtClean="0"/>
            </a:br>
            <a:r>
              <a:rPr lang="fr-FR" sz="2000" b="1" dirty="0" smtClean="0"/>
              <a:t>(supérieurs aux taux globaux de CS) et comparaison avec le </a:t>
            </a:r>
            <a:r>
              <a:rPr lang="fr-FR" sz="2000" b="1" i="1" dirty="0" smtClean="0"/>
              <a:t>Sécu</a:t>
            </a:r>
            <a:r>
              <a:rPr lang="fr-FR" sz="2000" b="1" dirty="0" smtClean="0"/>
              <a:t> de Métropole</a:t>
            </a:r>
            <a:endParaRPr lang="fr-FR" sz="2000" b="1" dirty="0"/>
          </a:p>
        </p:txBody>
      </p:sp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9828457"/>
              </p:ext>
            </p:extLst>
          </p:nvPr>
        </p:nvGraphicFramePr>
        <p:xfrm>
          <a:off x="0" y="949548"/>
          <a:ext cx="4441365" cy="2474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8295776"/>
              </p:ext>
            </p:extLst>
          </p:nvPr>
        </p:nvGraphicFramePr>
        <p:xfrm>
          <a:off x="4530265" y="949548"/>
          <a:ext cx="4490986" cy="2474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Graphique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7990576"/>
              </p:ext>
            </p:extLst>
          </p:nvPr>
        </p:nvGraphicFramePr>
        <p:xfrm>
          <a:off x="191752" y="3549490"/>
          <a:ext cx="5975169" cy="3193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Graphique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2728992"/>
              </p:ext>
            </p:extLst>
          </p:nvPr>
        </p:nvGraphicFramePr>
        <p:xfrm>
          <a:off x="6028870" y="3424320"/>
          <a:ext cx="2900729" cy="3103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5785961" y="6012250"/>
            <a:ext cx="3143638" cy="7311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* RUAMM : Régime unifié d’assurance maladie maternité</a:t>
            </a:r>
            <a:endParaRPr lang="fr-FR" b="1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889172" y="4036587"/>
            <a:ext cx="463401" cy="31915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*</a:t>
            </a:r>
            <a:endParaRPr lang="fr-FR" b="1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49318" y="5194029"/>
            <a:ext cx="1758085" cy="31915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700" b="1" dirty="0" smtClean="0">
                <a:solidFill>
                  <a:srgbClr val="000000"/>
                </a:solidFill>
              </a:rPr>
              <a:t>en Métropole</a:t>
            </a:r>
            <a:endParaRPr lang="fr-FR" sz="17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524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4128788"/>
              </p:ext>
            </p:extLst>
          </p:nvPr>
        </p:nvGraphicFramePr>
        <p:xfrm>
          <a:off x="3530600" y="55134"/>
          <a:ext cx="3835400" cy="6701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4178912"/>
              </p:ext>
            </p:extLst>
          </p:nvPr>
        </p:nvGraphicFramePr>
        <p:xfrm>
          <a:off x="101600" y="55134"/>
          <a:ext cx="3327400" cy="6701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7978874"/>
              </p:ext>
            </p:extLst>
          </p:nvPr>
        </p:nvGraphicFramePr>
        <p:xfrm>
          <a:off x="7366000" y="55134"/>
          <a:ext cx="1689100" cy="6802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Rectangle à coins arrondis 1"/>
          <p:cNvSpPr/>
          <p:nvPr/>
        </p:nvSpPr>
        <p:spPr>
          <a:xfrm>
            <a:off x="50800" y="2438400"/>
            <a:ext cx="3378200" cy="74930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Seules sont importants l’assurance maladie (RUAMM) et les retraites</a:t>
            </a:r>
            <a:endParaRPr lang="fr-FR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673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6274700"/>
              </p:ext>
            </p:extLst>
          </p:nvPr>
        </p:nvGraphicFramePr>
        <p:xfrm>
          <a:off x="144025" y="149268"/>
          <a:ext cx="4543359" cy="6601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2904093"/>
              </p:ext>
            </p:extLst>
          </p:nvPr>
        </p:nvGraphicFramePr>
        <p:xfrm>
          <a:off x="4687384" y="149267"/>
          <a:ext cx="4242214" cy="6601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/>
          <p:nvPr/>
        </p:nvSpPr>
        <p:spPr>
          <a:xfrm>
            <a:off x="828570" y="2893779"/>
            <a:ext cx="916527" cy="366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008000"/>
                </a:solidFill>
              </a:rPr>
              <a:t>EB</a:t>
            </a:r>
            <a:endParaRPr lang="fr-FR" sz="2000" b="1" dirty="0">
              <a:solidFill>
                <a:srgbClr val="008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8570" y="4856961"/>
            <a:ext cx="916527" cy="9034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008000"/>
                </a:solidFill>
              </a:rPr>
              <a:t>IDE vers le Caillou</a:t>
            </a:r>
            <a:endParaRPr lang="fr-FR" sz="2000" b="1" dirty="0">
              <a:solidFill>
                <a:srgbClr val="008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6683" y="2755456"/>
            <a:ext cx="1741402" cy="7987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chemeClr val="tx1"/>
                </a:solidFill>
              </a:rPr>
              <a:t>Moyennes mobiles </a:t>
            </a:r>
          </a:p>
          <a:p>
            <a:pPr algn="ctr"/>
            <a:r>
              <a:rPr lang="fr-FR" b="1" i="1" dirty="0" smtClean="0">
                <a:solidFill>
                  <a:schemeClr val="tx1"/>
                </a:solidFill>
              </a:rPr>
              <a:t>sur 4 ans</a:t>
            </a:r>
            <a:endParaRPr lang="fr-FR" b="1" i="1" dirty="0">
              <a:solidFill>
                <a:schemeClr val="tx1"/>
              </a:solidFill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1016554" y="1257141"/>
            <a:ext cx="3919602" cy="981937"/>
          </a:xfrm>
          <a:prstGeom prst="roundRect">
            <a:avLst>
              <a:gd name="adj" fmla="val 0"/>
            </a:avLst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0000"/>
                </a:solidFill>
              </a:rPr>
              <a:t>La chute de l’épargne interne </a:t>
            </a:r>
            <a:endParaRPr lang="fr-FR" b="1" dirty="0" smtClean="0">
              <a:solidFill>
                <a:srgbClr val="000000"/>
              </a:solidFill>
            </a:endParaRPr>
          </a:p>
          <a:p>
            <a:pPr algn="ctr"/>
            <a:r>
              <a:rPr lang="fr-FR" b="1" dirty="0" smtClean="0">
                <a:solidFill>
                  <a:srgbClr val="000000"/>
                </a:solidFill>
              </a:rPr>
              <a:t>précède </a:t>
            </a:r>
            <a:r>
              <a:rPr lang="fr-FR" b="1" dirty="0">
                <a:solidFill>
                  <a:srgbClr val="000000"/>
                </a:solidFill>
              </a:rPr>
              <a:t>la crise, </a:t>
            </a:r>
            <a:endParaRPr lang="fr-FR" b="1" dirty="0" smtClean="0">
              <a:solidFill>
                <a:srgbClr val="000000"/>
              </a:solidFill>
            </a:endParaRPr>
          </a:p>
          <a:p>
            <a:pPr algn="ctr"/>
            <a:r>
              <a:rPr lang="fr-FR" b="1" dirty="0" smtClean="0">
                <a:solidFill>
                  <a:srgbClr val="000000"/>
                </a:solidFill>
              </a:rPr>
              <a:t>mais </a:t>
            </a:r>
            <a:r>
              <a:rPr lang="fr-FR" b="1" dirty="0">
                <a:solidFill>
                  <a:srgbClr val="000000"/>
                </a:solidFill>
              </a:rPr>
              <a:t>elle s’accélère avec elle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3231362" y="4517441"/>
            <a:ext cx="2476958" cy="1492720"/>
          </a:xfrm>
          <a:prstGeom prst="roundRect">
            <a:avLst>
              <a:gd name="adj" fmla="val 0"/>
            </a:avLst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Le financement extérieur  des projets miniers bondit puis se calme en fin de période (projets terminés)</a:t>
            </a:r>
          </a:p>
        </p:txBody>
      </p:sp>
    </p:spTree>
    <p:extLst>
      <p:ext uri="{BB962C8B-B14F-4D97-AF65-F5344CB8AC3E}">
        <p14:creationId xmlns:p14="http://schemas.microsoft.com/office/powerpoint/2010/main" val="525279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4381476"/>
              </p:ext>
            </p:extLst>
          </p:nvPr>
        </p:nvGraphicFramePr>
        <p:xfrm>
          <a:off x="4281493" y="116518"/>
          <a:ext cx="4739758" cy="6670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26374"/>
              </p:ext>
            </p:extLst>
          </p:nvPr>
        </p:nvGraphicFramePr>
        <p:xfrm>
          <a:off x="106505" y="116519"/>
          <a:ext cx="3952403" cy="6670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à coins arrondis 8"/>
          <p:cNvSpPr/>
          <p:nvPr/>
        </p:nvSpPr>
        <p:spPr>
          <a:xfrm>
            <a:off x="812800" y="2193250"/>
            <a:ext cx="3246108" cy="127385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Forte hausse en 2015, 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</a:rPr>
              <a:t>et niveaux nettement 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</a:rPr>
              <a:t>plus élevés que dans les anciennes séries</a:t>
            </a:r>
            <a:endParaRPr lang="fr-FR" b="1" dirty="0">
              <a:solidFill>
                <a:srgbClr val="000000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812800" y="5651500"/>
            <a:ext cx="3098800" cy="53340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Décision politique évidente</a:t>
            </a:r>
            <a:r>
              <a:rPr lang="mr-IN" b="1" dirty="0" smtClean="0">
                <a:solidFill>
                  <a:srgbClr val="000000"/>
                </a:solidFill>
              </a:rPr>
              <a:t>…</a:t>
            </a:r>
            <a:endParaRPr lang="fr-FR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909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2829546"/>
              </p:ext>
            </p:extLst>
          </p:nvPr>
        </p:nvGraphicFramePr>
        <p:xfrm>
          <a:off x="0" y="63500"/>
          <a:ext cx="5029200" cy="325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8218518"/>
              </p:ext>
            </p:extLst>
          </p:nvPr>
        </p:nvGraphicFramePr>
        <p:xfrm>
          <a:off x="184150" y="3175000"/>
          <a:ext cx="4845050" cy="35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8357607"/>
              </p:ext>
            </p:extLst>
          </p:nvPr>
        </p:nvGraphicFramePr>
        <p:xfrm>
          <a:off x="5168900" y="63500"/>
          <a:ext cx="3873500" cy="657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Bulle rectangulaire 8"/>
          <p:cNvSpPr/>
          <p:nvPr/>
        </p:nvSpPr>
        <p:spPr>
          <a:xfrm>
            <a:off x="749300" y="1045368"/>
            <a:ext cx="2298700" cy="425450"/>
          </a:xfrm>
          <a:prstGeom prst="wedgeRectCallout">
            <a:avLst>
              <a:gd name="adj1" fmla="val 68362"/>
              <a:gd name="adj2" fmla="val 7938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rgbClr val="008000"/>
                </a:solidFill>
              </a:rPr>
              <a:t>12</a:t>
            </a:r>
            <a:r>
              <a:rPr lang="fr-FR" sz="1600" b="1" dirty="0" smtClean="0">
                <a:solidFill>
                  <a:srgbClr val="008000"/>
                </a:solidFill>
              </a:rPr>
              <a:t>% en 2018 +</a:t>
            </a:r>
            <a:r>
              <a:rPr lang="fr-FR" sz="1600" b="1" dirty="0">
                <a:solidFill>
                  <a:srgbClr val="008000"/>
                </a:solidFill>
              </a:rPr>
              <a:t>3% par an</a:t>
            </a:r>
          </a:p>
        </p:txBody>
      </p:sp>
      <p:sp>
        <p:nvSpPr>
          <p:cNvPr id="10" name="Bulle rectangulaire 9"/>
          <p:cNvSpPr/>
          <p:nvPr/>
        </p:nvSpPr>
        <p:spPr>
          <a:xfrm>
            <a:off x="749300" y="1631950"/>
            <a:ext cx="1193800" cy="342900"/>
          </a:xfrm>
          <a:prstGeom prst="wedgeRectCallout">
            <a:avLst>
              <a:gd name="adj1" fmla="val 147319"/>
              <a:gd name="adj2" fmla="val 10324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6% +2%</a:t>
            </a:r>
            <a:endParaRPr lang="fr-FR" sz="2000" b="1" dirty="0">
              <a:solidFill>
                <a:srgbClr val="0000FF"/>
              </a:solidFill>
            </a:endParaRPr>
          </a:p>
        </p:txBody>
      </p:sp>
      <p:sp>
        <p:nvSpPr>
          <p:cNvPr id="11" name="Bulle rectangulaire 10"/>
          <p:cNvSpPr/>
          <p:nvPr/>
        </p:nvSpPr>
        <p:spPr>
          <a:xfrm>
            <a:off x="749300" y="2114550"/>
            <a:ext cx="1193800" cy="342900"/>
          </a:xfrm>
          <a:prstGeom prst="wedgeRectCallout">
            <a:avLst>
              <a:gd name="adj1" fmla="val 116469"/>
              <a:gd name="adj2" fmla="val 10324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rgbClr val="FF0000"/>
                </a:solidFill>
              </a:rPr>
              <a:t>3% +2%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6299200" y="4914900"/>
            <a:ext cx="2641600" cy="106680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Avec le trend passé,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 le poids des CS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 reste le même 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qu’en 2017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5029200" y="1323474"/>
            <a:ext cx="4013200" cy="1470526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Avec des augmentations progressives </a:t>
            </a:r>
          </a:p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et déplafonnements partiels, </a:t>
            </a:r>
          </a:p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on atteint les niveaux </a:t>
            </a:r>
          </a:p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actuels de la Métropole </a:t>
            </a:r>
          </a:p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(sans aller jusqu’à CS +++)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3479800" y="1181100"/>
            <a:ext cx="787400" cy="299243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1"/>
                </a:solidFill>
              </a:rPr>
              <a:t>CS+++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3479800" y="1675607"/>
            <a:ext cx="787400" cy="299243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1"/>
                </a:solidFill>
              </a:rPr>
              <a:t>CS++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3479800" y="2114550"/>
            <a:ext cx="787400" cy="299243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1"/>
                </a:solidFill>
              </a:rPr>
              <a:t>CS+</a:t>
            </a:r>
          </a:p>
        </p:txBody>
      </p:sp>
    </p:spTree>
    <p:extLst>
      <p:ext uri="{BB962C8B-B14F-4D97-AF65-F5344CB8AC3E}">
        <p14:creationId xmlns:p14="http://schemas.microsoft.com/office/powerpoint/2010/main" val="447235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Balance des paiements</a:t>
            </a:r>
          </a:p>
        </p:txBody>
      </p:sp>
    </p:spTree>
    <p:extLst>
      <p:ext uri="{BB962C8B-B14F-4D97-AF65-F5344CB8AC3E}">
        <p14:creationId xmlns:p14="http://schemas.microsoft.com/office/powerpoint/2010/main" val="3865505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2398617"/>
              </p:ext>
            </p:extLst>
          </p:nvPr>
        </p:nvGraphicFramePr>
        <p:xfrm>
          <a:off x="118130" y="152399"/>
          <a:ext cx="4895028" cy="659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1910108"/>
              </p:ext>
            </p:extLst>
          </p:nvPr>
        </p:nvGraphicFramePr>
        <p:xfrm>
          <a:off x="5013158" y="152399"/>
          <a:ext cx="3946115" cy="659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/>
          <p:nvPr/>
        </p:nvSpPr>
        <p:spPr>
          <a:xfrm>
            <a:off x="4582632" y="1073734"/>
            <a:ext cx="278004" cy="32327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*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57236" y="5846621"/>
            <a:ext cx="1444218" cy="32327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i="1" dirty="0" smtClean="0">
                <a:solidFill>
                  <a:schemeClr val="tx1"/>
                </a:solidFill>
              </a:rPr>
              <a:t>* Voir plus loin</a:t>
            </a:r>
            <a:endParaRPr lang="fr-FR" sz="16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107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aphique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9564646"/>
              </p:ext>
            </p:extLst>
          </p:nvPr>
        </p:nvGraphicFramePr>
        <p:xfrm>
          <a:off x="4865581" y="152399"/>
          <a:ext cx="4161752" cy="659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aphique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670783"/>
              </p:ext>
            </p:extLst>
          </p:nvPr>
        </p:nvGraphicFramePr>
        <p:xfrm>
          <a:off x="107104" y="152399"/>
          <a:ext cx="4758477" cy="659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004367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8929299"/>
              </p:ext>
            </p:extLst>
          </p:nvPr>
        </p:nvGraphicFramePr>
        <p:xfrm>
          <a:off x="132896" y="152397"/>
          <a:ext cx="4370810" cy="659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3935272"/>
              </p:ext>
            </p:extLst>
          </p:nvPr>
        </p:nvGraphicFramePr>
        <p:xfrm>
          <a:off x="4607070" y="152397"/>
          <a:ext cx="4429875" cy="659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96511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9836254"/>
              </p:ext>
            </p:extLst>
          </p:nvPr>
        </p:nvGraphicFramePr>
        <p:xfrm>
          <a:off x="107103" y="147045"/>
          <a:ext cx="4268857" cy="6600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8053706"/>
              </p:ext>
            </p:extLst>
          </p:nvPr>
        </p:nvGraphicFramePr>
        <p:xfrm>
          <a:off x="4375961" y="147045"/>
          <a:ext cx="4636071" cy="6600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60810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0671536"/>
              </p:ext>
            </p:extLst>
          </p:nvPr>
        </p:nvGraphicFramePr>
        <p:xfrm>
          <a:off x="161822" y="0"/>
          <a:ext cx="4413047" cy="6747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4767540"/>
              </p:ext>
            </p:extLst>
          </p:nvPr>
        </p:nvGraphicFramePr>
        <p:xfrm>
          <a:off x="4574869" y="0"/>
          <a:ext cx="4569131" cy="6747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/>
          <p:nvPr/>
        </p:nvSpPr>
        <p:spPr>
          <a:xfrm>
            <a:off x="3351051" y="1818409"/>
            <a:ext cx="1223818" cy="31172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rgbClr val="000000"/>
                </a:solidFill>
              </a:rPr>
              <a:t>expats</a:t>
            </a:r>
            <a:endParaRPr lang="fr-FR" b="1" i="1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00274" y="6414737"/>
            <a:ext cx="2101272" cy="3323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dirty="0">
                <a:solidFill>
                  <a:srgbClr val="000000"/>
                </a:solidFill>
              </a:rPr>
              <a:t>a</a:t>
            </a:r>
            <a:r>
              <a:rPr lang="fr-FR" b="1" i="1" dirty="0" smtClean="0">
                <a:solidFill>
                  <a:srgbClr val="000000"/>
                </a:solidFill>
              </a:rPr>
              <a:t>vec retours expats</a:t>
            </a:r>
            <a:endParaRPr lang="fr-FR" b="1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051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5274"/>
            <a:ext cx="8229600" cy="856817"/>
          </a:xfrm>
        </p:spPr>
        <p:txBody>
          <a:bodyPr>
            <a:noAutofit/>
          </a:bodyPr>
          <a:lstStyle/>
          <a:p>
            <a:r>
              <a:rPr lang="fr-FR" sz="1800" b="1" dirty="0" smtClean="0"/>
              <a:t>Quelques données sur l’affectation des transferts en 2013, GCFP (G) et structures</a:t>
            </a:r>
            <a:br>
              <a:rPr lang="fr-FR" sz="1800" b="1" dirty="0" smtClean="0"/>
            </a:br>
            <a:r>
              <a:rPr lang="fr-FR" sz="1800" b="1" dirty="0" smtClean="0"/>
              <a:t>Sources : Divers regroupements </a:t>
            </a:r>
            <a:br>
              <a:rPr lang="fr-FR" sz="1800" b="1" dirty="0" smtClean="0"/>
            </a:br>
            <a:r>
              <a:rPr lang="fr-FR" sz="1800" b="1" dirty="0" smtClean="0"/>
              <a:t>et ISEE, </a:t>
            </a:r>
            <a:r>
              <a:rPr lang="fr-FR" sz="1800" b="1" i="1" dirty="0" smtClean="0"/>
              <a:t>Tableaux de l’économie calédonienne (TEC) 2015</a:t>
            </a:r>
            <a:endParaRPr lang="fr-FR" sz="1800" b="1" i="1" dirty="0"/>
          </a:p>
        </p:txBody>
      </p:sp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9876237"/>
              </p:ext>
            </p:extLst>
          </p:nvPr>
        </p:nvGraphicFramePr>
        <p:xfrm>
          <a:off x="265546" y="1108364"/>
          <a:ext cx="4572000" cy="2713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5045121"/>
              </p:ext>
            </p:extLst>
          </p:nvPr>
        </p:nvGraphicFramePr>
        <p:xfrm>
          <a:off x="4445000" y="1108364"/>
          <a:ext cx="4572000" cy="2713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Graphique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9201134"/>
              </p:ext>
            </p:extLst>
          </p:nvPr>
        </p:nvGraphicFramePr>
        <p:xfrm>
          <a:off x="4999182" y="3913910"/>
          <a:ext cx="4017818" cy="27605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Graphique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7546269"/>
              </p:ext>
            </p:extLst>
          </p:nvPr>
        </p:nvGraphicFramePr>
        <p:xfrm>
          <a:off x="265546" y="3913908"/>
          <a:ext cx="4572000" cy="2863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3" name="Connecteur droit avec flèche 12"/>
          <p:cNvCxnSpPr/>
          <p:nvPr/>
        </p:nvCxnSpPr>
        <p:spPr>
          <a:xfrm flipH="1">
            <a:off x="3371274" y="3071091"/>
            <a:ext cx="1547090" cy="842818"/>
          </a:xfrm>
          <a:prstGeom prst="straightConnector1">
            <a:avLst/>
          </a:prstGeom>
          <a:ln w="57150" cmpd="sng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6303818" y="3223491"/>
            <a:ext cx="533400" cy="1002145"/>
          </a:xfrm>
          <a:prstGeom prst="straightConnector1">
            <a:avLst/>
          </a:prstGeom>
          <a:ln w="57150" cmpd="sng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475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Les comptes publics, </a:t>
            </a:r>
            <a:endParaRPr lang="fr-FR" dirty="0" smtClean="0"/>
          </a:p>
          <a:p>
            <a:r>
              <a:rPr lang="fr-FR" dirty="0" smtClean="0"/>
              <a:t>avec </a:t>
            </a:r>
            <a:r>
              <a:rPr lang="fr-FR" dirty="0"/>
              <a:t>retour sur </a:t>
            </a:r>
            <a:endParaRPr lang="fr-FR" dirty="0" smtClean="0"/>
          </a:p>
          <a:p>
            <a:r>
              <a:rPr lang="fr-FR" dirty="0" smtClean="0"/>
              <a:t>le </a:t>
            </a:r>
            <a:r>
              <a:rPr lang="fr-FR" dirty="0"/>
              <a:t>rôle des transferts vers le Caillou</a:t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19713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2529858"/>
              </p:ext>
            </p:extLst>
          </p:nvPr>
        </p:nvGraphicFramePr>
        <p:xfrm>
          <a:off x="104746" y="1"/>
          <a:ext cx="8903411" cy="3234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4019593"/>
              </p:ext>
            </p:extLst>
          </p:nvPr>
        </p:nvGraphicFramePr>
        <p:xfrm>
          <a:off x="104746" y="3378261"/>
          <a:ext cx="8903411" cy="3352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à coins arrondis 5"/>
          <p:cNvSpPr/>
          <p:nvPr/>
        </p:nvSpPr>
        <p:spPr>
          <a:xfrm>
            <a:off x="821860" y="2631901"/>
            <a:ext cx="6562734" cy="74636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800" b="1" dirty="0" smtClean="0">
                <a:solidFill>
                  <a:schemeClr val="tx1"/>
                </a:solidFill>
              </a:rPr>
              <a:t>Erosion des taux de marge à partir de 2011 ; chute pour les mines </a:t>
            </a:r>
          </a:p>
          <a:p>
            <a:pPr algn="ctr"/>
            <a:r>
              <a:rPr lang="fr-FR" sz="1800" b="1" dirty="0" smtClean="0">
                <a:solidFill>
                  <a:schemeClr val="tx1"/>
                </a:solidFill>
              </a:rPr>
              <a:t>et résultat d’exploitation négatif dès 2012</a:t>
            </a:r>
            <a:endParaRPr lang="fr-FR" sz="1800" b="1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168495" y="5892314"/>
            <a:ext cx="4752743" cy="44046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dirty="0" smtClean="0">
                <a:solidFill>
                  <a:schemeClr val="tx1"/>
                </a:solidFill>
              </a:rPr>
              <a:t>* EBE </a:t>
            </a:r>
            <a:r>
              <a:rPr lang="mr-IN" sz="1800" b="1" dirty="0" smtClean="0">
                <a:solidFill>
                  <a:schemeClr val="tx1"/>
                </a:solidFill>
              </a:rPr>
              <a:t>–</a:t>
            </a:r>
            <a:r>
              <a:rPr lang="fr-FR" sz="1800" b="1" dirty="0" smtClean="0">
                <a:solidFill>
                  <a:schemeClr val="tx1"/>
                </a:solidFill>
              </a:rPr>
              <a:t> dotations aux amortissements et divers</a:t>
            </a:r>
          </a:p>
        </p:txBody>
      </p:sp>
    </p:spTree>
    <p:extLst>
      <p:ext uri="{BB962C8B-B14F-4D97-AF65-F5344CB8AC3E}">
        <p14:creationId xmlns:p14="http://schemas.microsoft.com/office/powerpoint/2010/main" val="2820492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2190293"/>
              </p:ext>
            </p:extLst>
          </p:nvPr>
        </p:nvGraphicFramePr>
        <p:xfrm>
          <a:off x="4851400" y="0"/>
          <a:ext cx="4191000" cy="675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9780463"/>
              </p:ext>
            </p:extLst>
          </p:nvPr>
        </p:nvGraphicFramePr>
        <p:xfrm>
          <a:off x="88900" y="38100"/>
          <a:ext cx="4635500" cy="6718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Bulle rectangulaire 8"/>
          <p:cNvSpPr/>
          <p:nvPr/>
        </p:nvSpPr>
        <p:spPr>
          <a:xfrm>
            <a:off x="1155700" y="1574800"/>
            <a:ext cx="2959100" cy="825500"/>
          </a:xfrm>
          <a:prstGeom prst="wedgeRectCallout">
            <a:avLst>
              <a:gd name="adj1" fmla="val 39698"/>
              <a:gd name="adj2" fmla="val 69095"/>
            </a:avLst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Sans les transferts, les recettes sont loin de couvrir les dépenses, même actuellement</a:t>
            </a:r>
            <a:endParaRPr lang="fr-FR" sz="1600" b="1" dirty="0">
              <a:solidFill>
                <a:srgbClr val="000000"/>
              </a:solidFill>
            </a:endParaRPr>
          </a:p>
        </p:txBody>
      </p:sp>
      <p:sp>
        <p:nvSpPr>
          <p:cNvPr id="10" name="Bulle rectangulaire 9"/>
          <p:cNvSpPr/>
          <p:nvPr/>
        </p:nvSpPr>
        <p:spPr>
          <a:xfrm>
            <a:off x="1155700" y="1574800"/>
            <a:ext cx="2959100" cy="825500"/>
          </a:xfrm>
          <a:prstGeom prst="wedgeRectCallout">
            <a:avLst>
              <a:gd name="adj1" fmla="val -28113"/>
              <a:gd name="adj2" fmla="val 127557"/>
            </a:avLst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rgbClr val="000000"/>
                </a:solidFill>
              </a:rPr>
              <a:t>Sans les transferts, les recettes sont loin de couvrir les dépenses, même actuellement</a:t>
            </a:r>
            <a:endParaRPr lang="fr-FR" sz="1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43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7204706"/>
              </p:ext>
            </p:extLst>
          </p:nvPr>
        </p:nvGraphicFramePr>
        <p:xfrm>
          <a:off x="5080000" y="63500"/>
          <a:ext cx="3975100" cy="668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Graphique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1932009"/>
              </p:ext>
            </p:extLst>
          </p:nvPr>
        </p:nvGraphicFramePr>
        <p:xfrm>
          <a:off x="95250" y="59954"/>
          <a:ext cx="4788477" cy="6683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65298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3885869"/>
              </p:ext>
            </p:extLst>
          </p:nvPr>
        </p:nvGraphicFramePr>
        <p:xfrm>
          <a:off x="360116" y="680413"/>
          <a:ext cx="3880908" cy="3002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372962"/>
              </p:ext>
            </p:extLst>
          </p:nvPr>
        </p:nvGraphicFramePr>
        <p:xfrm>
          <a:off x="4093609" y="680413"/>
          <a:ext cx="4694611" cy="3107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7942743"/>
              </p:ext>
            </p:extLst>
          </p:nvPr>
        </p:nvGraphicFramePr>
        <p:xfrm>
          <a:off x="79378" y="3683357"/>
          <a:ext cx="8924294" cy="3075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79377" y="127215"/>
            <a:ext cx="8924295" cy="553198"/>
          </a:xfrm>
        </p:spPr>
        <p:txBody>
          <a:bodyPr>
            <a:noAutofit/>
          </a:bodyPr>
          <a:lstStyle/>
          <a:p>
            <a:r>
              <a:rPr lang="fr-FR" sz="2200" b="1" dirty="0" smtClean="0"/>
              <a:t>La discrimination positive dans la répartition des budgets entre Provinces </a:t>
            </a:r>
            <a:endParaRPr lang="fr-FR" sz="2200" b="1" dirty="0"/>
          </a:p>
        </p:txBody>
      </p:sp>
    </p:spTree>
    <p:extLst>
      <p:ext uri="{BB962C8B-B14F-4D97-AF65-F5344CB8AC3E}">
        <p14:creationId xmlns:p14="http://schemas.microsoft.com/office/powerpoint/2010/main" val="352499885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605356"/>
              </p:ext>
            </p:extLst>
          </p:nvPr>
        </p:nvGraphicFramePr>
        <p:xfrm>
          <a:off x="153950" y="195623"/>
          <a:ext cx="4810944" cy="65645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217512"/>
              </p:ext>
            </p:extLst>
          </p:nvPr>
        </p:nvGraphicFramePr>
        <p:xfrm>
          <a:off x="4964894" y="2"/>
          <a:ext cx="4079680" cy="3258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1856066"/>
              </p:ext>
            </p:extLst>
          </p:nvPr>
        </p:nvGraphicFramePr>
        <p:xfrm>
          <a:off x="4964894" y="3373681"/>
          <a:ext cx="4079680" cy="3386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7" name="Connecteur droit 6"/>
          <p:cNvCxnSpPr/>
          <p:nvPr/>
        </p:nvCxnSpPr>
        <p:spPr>
          <a:xfrm>
            <a:off x="5374482" y="2038607"/>
            <a:ext cx="2951658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5708040" y="1498312"/>
            <a:ext cx="295165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9293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9533802"/>
              </p:ext>
            </p:extLst>
          </p:nvPr>
        </p:nvGraphicFramePr>
        <p:xfrm>
          <a:off x="64146" y="1"/>
          <a:ext cx="8929111" cy="2103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8565095"/>
              </p:ext>
            </p:extLst>
          </p:nvPr>
        </p:nvGraphicFramePr>
        <p:xfrm>
          <a:off x="64146" y="2103741"/>
          <a:ext cx="8929111" cy="2193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3325661"/>
              </p:ext>
            </p:extLst>
          </p:nvPr>
        </p:nvGraphicFramePr>
        <p:xfrm>
          <a:off x="0" y="4297274"/>
          <a:ext cx="8993257" cy="24593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06030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1126221"/>
              </p:ext>
            </p:extLst>
          </p:nvPr>
        </p:nvGraphicFramePr>
        <p:xfrm>
          <a:off x="88900" y="133350"/>
          <a:ext cx="3594100" cy="6623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0802846"/>
              </p:ext>
            </p:extLst>
          </p:nvPr>
        </p:nvGraphicFramePr>
        <p:xfrm>
          <a:off x="3949700" y="133350"/>
          <a:ext cx="2425700" cy="6623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9861122"/>
              </p:ext>
            </p:extLst>
          </p:nvPr>
        </p:nvGraphicFramePr>
        <p:xfrm>
          <a:off x="6642100" y="133350"/>
          <a:ext cx="2413000" cy="6623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Rectangle à coins arrondis 7"/>
          <p:cNvSpPr/>
          <p:nvPr/>
        </p:nvSpPr>
        <p:spPr>
          <a:xfrm>
            <a:off x="4165600" y="711200"/>
            <a:ext cx="4622800" cy="110490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Les budgets sont évidemment inférieurs au Nord et aux Îles, mais moins que les populations : discrimination positive pour le rééquilibrage, </a:t>
            </a:r>
            <a:r>
              <a:rPr lang="mr-IN" sz="1600" b="1" dirty="0" smtClean="0">
                <a:solidFill>
                  <a:schemeClr val="tx1"/>
                </a:solidFill>
              </a:rPr>
              <a:t>…</a:t>
            </a:r>
            <a:r>
              <a:rPr lang="fr-FR" sz="1600" b="1" dirty="0" smtClean="0">
                <a:solidFill>
                  <a:schemeClr val="tx1"/>
                </a:solidFill>
              </a:rPr>
              <a:t>.critiquée par le Sud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9" name="Bulle rectangulaire à coins arrondis 8"/>
          <p:cNvSpPr/>
          <p:nvPr/>
        </p:nvSpPr>
        <p:spPr>
          <a:xfrm>
            <a:off x="6375400" y="1981200"/>
            <a:ext cx="2679700" cy="1181100"/>
          </a:xfrm>
          <a:prstGeom prst="wedgeRoundRectCallout">
            <a:avLst>
              <a:gd name="adj1" fmla="val -77546"/>
              <a:gd name="adj2" fmla="val 107424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Le poids des investissements du Nord est supérieur de 2011 à 2013 à ceux du Sud</a:t>
            </a:r>
            <a:endParaRPr lang="fr-FR" b="1" dirty="0">
              <a:solidFill>
                <a:srgbClr val="000000"/>
              </a:solidFill>
            </a:endParaRPr>
          </a:p>
        </p:txBody>
      </p:sp>
      <p:sp>
        <p:nvSpPr>
          <p:cNvPr id="10" name="Bulle rectangulaire à coins arrondis 9"/>
          <p:cNvSpPr/>
          <p:nvPr/>
        </p:nvSpPr>
        <p:spPr>
          <a:xfrm>
            <a:off x="2924175" y="5473700"/>
            <a:ext cx="2051050" cy="558800"/>
          </a:xfrm>
          <a:prstGeom prst="wedgeRoundRectCallout">
            <a:avLst>
              <a:gd name="adj1" fmla="val 56200"/>
              <a:gd name="adj2" fmla="val -99226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Soldes peu différents</a:t>
            </a:r>
            <a:endParaRPr lang="fr-FR" b="1" dirty="0">
              <a:solidFill>
                <a:srgbClr val="000000"/>
              </a:solidFill>
            </a:endParaRPr>
          </a:p>
        </p:txBody>
      </p:sp>
      <p:sp>
        <p:nvSpPr>
          <p:cNvPr id="11" name="Bulle rectangulaire à coins arrondis 10"/>
          <p:cNvSpPr/>
          <p:nvPr/>
        </p:nvSpPr>
        <p:spPr>
          <a:xfrm>
            <a:off x="2924175" y="5473700"/>
            <a:ext cx="2051050" cy="558800"/>
          </a:xfrm>
          <a:prstGeom prst="wedgeRoundRectCallout">
            <a:avLst>
              <a:gd name="adj1" fmla="val -56493"/>
              <a:gd name="adj2" fmla="val -83317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Soldes peu différents</a:t>
            </a:r>
            <a:endParaRPr lang="fr-FR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21609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aphique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9703280"/>
              </p:ext>
            </p:extLst>
          </p:nvPr>
        </p:nvGraphicFramePr>
        <p:xfrm>
          <a:off x="93689" y="33599"/>
          <a:ext cx="5706622" cy="6709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aphique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5700825"/>
              </p:ext>
            </p:extLst>
          </p:nvPr>
        </p:nvGraphicFramePr>
        <p:xfrm>
          <a:off x="5986488" y="33599"/>
          <a:ext cx="3060949" cy="6709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Rectangle à coins arrondis 13"/>
          <p:cNvSpPr/>
          <p:nvPr/>
        </p:nvSpPr>
        <p:spPr>
          <a:xfrm>
            <a:off x="1017157" y="1094807"/>
            <a:ext cx="1889544" cy="1052613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Très forte discrimination positive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1819962" y="4033752"/>
            <a:ext cx="1440258" cy="548525"/>
          </a:xfrm>
          <a:prstGeom prst="roundRect">
            <a:avLst/>
          </a:prstGeom>
          <a:solidFill>
            <a:srgbClr val="6600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Ensemble des Provinces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4988529" y="792372"/>
            <a:ext cx="811782" cy="32916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00FF"/>
                </a:solidFill>
              </a:rPr>
              <a:t>+73%</a:t>
            </a:r>
            <a:endParaRPr lang="fr-FR" b="1" dirty="0">
              <a:solidFill>
                <a:srgbClr val="0000FF"/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4988529" y="1994115"/>
            <a:ext cx="968901" cy="32916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+86%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4988529" y="3636262"/>
            <a:ext cx="968901" cy="32916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660066"/>
                </a:solidFill>
              </a:rPr>
              <a:t>+65%</a:t>
            </a:r>
            <a:endParaRPr lang="fr-FR" b="1" dirty="0">
              <a:solidFill>
                <a:srgbClr val="660066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4975436" y="4291995"/>
            <a:ext cx="968901" cy="32916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8000"/>
                </a:solidFill>
              </a:rPr>
              <a:t>+52%</a:t>
            </a:r>
            <a:endParaRPr lang="fr-FR" b="1" dirty="0">
              <a:solidFill>
                <a:srgbClr val="008000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8175100" y="1629844"/>
            <a:ext cx="968900" cy="32916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+136%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8277935" y="4456579"/>
            <a:ext cx="866065" cy="32916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+109%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5944337" y="1459073"/>
            <a:ext cx="2333598" cy="88421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Très forte croissance* des budgets par habitant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5800311" y="2299141"/>
            <a:ext cx="1433047" cy="63702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1"/>
                </a:solidFill>
              </a:rPr>
              <a:t>*France : +20% sur la même période</a:t>
            </a:r>
            <a:endParaRPr lang="fr-FR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00213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Emploi</a:t>
            </a:r>
          </a:p>
          <a:p>
            <a:r>
              <a:rPr lang="fr-FR" sz="1900" dirty="0" smtClean="0"/>
              <a:t>Voir le XLS Emploi pour l’actualisation des évaluations de 2017</a:t>
            </a:r>
            <a:endParaRPr lang="fr-FR" sz="1900" dirty="0"/>
          </a:p>
        </p:txBody>
      </p:sp>
    </p:spTree>
    <p:extLst>
      <p:ext uri="{BB962C8B-B14F-4D97-AF65-F5344CB8AC3E}">
        <p14:creationId xmlns:p14="http://schemas.microsoft.com/office/powerpoint/2010/main" val="3694537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8091486"/>
              </p:ext>
            </p:extLst>
          </p:nvPr>
        </p:nvGraphicFramePr>
        <p:xfrm>
          <a:off x="4717932" y="61644"/>
          <a:ext cx="4490213" cy="6672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2145125"/>
              </p:ext>
            </p:extLst>
          </p:nvPr>
        </p:nvGraphicFramePr>
        <p:xfrm>
          <a:off x="0" y="61644"/>
          <a:ext cx="5080356" cy="6796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86416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9624048"/>
              </p:ext>
            </p:extLst>
          </p:nvPr>
        </p:nvGraphicFramePr>
        <p:xfrm>
          <a:off x="2168132" y="128080"/>
          <a:ext cx="3271440" cy="6606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0287779"/>
              </p:ext>
            </p:extLst>
          </p:nvPr>
        </p:nvGraphicFramePr>
        <p:xfrm>
          <a:off x="5439572" y="128079"/>
          <a:ext cx="3704427" cy="6606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8702284"/>
              </p:ext>
            </p:extLst>
          </p:nvPr>
        </p:nvGraphicFramePr>
        <p:xfrm>
          <a:off x="-179609" y="128080"/>
          <a:ext cx="2347741" cy="6729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Rectangle à coins arrondis 9"/>
          <p:cNvSpPr/>
          <p:nvPr/>
        </p:nvSpPr>
        <p:spPr>
          <a:xfrm>
            <a:off x="-1" y="99031"/>
            <a:ext cx="2382973" cy="958305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fr-FR" sz="1800" dirty="0"/>
              <a:t>Structure </a:t>
            </a:r>
            <a:r>
              <a:rPr lang="fr-FR" sz="1800" dirty="0" smtClean="0"/>
              <a:t>de</a:t>
            </a:r>
          </a:p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fr-FR" sz="1800" dirty="0" smtClean="0"/>
              <a:t> </a:t>
            </a:r>
            <a:r>
              <a:rPr lang="fr-FR" sz="1800" dirty="0"/>
              <a:t>l'emploi </a:t>
            </a:r>
            <a:endParaRPr lang="fr-FR" sz="1800" dirty="0" smtClean="0"/>
          </a:p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fr-FR" sz="1800" i="1" u="sng" dirty="0" smtClean="0"/>
              <a:t>avec </a:t>
            </a:r>
            <a:r>
              <a:rPr lang="fr-FR" sz="1800" i="1" u="sng" dirty="0"/>
              <a:t>indépendants</a:t>
            </a:r>
          </a:p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fr-FR" sz="1800" dirty="0"/>
              <a:t>par secteur, %</a:t>
            </a:r>
          </a:p>
        </p:txBody>
      </p:sp>
    </p:spTree>
    <p:extLst>
      <p:ext uri="{BB962C8B-B14F-4D97-AF65-F5344CB8AC3E}">
        <p14:creationId xmlns:p14="http://schemas.microsoft.com/office/powerpoint/2010/main" val="25570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323918"/>
              </p:ext>
            </p:extLst>
          </p:nvPr>
        </p:nvGraphicFramePr>
        <p:xfrm>
          <a:off x="125730" y="0"/>
          <a:ext cx="4574540" cy="6769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9595723"/>
              </p:ext>
            </p:extLst>
          </p:nvPr>
        </p:nvGraphicFramePr>
        <p:xfrm>
          <a:off x="4700270" y="0"/>
          <a:ext cx="4354830" cy="6769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9281553"/>
              </p:ext>
            </p:extLst>
          </p:nvPr>
        </p:nvGraphicFramePr>
        <p:xfrm>
          <a:off x="2857500" y="457200"/>
          <a:ext cx="3175000" cy="1869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Rectangle à coins arrondis 1"/>
          <p:cNvSpPr/>
          <p:nvPr/>
        </p:nvSpPr>
        <p:spPr>
          <a:xfrm>
            <a:off x="6172200" y="647699"/>
            <a:ext cx="2882900" cy="961879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0000"/>
                </a:solidFill>
              </a:rPr>
              <a:t>Source : IEOM, </a:t>
            </a:r>
            <a:r>
              <a:rPr lang="fr-FR" i="1" dirty="0" smtClean="0">
                <a:solidFill>
                  <a:srgbClr val="000000"/>
                </a:solidFill>
              </a:rPr>
              <a:t>Ratios sectoriels en Nouvelle-Calédonie </a:t>
            </a:r>
            <a:r>
              <a:rPr lang="fr-FR" dirty="0" smtClean="0">
                <a:solidFill>
                  <a:srgbClr val="000000"/>
                </a:solidFill>
              </a:rPr>
              <a:t>en  2015</a:t>
            </a:r>
            <a:endParaRPr lang="fr-FR" dirty="0">
              <a:solidFill>
                <a:srgbClr val="000000"/>
              </a:solidFill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2110740" y="2567940"/>
            <a:ext cx="1902460" cy="1254760"/>
          </a:xfrm>
          <a:prstGeom prst="line">
            <a:avLst/>
          </a:prstGeom>
          <a:ln w="28575" cmpd="sng">
            <a:solidFill>
              <a:srgbClr val="0000FF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1374140" y="4066540"/>
            <a:ext cx="1991360" cy="695960"/>
          </a:xfrm>
          <a:prstGeom prst="line">
            <a:avLst/>
          </a:prstGeom>
          <a:ln w="28575" cmpd="sng">
            <a:solidFill>
              <a:srgbClr val="0000FF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6492240" y="2669540"/>
            <a:ext cx="1838960" cy="975360"/>
          </a:xfrm>
          <a:prstGeom prst="line">
            <a:avLst/>
          </a:prstGeom>
          <a:ln w="28575" cmpd="sng">
            <a:solidFill>
              <a:srgbClr val="0000FF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5869940" y="4066540"/>
            <a:ext cx="1838960" cy="518160"/>
          </a:xfrm>
          <a:prstGeom prst="line">
            <a:avLst/>
          </a:prstGeom>
          <a:ln w="28575" cmpd="sng">
            <a:solidFill>
              <a:srgbClr val="0000FF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646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0442286"/>
              </p:ext>
            </p:extLst>
          </p:nvPr>
        </p:nvGraphicFramePr>
        <p:xfrm>
          <a:off x="93580" y="116794"/>
          <a:ext cx="4592470" cy="6628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8649893"/>
              </p:ext>
            </p:extLst>
          </p:nvPr>
        </p:nvGraphicFramePr>
        <p:xfrm>
          <a:off x="4686049" y="116794"/>
          <a:ext cx="4457950" cy="6628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à coins arrondis 2"/>
          <p:cNvSpPr/>
          <p:nvPr/>
        </p:nvSpPr>
        <p:spPr>
          <a:xfrm>
            <a:off x="2673685" y="2321284"/>
            <a:ext cx="4866105" cy="806928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Stagnations depuis 2011, 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</a:rPr>
              <a:t>puis chutes, avec le ralentissement puis la crise</a:t>
            </a:r>
            <a:endParaRPr lang="fr-FR" b="1" dirty="0">
              <a:solidFill>
                <a:srgbClr val="000000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929515" y="4998997"/>
            <a:ext cx="3664170" cy="934351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Les services hors commerce forment la moitié de l’emploi total privé</a:t>
            </a:r>
            <a:endParaRPr lang="fr-FR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154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374923"/>
              </p:ext>
            </p:extLst>
          </p:nvPr>
        </p:nvGraphicFramePr>
        <p:xfrm>
          <a:off x="104812" y="73061"/>
          <a:ext cx="4284555" cy="6670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989937"/>
              </p:ext>
            </p:extLst>
          </p:nvPr>
        </p:nvGraphicFramePr>
        <p:xfrm>
          <a:off x="4389367" y="73061"/>
          <a:ext cx="4635960" cy="6670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6078624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7199416"/>
              </p:ext>
            </p:extLst>
          </p:nvPr>
        </p:nvGraphicFramePr>
        <p:xfrm>
          <a:off x="0" y="2173"/>
          <a:ext cx="9253622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65708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0532754"/>
              </p:ext>
            </p:extLst>
          </p:nvPr>
        </p:nvGraphicFramePr>
        <p:xfrm>
          <a:off x="102438" y="62501"/>
          <a:ext cx="8885900" cy="3463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0231896"/>
              </p:ext>
            </p:extLst>
          </p:nvPr>
        </p:nvGraphicFramePr>
        <p:xfrm>
          <a:off x="102438" y="3629775"/>
          <a:ext cx="8885900" cy="3114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62287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3606546"/>
              </p:ext>
            </p:extLst>
          </p:nvPr>
        </p:nvGraphicFramePr>
        <p:xfrm>
          <a:off x="120316" y="147052"/>
          <a:ext cx="3408947" cy="6710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5561434"/>
              </p:ext>
            </p:extLst>
          </p:nvPr>
        </p:nvGraphicFramePr>
        <p:xfrm>
          <a:off x="3529263" y="147052"/>
          <a:ext cx="5481053" cy="6710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4354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8315489"/>
              </p:ext>
            </p:extLst>
          </p:nvPr>
        </p:nvGraphicFramePr>
        <p:xfrm>
          <a:off x="70386" y="46184"/>
          <a:ext cx="5952510" cy="6811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9448865"/>
              </p:ext>
            </p:extLst>
          </p:nvPr>
        </p:nvGraphicFramePr>
        <p:xfrm>
          <a:off x="6218869" y="0"/>
          <a:ext cx="2744477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à coins arrondis 1"/>
          <p:cNvSpPr/>
          <p:nvPr/>
        </p:nvSpPr>
        <p:spPr>
          <a:xfrm>
            <a:off x="6511636" y="2286002"/>
            <a:ext cx="1235363" cy="1189182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Seul l’emploi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public rebondit</a:t>
            </a:r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741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5545334"/>
              </p:ext>
            </p:extLst>
          </p:nvPr>
        </p:nvGraphicFramePr>
        <p:xfrm>
          <a:off x="111239" y="152586"/>
          <a:ext cx="3955612" cy="6581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6664443"/>
              </p:ext>
            </p:extLst>
          </p:nvPr>
        </p:nvGraphicFramePr>
        <p:xfrm>
          <a:off x="4361922" y="152586"/>
          <a:ext cx="4618506" cy="6581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à coins arrondis 5"/>
          <p:cNvSpPr/>
          <p:nvPr/>
        </p:nvSpPr>
        <p:spPr>
          <a:xfrm>
            <a:off x="2540178" y="3976581"/>
            <a:ext cx="2668470" cy="2385949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Seulement les ¾ sont nés sur le Caillou</a:t>
            </a:r>
          </a:p>
          <a:p>
            <a:pPr algn="ctr"/>
            <a:endParaRPr lang="fr-FR" b="1" dirty="0">
              <a:solidFill>
                <a:srgbClr val="000000"/>
              </a:solidFill>
            </a:endParaRPr>
          </a:p>
          <a:p>
            <a:pPr algn="ctr"/>
            <a:r>
              <a:rPr lang="fr-FR" b="1" dirty="0" smtClean="0">
                <a:solidFill>
                  <a:srgbClr val="000000"/>
                </a:solidFill>
              </a:rPr>
              <a:t>La relation avec la diapositive de droite est fortuite, quoique</a:t>
            </a:r>
            <a:r>
              <a:rPr lang="mr-IN" b="1" dirty="0" smtClean="0">
                <a:solidFill>
                  <a:srgbClr val="000000"/>
                </a:solidFill>
              </a:rPr>
              <a:t>…</a:t>
            </a:r>
            <a:endParaRPr lang="fr-FR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009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4886521"/>
              </p:ext>
            </p:extLst>
          </p:nvPr>
        </p:nvGraphicFramePr>
        <p:xfrm>
          <a:off x="5329957" y="123290"/>
          <a:ext cx="3695369" cy="4954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Graphique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142672"/>
              </p:ext>
            </p:extLst>
          </p:nvPr>
        </p:nvGraphicFramePr>
        <p:xfrm>
          <a:off x="3299211" y="123289"/>
          <a:ext cx="2030747" cy="6621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6118219"/>
              </p:ext>
            </p:extLst>
          </p:nvPr>
        </p:nvGraphicFramePr>
        <p:xfrm>
          <a:off x="128168" y="123289"/>
          <a:ext cx="3171043" cy="6621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Graphique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3777401"/>
              </p:ext>
            </p:extLst>
          </p:nvPr>
        </p:nvGraphicFramePr>
        <p:xfrm>
          <a:off x="5462049" y="5101605"/>
          <a:ext cx="3452310" cy="1666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668353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6657860"/>
              </p:ext>
            </p:extLst>
          </p:nvPr>
        </p:nvGraphicFramePr>
        <p:xfrm>
          <a:off x="134620" y="0"/>
          <a:ext cx="3294380" cy="675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4120392"/>
              </p:ext>
            </p:extLst>
          </p:nvPr>
        </p:nvGraphicFramePr>
        <p:xfrm>
          <a:off x="3657600" y="0"/>
          <a:ext cx="2692400" cy="675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1195927"/>
              </p:ext>
            </p:extLst>
          </p:nvPr>
        </p:nvGraphicFramePr>
        <p:xfrm>
          <a:off x="6502399" y="0"/>
          <a:ext cx="2641601" cy="675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8651349"/>
              </p:ext>
            </p:extLst>
          </p:nvPr>
        </p:nvGraphicFramePr>
        <p:xfrm>
          <a:off x="2036890" y="546100"/>
          <a:ext cx="4046410" cy="1138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Rectangle à coins arrondis 9"/>
          <p:cNvSpPr/>
          <p:nvPr/>
        </p:nvSpPr>
        <p:spPr>
          <a:xfrm>
            <a:off x="6083300" y="762000"/>
            <a:ext cx="2946400" cy="10947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0000"/>
                </a:solidFill>
              </a:rPr>
              <a:t>Source : IEOM, </a:t>
            </a:r>
            <a:r>
              <a:rPr lang="fr-FR" i="1" dirty="0" smtClean="0">
                <a:solidFill>
                  <a:srgbClr val="000000"/>
                </a:solidFill>
              </a:rPr>
              <a:t>Ratios sectoriels en Nouvelle-Calédonie </a:t>
            </a:r>
            <a:r>
              <a:rPr lang="fr-FR" dirty="0" smtClean="0">
                <a:solidFill>
                  <a:srgbClr val="000000"/>
                </a:solidFill>
              </a:rPr>
              <a:t>en  2015</a:t>
            </a:r>
            <a:endParaRPr lang="fr-FR" dirty="0">
              <a:solidFill>
                <a:srgbClr val="000000"/>
              </a:solidFill>
            </a:endParaRPr>
          </a:p>
        </p:txBody>
      </p:sp>
      <p:cxnSp>
        <p:nvCxnSpPr>
          <p:cNvPr id="12" name="Connecteur droit 11"/>
          <p:cNvCxnSpPr/>
          <p:nvPr/>
        </p:nvCxnSpPr>
        <p:spPr>
          <a:xfrm flipV="1">
            <a:off x="1628140" y="2260600"/>
            <a:ext cx="1394460" cy="142240"/>
          </a:xfrm>
          <a:prstGeom prst="line">
            <a:avLst/>
          </a:prstGeom>
          <a:ln w="28575" cmpd="sng">
            <a:solidFill>
              <a:srgbClr val="0000FF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4714240" y="1856740"/>
            <a:ext cx="1191260" cy="314960"/>
          </a:xfrm>
          <a:prstGeom prst="line">
            <a:avLst/>
          </a:prstGeom>
          <a:ln w="28575" cmpd="sng">
            <a:solidFill>
              <a:srgbClr val="0000FF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7457440" y="2946400"/>
            <a:ext cx="1267460" cy="642620"/>
          </a:xfrm>
          <a:prstGeom prst="line">
            <a:avLst/>
          </a:prstGeom>
          <a:ln w="28575" cmpd="sng">
            <a:solidFill>
              <a:srgbClr val="0000FF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V="1">
            <a:off x="1170940" y="3589020"/>
            <a:ext cx="1369060" cy="203200"/>
          </a:xfrm>
          <a:prstGeom prst="line">
            <a:avLst/>
          </a:prstGeom>
          <a:ln w="28575" cmpd="sng">
            <a:solidFill>
              <a:srgbClr val="0000FF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>
            <a:off x="4231640" y="3456940"/>
            <a:ext cx="1229360" cy="335280"/>
          </a:xfrm>
          <a:prstGeom prst="line">
            <a:avLst/>
          </a:prstGeom>
          <a:ln w="28575" cmpd="sng">
            <a:solidFill>
              <a:srgbClr val="0000FF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 flipV="1">
            <a:off x="7076440" y="4279900"/>
            <a:ext cx="1229360" cy="586740"/>
          </a:xfrm>
          <a:prstGeom prst="line">
            <a:avLst/>
          </a:prstGeom>
          <a:ln w="28575" cmpd="sng">
            <a:solidFill>
              <a:srgbClr val="0000FF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8805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2966726"/>
              </p:ext>
            </p:extLst>
          </p:nvPr>
        </p:nvGraphicFramePr>
        <p:xfrm>
          <a:off x="146049" y="88900"/>
          <a:ext cx="8856499" cy="6616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06381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2352850"/>
              </p:ext>
            </p:extLst>
          </p:nvPr>
        </p:nvGraphicFramePr>
        <p:xfrm>
          <a:off x="65768" y="76271"/>
          <a:ext cx="8961927" cy="6616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4149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mbria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mbria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mbria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6015</TotalTime>
  <Words>3876</Words>
  <Application>Microsoft Macintosh PowerPoint</Application>
  <PresentationFormat>Présentation à l'écran (4:3)</PresentationFormat>
  <Paragraphs>860</Paragraphs>
  <Slides>67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67</vt:i4>
      </vt:variant>
    </vt:vector>
  </HeadingPairs>
  <TitlesOfParts>
    <vt:vector size="68" baseType="lpstr">
      <vt:lpstr>Thème Office</vt:lpstr>
      <vt:lpstr>II - Les contraintes Economiques : Kanaky-Nouvelle-Calédonie serait-elle viable ? (B)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Taux apparents (approchés) de cotisations sociales  de la seule CAFAT et de la Sécu de Métropole sans doute surévalués pour le Caillou compte tenu des plafonnements </vt:lpstr>
      <vt:lpstr>Approche des taux corrigés (par l’auteur) de la seule CAFAT  (supérieurs aux taux globaux de CS) et comparaison avec le Sécu de Métropole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Quelques données sur l’affectation des transferts en 2013, GCFP (G) et structures Sources : Divers regroupements  et ISEE, Tableaux de l’économie calédonienne (TEC) 2015</vt:lpstr>
      <vt:lpstr>Présentation PowerPoint</vt:lpstr>
      <vt:lpstr>Présentation PowerPoint</vt:lpstr>
      <vt:lpstr>Présentation PowerPoint</vt:lpstr>
      <vt:lpstr>La discrimination positive dans la répartition des budgets entre Provinces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/>
  <Company>Syndex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 – Les contraintes Economiques : Kanaky-Nouvelle-Calédonie serait-elle viable ?  </dc:title>
  <dc:subject/>
  <dc:creator>Patrick Castex</dc:creator>
  <cp:keywords/>
  <dc:description/>
  <cp:lastModifiedBy>Patrick Castex</cp:lastModifiedBy>
  <cp:revision>24</cp:revision>
  <dcterms:created xsi:type="dcterms:W3CDTF">2018-02-27T10:25:25Z</dcterms:created>
  <dcterms:modified xsi:type="dcterms:W3CDTF">2018-06-30T18:01:12Z</dcterms:modified>
  <cp:category/>
</cp:coreProperties>
</file>