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drawings/drawing4.xml" ContentType="application/vnd.openxmlformats-officedocument.drawingml.chartshap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drawings/drawing5.xml" ContentType="application/vnd.openxmlformats-officedocument.drawingml.chartshapes+xml"/>
  <Override PartName="/ppt/charts/chart11.xml" ContentType="application/vnd.openxmlformats-officedocument.drawingml.chart+xml"/>
  <Override PartName="/ppt/theme/themeOverride1.xml" ContentType="application/vnd.openxmlformats-officedocument.themeOverride+xml"/>
  <Override PartName="/ppt/drawings/drawing6.xml" ContentType="application/vnd.openxmlformats-officedocument.drawingml.chartshapes+xml"/>
  <Override PartName="/ppt/charts/chart12.xml" ContentType="application/vnd.openxmlformats-officedocument.drawingml.chart+xml"/>
  <Override PartName="/ppt/theme/themeOverride2.xml" ContentType="application/vnd.openxmlformats-officedocument.themeOverride+xml"/>
  <Override PartName="/ppt/charts/chart13.xml" ContentType="application/vnd.openxmlformats-officedocument.drawingml.chart+xml"/>
  <Override PartName="/ppt/drawings/drawing7.xml" ContentType="application/vnd.openxmlformats-officedocument.drawingml.chartshapes+xml"/>
  <Override PartName="/ppt/charts/chart14.xml" ContentType="application/vnd.openxmlformats-officedocument.drawingml.chart+xml"/>
  <Override PartName="/ppt/drawings/drawing8.xml" ContentType="application/vnd.openxmlformats-officedocument.drawingml.chartshapes+xml"/>
  <Override PartName="/ppt/charts/chart15.xml" ContentType="application/vnd.openxmlformats-officedocument.drawingml.chart+xml"/>
  <Override PartName="/ppt/drawings/drawing9.xml" ContentType="application/vnd.openxmlformats-officedocument.drawingml.chartshapes+xml"/>
  <Override PartName="/ppt/charts/chart16.xml" ContentType="application/vnd.openxmlformats-officedocument.drawingml.chart+xml"/>
  <Override PartName="/ppt/drawings/drawing10.xml" ContentType="application/vnd.openxmlformats-officedocument.drawingml.chartshapes+xml"/>
  <Override PartName="/ppt/charts/chart17.xml" ContentType="application/vnd.openxmlformats-officedocument.drawingml.chart+xml"/>
  <Override PartName="/ppt/drawings/drawing11.xml" ContentType="application/vnd.openxmlformats-officedocument.drawingml.chartshapes+xml"/>
  <Override PartName="/ppt/charts/chart18.xml" ContentType="application/vnd.openxmlformats-officedocument.drawingml.chart+xml"/>
  <Override PartName="/ppt/drawings/drawing12.xml" ContentType="application/vnd.openxmlformats-officedocument.drawingml.chartshapes+xml"/>
  <Override PartName="/ppt/charts/chart19.xml" ContentType="application/vnd.openxmlformats-officedocument.drawingml.chart+xml"/>
  <Override PartName="/ppt/theme/themeOverride3.xml" ContentType="application/vnd.openxmlformats-officedocument.themeOverride+xml"/>
  <Override PartName="/ppt/charts/chart20.xml" ContentType="application/vnd.openxmlformats-officedocument.drawingml.chart+xml"/>
  <Override PartName="/ppt/theme/themeOverride4.xml" ContentType="application/vnd.openxmlformats-officedocument.themeOverride+xml"/>
  <Override PartName="/ppt/charts/chart21.xml" ContentType="application/vnd.openxmlformats-officedocument.drawingml.chart+xml"/>
  <Override PartName="/ppt/drawings/drawing13.xml" ContentType="application/vnd.openxmlformats-officedocument.drawingml.chartshapes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drawings/drawing14.xml" ContentType="application/vnd.openxmlformats-officedocument.drawingml.chartshapes+xml"/>
  <Override PartName="/ppt/charts/chart24.xml" ContentType="application/vnd.openxmlformats-officedocument.drawingml.chart+xml"/>
  <Override PartName="/ppt/drawings/drawing15.xml" ContentType="application/vnd.openxmlformats-officedocument.drawingml.chartshapes+xml"/>
  <Override PartName="/ppt/charts/chart25.xml" ContentType="application/vnd.openxmlformats-officedocument.drawingml.chart+xml"/>
  <Override PartName="/ppt/drawings/drawing16.xml" ContentType="application/vnd.openxmlformats-officedocument.drawingml.chartshapes+xml"/>
  <Override PartName="/ppt/charts/chart26.xml" ContentType="application/vnd.openxmlformats-officedocument.drawingml.chart+xml"/>
  <Override PartName="/ppt/drawings/drawing17.xml" ContentType="application/vnd.openxmlformats-officedocument.drawingml.chartshapes+xml"/>
  <Override PartName="/ppt/charts/chart27.xml" ContentType="application/vnd.openxmlformats-officedocument.drawingml.chart+xml"/>
  <Override PartName="/ppt/theme/themeOverride5.xml" ContentType="application/vnd.openxmlformats-officedocument.themeOverride+xml"/>
  <Override PartName="/ppt/charts/chart28.xml" ContentType="application/vnd.openxmlformats-officedocument.drawingml.chart+xml"/>
  <Override PartName="/ppt/drawings/drawing18.xml" ContentType="application/vnd.openxmlformats-officedocument.drawingml.chartshapes+xml"/>
  <Override PartName="/ppt/charts/chart29.xml" ContentType="application/vnd.openxmlformats-officedocument.drawingml.chart+xml"/>
  <Override PartName="/ppt/drawings/drawing19.xml" ContentType="application/vnd.openxmlformats-officedocument.drawingml.chartshapes+xml"/>
  <Override PartName="/ppt/charts/chart30.xml" ContentType="application/vnd.openxmlformats-officedocument.drawingml.chart+xml"/>
  <Override PartName="/ppt/drawings/drawing20.xml" ContentType="application/vnd.openxmlformats-officedocument.drawingml.chartshapes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drawings/drawing21.xml" ContentType="application/vnd.openxmlformats-officedocument.drawingml.chartshapes+xml"/>
  <Override PartName="/ppt/charts/chart33.xml" ContentType="application/vnd.openxmlformats-officedocument.drawingml.chart+xml"/>
  <Override PartName="/ppt/drawings/drawing22.xml" ContentType="application/vnd.openxmlformats-officedocument.drawingml.chartshapes+xml"/>
  <Override PartName="/ppt/charts/chart34.xml" ContentType="application/vnd.openxmlformats-officedocument.drawingml.chart+xml"/>
  <Override PartName="/ppt/drawings/drawing23.xml" ContentType="application/vnd.openxmlformats-officedocument.drawingml.chartshapes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drawings/drawing24.xml" ContentType="application/vnd.openxmlformats-officedocument.drawingml.chartshapes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drawings/drawing25.xml" ContentType="application/vnd.openxmlformats-officedocument.drawingml.chartshapes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drawings/drawing26.xml" ContentType="application/vnd.openxmlformats-officedocument.drawingml.chartshapes+xml"/>
  <Override PartName="/ppt/charts/chart44.xml" ContentType="application/vnd.openxmlformats-officedocument.drawingml.chart+xml"/>
  <Override PartName="/ppt/charts/chart45.xml" ContentType="application/vnd.openxmlformats-officedocument.drawingml.chart+xml"/>
  <Override PartName="/ppt/drawings/drawing27.xml" ContentType="application/vnd.openxmlformats-officedocument.drawingml.chartshapes+xml"/>
  <Override PartName="/ppt/charts/chart46.xml" ContentType="application/vnd.openxmlformats-officedocument.drawingml.chart+xml"/>
  <Override PartName="/ppt/drawings/drawing28.xml" ContentType="application/vnd.openxmlformats-officedocument.drawingml.chartshapes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ppt/charts/chart49.xml" ContentType="application/vnd.openxmlformats-officedocument.drawingml.chart+xml"/>
  <Override PartName="/ppt/drawings/drawing29.xml" ContentType="application/vnd.openxmlformats-officedocument.drawingml.chartshapes+xml"/>
  <Override PartName="/ppt/charts/chart50.xml" ContentType="application/vnd.openxmlformats-officedocument.drawingml.chart+xml"/>
  <Override PartName="/ppt/drawings/drawing30.xml" ContentType="application/vnd.openxmlformats-officedocument.drawingml.chartshapes+xml"/>
  <Override PartName="/ppt/charts/chart51.xml" ContentType="application/vnd.openxmlformats-officedocument.drawingml.chart+xml"/>
  <Override PartName="/ppt/charts/chart52.xml" ContentType="application/vnd.openxmlformats-officedocument.drawingml.chart+xml"/>
  <Override PartName="/ppt/drawings/drawing3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57" r:id="rId3"/>
    <p:sldId id="257" r:id="rId4"/>
    <p:sldId id="258" r:id="rId5"/>
    <p:sldId id="259" r:id="rId6"/>
    <p:sldId id="351" r:id="rId7"/>
    <p:sldId id="260" r:id="rId8"/>
    <p:sldId id="358" r:id="rId9"/>
    <p:sldId id="261" r:id="rId10"/>
    <p:sldId id="262" r:id="rId11"/>
    <p:sldId id="352" r:id="rId12"/>
    <p:sldId id="263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354" r:id="rId22"/>
    <p:sldId id="353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355" r:id="rId33"/>
    <p:sldId id="282" r:id="rId34"/>
    <p:sldId id="283" r:id="rId35"/>
    <p:sldId id="284" r:id="rId36"/>
    <p:sldId id="285" r:id="rId37"/>
    <p:sldId id="286" r:id="rId38"/>
    <p:sldId id="356" r:id="rId39"/>
    <p:sldId id="288" r:id="rId40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FF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921" autoAdjust="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NC%20comp.%20internati.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5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Macintosh%20HD:Users:castex:Desktop:17%20PIB%20et%20divers%20pour%20livre%20Harmattan.xlsx" TargetMode="External"/><Relationship Id="rId3" Type="http://schemas.openxmlformats.org/officeDocument/2006/relationships/chartUserShapes" Target="../drawings/drawing6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Macintosh%20HD:Users:castex:Desktop:17%20PIB%20et%20divers%20pour%20livre%20Harmattan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7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8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Economie%20NC%20et%20Etat%20:17%20XLS%20Article%20NC%20bis.xlsx" TargetMode="External"/><Relationship Id="rId2" Type="http://schemas.openxmlformats.org/officeDocument/2006/relationships/chartUserShapes" Target="../drawings/drawing9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Economie%20NC%20et%20Etat%20:17%20XLS%20Article%20NC%20bis.xlsx" TargetMode="External"/><Relationship Id="rId2" Type="http://schemas.openxmlformats.org/officeDocument/2006/relationships/chartUserShapes" Target="../drawings/drawing10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Economie%20NC%20et%20Etat%20:17%20XLS%20Article%20NC%20bis.xlsx" TargetMode="External"/><Relationship Id="rId2" Type="http://schemas.openxmlformats.org/officeDocument/2006/relationships/chartUserShapes" Target="../drawings/drawing11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Economie%20NC%20et%20Etat%20:17%20XLS%20Article%20NC%20bis.xlsx" TargetMode="External"/><Relationship Id="rId2" Type="http://schemas.openxmlformats.org/officeDocument/2006/relationships/chartUserShapes" Target="../drawings/drawing12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oleObject" Target="Macintosh%20HD:Users:castex:Desktop:contribution-secteurseconomiques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NC%20comp.%20internati..xls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oleObject" Target="Macintosh%20HD:Users:castex:Desktop:contribution-secteurseconomiques.xls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contribution-secteurseconomiques.xls" TargetMode="External"/><Relationship Id="rId2" Type="http://schemas.openxmlformats.org/officeDocument/2006/relationships/chartUserShapes" Target="../drawings/drawing13.xm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contribution-secteurseconomiques.xls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14.xm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15.xm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%20bis%20bis.xlsx" TargetMode="External"/><Relationship Id="rId2" Type="http://schemas.openxmlformats.org/officeDocument/2006/relationships/chartUserShapes" Target="../drawings/drawing16.xm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%20bis%20bis.xlsx" TargetMode="External"/><Relationship Id="rId2" Type="http://schemas.openxmlformats.org/officeDocument/2006/relationships/chartUserShapes" Target="../drawings/drawing17.xm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oleObject" Target="Macintosh%20HD:Users:castex:Desktop:17%20PIB%20et%20divers%20pour%20livre%20Harmattan%20bis%20bis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%20bis%20bis.xlsx" TargetMode="External"/><Relationship Id="rId2" Type="http://schemas.openxmlformats.org/officeDocument/2006/relationships/chartUserShapes" Target="../drawings/drawing18.xm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19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oct%2017Travail%20PC%20recettes%20et%20d&#233;penses%20des%20APU%20dt%20SS.xls" TargetMode="External"/><Relationship Id="rId2" Type="http://schemas.openxmlformats.org/officeDocument/2006/relationships/chartUserShapes" Target="../drawings/drawing1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20.xm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21.xm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22.xm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%20bis%20bis.xlsx" TargetMode="External"/><Relationship Id="rId2" Type="http://schemas.openxmlformats.org/officeDocument/2006/relationships/chartUserShapes" Target="../drawings/drawing23.xml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24.xml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%20bis%20bis.xlsx" TargetMode="External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%20bis%20bis.xlsx" TargetMode="External"/><Relationship Id="rId2" Type="http://schemas.openxmlformats.org/officeDocument/2006/relationships/chartUserShapes" Target="../drawings/drawing25.xml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NC%20TES%202011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LIVRE%20EN%20COURS:Economie%20NC%20et%20Etat%20:17%20Nouvelle%20Cal&#233;donie%20Economie:17%20novembre%2015%20travail%20-pib%20NC.xls" TargetMode="External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NC%20TES%202011.xls" TargetMode="External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NC%20TES%202011.xls" TargetMode="External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NC%20TES%202011.xls" TargetMode="External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NC%20TES%202011.xls" TargetMode="External"/><Relationship Id="rId2" Type="http://schemas.openxmlformats.org/officeDocument/2006/relationships/chartUserShapes" Target="../drawings/drawing26.xml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NC%20TES%202011.xls" TargetMode="External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NC%20TES%202011.xls" TargetMode="External"/><Relationship Id="rId2" Type="http://schemas.openxmlformats.org/officeDocument/2006/relationships/chartUserShapes" Target="../drawings/drawing27.xml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NC%20TES%202011.xls" TargetMode="External"/><Relationship Id="rId2" Type="http://schemas.openxmlformats.org/officeDocument/2006/relationships/chartUserShapes" Target="../drawings/drawing28.xml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NC%20TES%202011.xls" TargetMode="External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NC%20TES%202011.xls" TargetMode="External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CS%20et%20PS%20CAFAT%20ou%20tot%202000%202015.xls" TargetMode="External"/><Relationship Id="rId2" Type="http://schemas.openxmlformats.org/officeDocument/2006/relationships/chartUserShapes" Target="../drawings/drawing29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2.xml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CS%20et%20PS%20CAFAT%20ou%20tot%202000%202015.xls" TargetMode="External"/><Relationship Id="rId2" Type="http://schemas.openxmlformats.org/officeDocument/2006/relationships/chartUserShapes" Target="../drawings/drawing30.xml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CS%20et%20PS%20CAFAT%20ou%20tot%202000%202015.xls" TargetMode="External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CS%20et%20PS%20CAFAT%20ou%20tot%202000%202015.xls" TargetMode="External"/><Relationship Id="rId2" Type="http://schemas.openxmlformats.org/officeDocument/2006/relationships/chartUserShapes" Target="../drawings/drawing3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3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Relationship Id="rId2" Type="http://schemas.openxmlformats.org/officeDocument/2006/relationships/chartUserShapes" Target="../drawings/drawing4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stex:Desktop:17%20PIB%20et%20divers%20pour%20livre%20Harmatta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/>
              <a:t>Quelques PIB par habitant (vers 2014) en MCFP par an</a:t>
            </a:r>
          </a:p>
        </c:rich>
      </c:tx>
      <c:layout>
        <c:manualLayout>
          <c:xMode val="edge"/>
          <c:yMode val="edge"/>
          <c:x val="0.139147453814137"/>
          <c:y val="0.014796587926509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306827012948543"/>
          <c:y val="0.100128583065048"/>
          <c:w val="0.65524393639656"/>
          <c:h val="0.824260889802568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7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 w="28575" cmpd="sng">
                <a:solidFill>
                  <a:schemeClr val="tx1"/>
                </a:solidFill>
              </a:ln>
            </c:spPr>
          </c:dPt>
          <c:dPt>
            <c:idx val="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2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13"/>
            <c:invertIfNegative val="0"/>
            <c:bubble3D val="0"/>
            <c:spPr>
              <a:solidFill>
                <a:srgbClr val="0000FF"/>
              </a:solidFill>
              <a:ln w="76200" cmpd="sng">
                <a:noFill/>
              </a:ln>
            </c:spPr>
          </c:dPt>
          <c:dPt>
            <c:idx val="14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15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16"/>
            <c:invertIfNegative val="0"/>
            <c:bubble3D val="0"/>
            <c:spPr>
              <a:solidFill>
                <a:srgbClr val="008000"/>
              </a:solidFill>
              <a:ln w="76200" cmpd="sng">
                <a:solidFill>
                  <a:srgbClr val="008000"/>
                </a:solidFill>
              </a:ln>
            </c:spPr>
          </c:dPt>
          <c:dPt>
            <c:idx val="17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18"/>
            <c:invertIfNegative val="0"/>
            <c:bubble3D val="0"/>
            <c:spPr>
              <a:solidFill>
                <a:srgbClr val="BFBFBF"/>
              </a:solidFill>
            </c:spPr>
          </c:dPt>
          <c:dPt>
            <c:idx val="19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20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21"/>
            <c:invertIfNegative val="0"/>
            <c:bubble3D val="0"/>
            <c:spPr>
              <a:solidFill>
                <a:srgbClr val="0000FF"/>
              </a:solidFill>
            </c:spPr>
          </c:dPt>
          <c:dLbls>
            <c:dLbl>
              <c:idx val="16"/>
              <c:spPr/>
              <c:txPr>
                <a:bodyPr/>
                <a:lstStyle/>
                <a:p>
                  <a:pPr>
                    <a:defRPr sz="3200" b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'pays du Pacifique'!$A$6:$A$27</c:f>
              <c:strCache>
                <c:ptCount val="22"/>
                <c:pt idx="0">
                  <c:v>Kiribati </c:v>
                </c:pt>
                <c:pt idx="1">
                  <c:v>Papouas.- Nlle-Guinée </c:v>
                </c:pt>
                <c:pt idx="2">
                  <c:v>Vanuatu </c:v>
                </c:pt>
                <c:pt idx="3">
                  <c:v>Îles Fidji </c:v>
                </c:pt>
                <c:pt idx="5">
                  <c:v>Wallis et Futuna </c:v>
                </c:pt>
                <c:pt idx="6">
                  <c:v>Guyane </c:v>
                </c:pt>
                <c:pt idx="7">
                  <c:v>Polynésie française  </c:v>
                </c:pt>
                <c:pt idx="8">
                  <c:v>DOM</c:v>
                </c:pt>
                <c:pt idx="9">
                  <c:v>Guadeloupe  </c:v>
                </c:pt>
                <c:pt idx="10">
                  <c:v>Réunion </c:v>
                </c:pt>
                <c:pt idx="11">
                  <c:v>Martinique  </c:v>
                </c:pt>
                <c:pt idx="13">
                  <c:v>Prov. de Métr., min.</c:v>
                </c:pt>
                <c:pt idx="14">
                  <c:v>Prov. de Métr., moy.</c:v>
                </c:pt>
                <c:pt idx="16">
                  <c:v>Nouvelle-Calédonie </c:v>
                </c:pt>
                <c:pt idx="18">
                  <c:v>Nouvelle-Zélande </c:v>
                </c:pt>
                <c:pt idx="19">
                  <c:v>Métropole</c:v>
                </c:pt>
                <c:pt idx="20">
                  <c:v>Australie </c:v>
                </c:pt>
                <c:pt idx="21">
                  <c:v>Ile-de-France </c:v>
                </c:pt>
              </c:strCache>
            </c:strRef>
          </c:cat>
          <c:val>
            <c:numRef>
              <c:f>'pays du Pacifique'!$B$6:$B$27</c:f>
              <c:numCache>
                <c:formatCode>0.0</c:formatCode>
                <c:ptCount val="22"/>
                <c:pt idx="0">
                  <c:v>0.136088660698512</c:v>
                </c:pt>
                <c:pt idx="1">
                  <c:v>0.204482510608533</c:v>
                </c:pt>
                <c:pt idx="2">
                  <c:v>0.283800040972072</c:v>
                </c:pt>
                <c:pt idx="3">
                  <c:v>0.460893875625364</c:v>
                </c:pt>
                <c:pt idx="5">
                  <c:v>1.2</c:v>
                </c:pt>
                <c:pt idx="6">
                  <c:v>1.842482100238663</c:v>
                </c:pt>
                <c:pt idx="7">
                  <c:v>1.99</c:v>
                </c:pt>
                <c:pt idx="8">
                  <c:v>2.302619617168597</c:v>
                </c:pt>
                <c:pt idx="9">
                  <c:v>2.380668257756563</c:v>
                </c:pt>
                <c:pt idx="10">
                  <c:v>2.416467780429595</c:v>
                </c:pt>
                <c:pt idx="11">
                  <c:v>2.64200477326969</c:v>
                </c:pt>
                <c:pt idx="13">
                  <c:v>3.0</c:v>
                </c:pt>
                <c:pt idx="14">
                  <c:v>3.44708275221014</c:v>
                </c:pt>
                <c:pt idx="16">
                  <c:v>3.554007746486734</c:v>
                </c:pt>
                <c:pt idx="18">
                  <c:v>3.99760256606246</c:v>
                </c:pt>
                <c:pt idx="19">
                  <c:v>4.021941761885143</c:v>
                </c:pt>
                <c:pt idx="20">
                  <c:v>5.58770632173115</c:v>
                </c:pt>
                <c:pt idx="21">
                  <c:v>6.508779583236361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110250136"/>
        <c:axId val="-2110458056"/>
      </c:barChart>
      <c:catAx>
        <c:axId val="-211025013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-2110458056"/>
        <c:crosses val="autoZero"/>
        <c:auto val="1"/>
        <c:lblAlgn val="ctr"/>
        <c:lblOffset val="100"/>
        <c:noMultiLvlLbl val="0"/>
      </c:catAx>
      <c:valAx>
        <c:axId val="-2110458056"/>
        <c:scaling>
          <c:orientation val="minMax"/>
        </c:scaling>
        <c:delete val="0"/>
        <c:axPos val="b"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fr-FR"/>
          </a:p>
        </c:txPr>
        <c:crossAx val="-21102501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fr-FR" sz="2000" dirty="0"/>
              <a:t>Le yo-yo de la croissance du PIB en volume </a:t>
            </a:r>
            <a:r>
              <a:rPr lang="fr-FR" sz="2000" dirty="0" smtClean="0"/>
              <a:t>sur </a:t>
            </a:r>
            <a:r>
              <a:rPr lang="fr-FR" sz="2000" dirty="0"/>
              <a:t>le </a:t>
            </a:r>
            <a:r>
              <a:rPr lang="fr-FR" sz="2000" dirty="0" smtClean="0"/>
              <a:t>Caillou </a:t>
            </a:r>
          </a:p>
          <a:p>
            <a:pPr>
              <a:defRPr sz="2000"/>
            </a:pPr>
            <a:r>
              <a:rPr lang="fr-FR" sz="2000" dirty="0" smtClean="0"/>
              <a:t>Depuis une vingtaine d’années et tendances </a:t>
            </a:r>
            <a:r>
              <a:rPr lang="fr-FR" sz="2000" dirty="0"/>
              <a:t>: 1998-2017</a:t>
            </a:r>
          </a:p>
        </c:rich>
      </c:tx>
      <c:layout>
        <c:manualLayout>
          <c:xMode val="edge"/>
          <c:yMode val="edge"/>
          <c:x val="0.0679482110190772"/>
          <c:y val="0.00061854435495943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41719092805707"/>
          <c:y val="0.195888596149816"/>
          <c:w val="0.931648159364695"/>
          <c:h val="0.702371635579773"/>
        </c:manualLayout>
      </c:layout>
      <c:lineChart>
        <c:grouping val="standard"/>
        <c:varyColors val="0"/>
        <c:ser>
          <c:idx val="0"/>
          <c:order val="0"/>
          <c:tx>
            <c:strRef>
              <c:f>'PIB et ICA'!$A$19</c:f>
              <c:strCache>
                <c:ptCount val="1"/>
                <c:pt idx="0">
                  <c:v>NC</c:v>
                </c:pt>
              </c:strCache>
            </c:strRef>
          </c:tx>
          <c:spPr>
            <a:ln w="38100" cmpd="sng">
              <a:solidFill>
                <a:srgbClr val="008000"/>
              </a:solidFill>
              <a:prstDash val="solid"/>
            </a:ln>
          </c:spPr>
          <c:marker>
            <c:symbol val="none"/>
          </c:marker>
          <c:dPt>
            <c:idx val="18"/>
            <c:bubble3D val="0"/>
            <c:spPr>
              <a:ln w="38100" cmpd="sng">
                <a:solidFill>
                  <a:srgbClr val="008000"/>
                </a:solidFill>
                <a:prstDash val="sysDash"/>
              </a:ln>
            </c:spPr>
          </c:dPt>
          <c:dPt>
            <c:idx val="19"/>
            <c:bubble3D val="0"/>
            <c:spPr>
              <a:ln w="38100" cmpd="sng">
                <a:solidFill>
                  <a:srgbClr val="008000"/>
                </a:solidFill>
                <a:prstDash val="sysDash"/>
              </a:ln>
            </c:spPr>
          </c:dPt>
          <c:dLbls>
            <c:dLbl>
              <c:idx val="3"/>
              <c:layout>
                <c:manualLayout>
                  <c:x val="-0.045573053368329"/>
                  <c:y val="0.032445234228989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0.0425755871425163"/>
                  <c:y val="-0.019455252918287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0.0276132528888434"/>
                  <c:y val="0.01104460920984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0.0570056015725307"/>
                  <c:y val="-6.97076864925819E-1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.00792946336253423"/>
                  <c:y val="0.0034472021795754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-0.0487254862372974"/>
                  <c:y val="0.053846153846153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-0.0380917158082512"/>
                  <c:y val="-0.078297805454926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0.0466107645635206"/>
                  <c:y val="-0.0147218646148319"/>
                </c:manualLayout>
              </c:layout>
              <c:spPr>
                <a:solidFill>
                  <a:schemeClr val="accent6">
                    <a:lumMod val="40000"/>
                    <a:lumOff val="60000"/>
                  </a:schemeClr>
                </a:solidFill>
              </c:spPr>
              <c:txPr>
                <a:bodyPr/>
                <a:lstStyle/>
                <a:p>
                  <a:pPr>
                    <a:defRPr b="1" i="1">
                      <a:solidFill>
                        <a:srgbClr val="008000"/>
                      </a:solidFill>
                    </a:defRPr>
                  </a:pPr>
                  <a:endParaRPr lang="fr-F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9"/>
              <c:layout>
                <c:manualLayout>
                  <c:x val="0.0"/>
                  <c:y val="0.0332066405197449"/>
                </c:manualLayout>
              </c:layout>
              <c:spPr>
                <a:solidFill>
                  <a:schemeClr val="accent6">
                    <a:lumMod val="40000"/>
                    <a:lumOff val="60000"/>
                  </a:schemeClr>
                </a:solidFill>
              </c:spPr>
              <c:txPr>
                <a:bodyPr/>
                <a:lstStyle/>
                <a:p>
                  <a:pPr>
                    <a:defRPr b="1" i="1">
                      <a:solidFill>
                        <a:srgbClr val="008000"/>
                      </a:solidFill>
                    </a:defRPr>
                  </a:pPr>
                  <a:endParaRPr lang="fr-F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b="1" i="0">
                    <a:solidFill>
                      <a:srgbClr val="008000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spPr>
              <a:ln w="76200" cmpd="sng">
                <a:solidFill>
                  <a:srgbClr val="008000"/>
                </a:solidFill>
              </a:ln>
            </c:spPr>
            <c:trendlineType val="movingAvg"/>
            <c:period val="4"/>
            <c:dispRSqr val="0"/>
            <c:dispEq val="0"/>
          </c:trendline>
          <c:cat>
            <c:numRef>
              <c:f>'PIB et ICA'!$B$18:$U$18</c:f>
              <c:numCache>
                <c:formatCode>General</c:formatCode>
                <c:ptCount val="20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2001.0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  <c:pt idx="14">
                  <c:v>2012.0</c:v>
                </c:pt>
                <c:pt idx="15">
                  <c:v>2013.0</c:v>
                </c:pt>
                <c:pt idx="16">
                  <c:v>2014.0</c:v>
                </c:pt>
                <c:pt idx="17">
                  <c:v>2015.0</c:v>
                </c:pt>
                <c:pt idx="18">
                  <c:v>2016.0</c:v>
                </c:pt>
                <c:pt idx="19">
                  <c:v>2017.0</c:v>
                </c:pt>
              </c:numCache>
            </c:numRef>
          </c:cat>
          <c:val>
            <c:numRef>
              <c:f>'PIB et ICA'!$B$19:$U$19</c:f>
              <c:numCache>
                <c:formatCode>0.0%</c:formatCode>
                <c:ptCount val="20"/>
                <c:pt idx="0">
                  <c:v>0.025</c:v>
                </c:pt>
                <c:pt idx="1">
                  <c:v>0.04419</c:v>
                </c:pt>
                <c:pt idx="2">
                  <c:v>0.02504</c:v>
                </c:pt>
                <c:pt idx="3">
                  <c:v>0.023</c:v>
                </c:pt>
                <c:pt idx="4">
                  <c:v>0.02456</c:v>
                </c:pt>
                <c:pt idx="5">
                  <c:v>0.04849</c:v>
                </c:pt>
                <c:pt idx="6">
                  <c:v>0.039</c:v>
                </c:pt>
                <c:pt idx="7">
                  <c:v>0.036</c:v>
                </c:pt>
                <c:pt idx="8">
                  <c:v>0.057</c:v>
                </c:pt>
                <c:pt idx="9">
                  <c:v>0.0424</c:v>
                </c:pt>
                <c:pt idx="10">
                  <c:v>0.00592</c:v>
                </c:pt>
                <c:pt idx="11">
                  <c:v>0.02333</c:v>
                </c:pt>
                <c:pt idx="12">
                  <c:v>0.06938</c:v>
                </c:pt>
                <c:pt idx="13">
                  <c:v>0.04433</c:v>
                </c:pt>
                <c:pt idx="14">
                  <c:v>0.01</c:v>
                </c:pt>
                <c:pt idx="15">
                  <c:v>0.03</c:v>
                </c:pt>
                <c:pt idx="16">
                  <c:v>0.01322</c:v>
                </c:pt>
                <c:pt idx="17">
                  <c:v>0.0138</c:v>
                </c:pt>
                <c:pt idx="18">
                  <c:v>0.0</c:v>
                </c:pt>
                <c:pt idx="19">
                  <c:v>0.01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'PIB et ICA'!$A$28</c:f>
              <c:strCache>
                <c:ptCount val="1"/>
                <c:pt idx="0">
                  <c:v>Moyenne sur toute la période</c:v>
                </c:pt>
              </c:strCache>
            </c:strRef>
          </c:tx>
          <c:spPr>
            <a:ln>
              <a:solidFill>
                <a:schemeClr val="tx1"/>
              </a:solidFill>
              <a:prstDash val="sysDash"/>
            </a:ln>
          </c:spPr>
          <c:marker>
            <c:symbol val="none"/>
          </c:marker>
          <c:dLbls>
            <c:dLbl>
              <c:idx val="19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tx1"/>
              </a:solidFill>
            </c:spPr>
            <c:txPr>
              <a:bodyPr/>
              <a:lstStyle/>
              <a:p>
                <a:pPr>
                  <a:defRPr sz="1600" b="1" i="1">
                    <a:solidFill>
                      <a:schemeClr val="bg1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'PIB et ICA'!$B$18:$U$18</c:f>
              <c:numCache>
                <c:formatCode>General</c:formatCode>
                <c:ptCount val="20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2001.0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  <c:pt idx="14">
                  <c:v>2012.0</c:v>
                </c:pt>
                <c:pt idx="15">
                  <c:v>2013.0</c:v>
                </c:pt>
                <c:pt idx="16">
                  <c:v>2014.0</c:v>
                </c:pt>
                <c:pt idx="17">
                  <c:v>2015.0</c:v>
                </c:pt>
                <c:pt idx="18">
                  <c:v>2016.0</c:v>
                </c:pt>
                <c:pt idx="19">
                  <c:v>2017.0</c:v>
                </c:pt>
              </c:numCache>
            </c:numRef>
          </c:cat>
          <c:val>
            <c:numRef>
              <c:f>'PIB et ICA'!$B$28:$U$28</c:f>
              <c:numCache>
                <c:formatCode>0.0%</c:formatCode>
                <c:ptCount val="20"/>
                <c:pt idx="0">
                  <c:v>0.029233</c:v>
                </c:pt>
                <c:pt idx="1">
                  <c:v>0.029233</c:v>
                </c:pt>
                <c:pt idx="2">
                  <c:v>0.029233</c:v>
                </c:pt>
                <c:pt idx="3">
                  <c:v>0.029233</c:v>
                </c:pt>
                <c:pt idx="4">
                  <c:v>0.029233</c:v>
                </c:pt>
                <c:pt idx="5">
                  <c:v>0.029233</c:v>
                </c:pt>
                <c:pt idx="6">
                  <c:v>0.029233</c:v>
                </c:pt>
                <c:pt idx="7">
                  <c:v>0.029233</c:v>
                </c:pt>
                <c:pt idx="8">
                  <c:v>0.029233</c:v>
                </c:pt>
                <c:pt idx="9">
                  <c:v>0.029233</c:v>
                </c:pt>
                <c:pt idx="10">
                  <c:v>0.029233</c:v>
                </c:pt>
                <c:pt idx="11">
                  <c:v>0.029233</c:v>
                </c:pt>
                <c:pt idx="12">
                  <c:v>0.029233</c:v>
                </c:pt>
                <c:pt idx="13">
                  <c:v>0.029233</c:v>
                </c:pt>
                <c:pt idx="14">
                  <c:v>0.029233</c:v>
                </c:pt>
                <c:pt idx="15">
                  <c:v>0.029233</c:v>
                </c:pt>
                <c:pt idx="16">
                  <c:v>0.029233</c:v>
                </c:pt>
                <c:pt idx="17">
                  <c:v>0.029233</c:v>
                </c:pt>
                <c:pt idx="18">
                  <c:v>0.029233</c:v>
                </c:pt>
                <c:pt idx="19">
                  <c:v>0.029233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'PIB et ICA'!$A$29</c:f>
              <c:strCache>
                <c:ptCount val="1"/>
                <c:pt idx="0">
                  <c:v>Moyenne 98-09 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  <a:prstDash val="sysDash"/>
            </a:ln>
          </c:spPr>
          <c:marker>
            <c:symbol val="none"/>
          </c:marker>
          <c:dLbls>
            <c:dLbl>
              <c:idx val="11"/>
              <c:layout>
                <c:manualLayout>
                  <c:x val="0.0115440115440115"/>
                  <c:y val="-6.9707686492581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>
                  <a:lumMod val="75000"/>
                </a:schemeClr>
              </a:solidFill>
            </c:spPr>
            <c:txPr>
              <a:bodyPr/>
              <a:lstStyle/>
              <a:p>
                <a:pPr>
                  <a:defRPr sz="1600" b="1" i="1">
                    <a:solidFill>
                      <a:schemeClr val="bg1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'PIB et ICA'!$B$18:$U$18</c:f>
              <c:numCache>
                <c:formatCode>General</c:formatCode>
                <c:ptCount val="20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2001.0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  <c:pt idx="14">
                  <c:v>2012.0</c:v>
                </c:pt>
                <c:pt idx="15">
                  <c:v>2013.0</c:v>
                </c:pt>
                <c:pt idx="16">
                  <c:v>2014.0</c:v>
                </c:pt>
                <c:pt idx="17">
                  <c:v>2015.0</c:v>
                </c:pt>
                <c:pt idx="18">
                  <c:v>2016.0</c:v>
                </c:pt>
                <c:pt idx="19">
                  <c:v>2017.0</c:v>
                </c:pt>
              </c:numCache>
            </c:numRef>
          </c:cat>
          <c:val>
            <c:numRef>
              <c:f>'PIB et ICA'!$B$29:$U$29</c:f>
              <c:numCache>
                <c:formatCode>0.0%</c:formatCode>
                <c:ptCount val="20"/>
                <c:pt idx="0">
                  <c:v>0.0328275</c:v>
                </c:pt>
                <c:pt idx="1">
                  <c:v>0.0328275</c:v>
                </c:pt>
                <c:pt idx="2">
                  <c:v>0.0328275</c:v>
                </c:pt>
                <c:pt idx="3">
                  <c:v>0.0328275</c:v>
                </c:pt>
                <c:pt idx="4">
                  <c:v>0.0328275</c:v>
                </c:pt>
                <c:pt idx="5">
                  <c:v>0.0328275</c:v>
                </c:pt>
                <c:pt idx="6">
                  <c:v>0.0328275</c:v>
                </c:pt>
                <c:pt idx="7">
                  <c:v>0.0328275</c:v>
                </c:pt>
                <c:pt idx="8">
                  <c:v>0.0328275</c:v>
                </c:pt>
                <c:pt idx="9">
                  <c:v>0.0328275</c:v>
                </c:pt>
                <c:pt idx="10">
                  <c:v>0.0328275</c:v>
                </c:pt>
                <c:pt idx="11">
                  <c:v>0.0328275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'PIB et ICA'!$A$30</c:f>
              <c:strCache>
                <c:ptCount val="1"/>
                <c:pt idx="0">
                  <c:v>Moyenne 10-11</c:v>
                </c:pt>
              </c:strCache>
            </c:strRef>
          </c:tx>
          <c:spPr>
            <a:ln w="76200" cmpd="sng">
              <a:solidFill>
                <a:srgbClr val="00E500"/>
              </a:solidFill>
              <a:prstDash val="sysDot"/>
            </a:ln>
          </c:spPr>
          <c:marker>
            <c:symbol val="none"/>
          </c:marker>
          <c:dLbls>
            <c:dLbl>
              <c:idx val="13"/>
              <c:layout>
                <c:manualLayout>
                  <c:x val="-0.012987012987013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00E500"/>
              </a:solidFill>
            </c:spPr>
            <c:txPr>
              <a:bodyPr/>
              <a:lstStyle/>
              <a:p>
                <a:pPr>
                  <a:defRPr sz="1600" b="1" i="1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'PIB et ICA'!$B$18:$U$18</c:f>
              <c:numCache>
                <c:formatCode>General</c:formatCode>
                <c:ptCount val="20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2001.0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  <c:pt idx="14">
                  <c:v>2012.0</c:v>
                </c:pt>
                <c:pt idx="15">
                  <c:v>2013.0</c:v>
                </c:pt>
                <c:pt idx="16">
                  <c:v>2014.0</c:v>
                </c:pt>
                <c:pt idx="17">
                  <c:v>2015.0</c:v>
                </c:pt>
                <c:pt idx="18">
                  <c:v>2016.0</c:v>
                </c:pt>
                <c:pt idx="19">
                  <c:v>2017.0</c:v>
                </c:pt>
              </c:numCache>
            </c:numRef>
          </c:cat>
          <c:val>
            <c:numRef>
              <c:f>'PIB et ICA'!$B$30:$U$30</c:f>
              <c:numCache>
                <c:formatCode>General</c:formatCode>
                <c:ptCount val="20"/>
                <c:pt idx="0" formatCode="0.0%">
                  <c:v>0.0</c:v>
                </c:pt>
                <c:pt idx="12" formatCode="0.0%">
                  <c:v>0.056855</c:v>
                </c:pt>
                <c:pt idx="13" formatCode="0.0%">
                  <c:v>0.056855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'PIB et ICA'!$A$31:$B$31</c:f>
              <c:strCache>
                <c:ptCount val="1"/>
                <c:pt idx="0">
                  <c:v>Moyenne 12-17  </c:v>
                </c:pt>
              </c:strCache>
            </c:strRef>
          </c:tx>
          <c:spPr>
            <a:ln>
              <a:solidFill>
                <a:srgbClr val="FF0000"/>
              </a:solidFill>
              <a:prstDash val="dash"/>
            </a:ln>
          </c:spPr>
          <c:marker>
            <c:symbol val="none"/>
          </c:marker>
          <c:cat>
            <c:numRef>
              <c:f>'PIB et ICA'!$B$18:$U$18</c:f>
              <c:numCache>
                <c:formatCode>General</c:formatCode>
                <c:ptCount val="20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2001.0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  <c:pt idx="14">
                  <c:v>2012.0</c:v>
                </c:pt>
                <c:pt idx="15">
                  <c:v>2013.0</c:v>
                </c:pt>
                <c:pt idx="16">
                  <c:v>2014.0</c:v>
                </c:pt>
                <c:pt idx="17">
                  <c:v>2015.0</c:v>
                </c:pt>
                <c:pt idx="18">
                  <c:v>2016.0</c:v>
                </c:pt>
                <c:pt idx="19">
                  <c:v>2017.0</c:v>
                </c:pt>
              </c:numCache>
            </c:numRef>
          </c:cat>
          <c:val>
            <c:numRef>
              <c:f>'PIB et ICA'!$C$31:$U$31</c:f>
              <c:numCache>
                <c:formatCode>General</c:formatCode>
                <c:ptCount val="19"/>
                <c:pt idx="13" formatCode="0.0%">
                  <c:v>0.0128366666666667</c:v>
                </c:pt>
                <c:pt idx="14" formatCode="0.0%">
                  <c:v>0.0128366666666667</c:v>
                </c:pt>
                <c:pt idx="15" formatCode="0.0%">
                  <c:v>0.0128366666666667</c:v>
                </c:pt>
                <c:pt idx="16" formatCode="0.0%">
                  <c:v>0.0128366666666667</c:v>
                </c:pt>
                <c:pt idx="17" formatCode="0.0%">
                  <c:v>0.0128366666666667</c:v>
                </c:pt>
                <c:pt idx="18" formatCode="0.0%">
                  <c:v>0.0128366666666667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737864"/>
        <c:axId val="-2044716552"/>
      </c:lineChart>
      <c:catAx>
        <c:axId val="-2100737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>
            <a:solidFill>
              <a:srgbClr val="FF0000"/>
            </a:solidFill>
          </a:ln>
        </c:spPr>
        <c:txPr>
          <a:bodyPr rot="-5400000" vert="horz"/>
          <a:lstStyle/>
          <a:p>
            <a:pPr>
              <a:defRPr sz="1800"/>
            </a:pPr>
            <a:endParaRPr lang="fr-FR"/>
          </a:p>
        </c:txPr>
        <c:crossAx val="-2044716552"/>
        <c:crosses val="autoZero"/>
        <c:auto val="1"/>
        <c:lblAlgn val="ctr"/>
        <c:lblOffset val="100"/>
        <c:noMultiLvlLbl val="0"/>
      </c:catAx>
      <c:valAx>
        <c:axId val="-204471655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%" sourceLinked="0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fr-FR"/>
          </a:p>
        </c:txPr>
        <c:crossAx val="-2100737864"/>
        <c:crosses val="autoZero"/>
        <c:crossBetween val="between"/>
        <c:majorUnit val="0.005"/>
      </c:valAx>
    </c:plotArea>
    <c:legend>
      <c:legendPos val="l"/>
      <c:layout>
        <c:manualLayout>
          <c:xMode val="edge"/>
          <c:yMode val="edge"/>
          <c:x val="0.0"/>
          <c:y val="0.106040932626612"/>
          <c:w val="0.998404744861438"/>
          <c:h val="0.110934552857699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80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fr-FR" sz="1800" b="1" i="0" u="none" strike="noStrike" baseline="0" dirty="0" smtClean="0">
                <a:effectLst/>
              </a:rPr>
              <a:t>PIB</a:t>
            </a:r>
            <a:r>
              <a:rPr lang="fr-FR" sz="1800" b="1" i="0" u="none" strike="noStrike" baseline="0" dirty="0" smtClean="0"/>
              <a:t> : p</a:t>
            </a:r>
            <a:r>
              <a:rPr lang="fr-FR" sz="1800" dirty="0" smtClean="0"/>
              <a:t>lus </a:t>
            </a:r>
            <a:r>
              <a:rPr lang="fr-FR" sz="1800" dirty="0"/>
              <a:t>forts taux de </a:t>
            </a:r>
            <a:r>
              <a:rPr lang="fr-FR" sz="1800" dirty="0" smtClean="0"/>
              <a:t>croissance </a:t>
            </a:r>
          </a:p>
          <a:p>
            <a:pPr>
              <a:defRPr sz="1800"/>
            </a:pPr>
            <a:r>
              <a:rPr lang="fr-FR" sz="1800" dirty="0" smtClean="0"/>
              <a:t>en Nouvelle </a:t>
            </a:r>
            <a:r>
              <a:rPr lang="fr-FR" sz="1800" dirty="0"/>
              <a:t>Calédonie qu'en </a:t>
            </a:r>
            <a:r>
              <a:rPr lang="fr-FR" sz="1800" dirty="0" smtClean="0"/>
              <a:t>Métropole... </a:t>
            </a:r>
          </a:p>
          <a:p>
            <a:pPr>
              <a:defRPr sz="1800"/>
            </a:pPr>
            <a:r>
              <a:rPr lang="fr-FR" sz="1800" dirty="0" smtClean="0"/>
              <a:t>mais jusqu’en 2015 </a:t>
            </a:r>
            <a:endParaRPr lang="fr-FR" sz="1800" dirty="0"/>
          </a:p>
        </c:rich>
      </c:tx>
      <c:layout>
        <c:manualLayout>
          <c:xMode val="edge"/>
          <c:yMode val="edge"/>
          <c:x val="0.158004828225768"/>
          <c:y val="7.43804825613759E-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41719092805707"/>
          <c:y val="0.147686497063171"/>
          <c:w val="0.931648159364695"/>
          <c:h val="0.746462128337524"/>
        </c:manualLayout>
      </c:layout>
      <c:lineChart>
        <c:grouping val="standard"/>
        <c:varyColors val="0"/>
        <c:ser>
          <c:idx val="0"/>
          <c:order val="0"/>
          <c:tx>
            <c:strRef>
              <c:f>'PIB et ICA'!$A$19</c:f>
              <c:strCache>
                <c:ptCount val="1"/>
                <c:pt idx="0">
                  <c:v>NC</c:v>
                </c:pt>
              </c:strCache>
            </c:strRef>
          </c:tx>
          <c:spPr>
            <a:ln w="28575" cmpd="sng">
              <a:solidFill>
                <a:srgbClr val="008000"/>
              </a:solidFill>
              <a:prstDash val="sysDash"/>
            </a:ln>
          </c:spPr>
          <c:marker>
            <c:symbol val="none"/>
          </c:marker>
          <c:dLbls>
            <c:delete val="1"/>
          </c:dLbls>
          <c:trendline>
            <c:spPr>
              <a:ln w="76200" cmpd="sng">
                <a:solidFill>
                  <a:srgbClr val="008000"/>
                </a:solidFill>
              </a:ln>
            </c:spPr>
            <c:trendlineType val="movingAvg"/>
            <c:period val="4"/>
            <c:dispRSqr val="0"/>
            <c:dispEq val="0"/>
          </c:trendline>
          <c:cat>
            <c:numRef>
              <c:f>'PIB et ICA'!$B$18:$U$18</c:f>
              <c:numCache>
                <c:formatCode>General</c:formatCode>
                <c:ptCount val="20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2001.0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  <c:pt idx="14">
                  <c:v>2012.0</c:v>
                </c:pt>
                <c:pt idx="15">
                  <c:v>2013.0</c:v>
                </c:pt>
                <c:pt idx="16">
                  <c:v>2014.0</c:v>
                </c:pt>
                <c:pt idx="17">
                  <c:v>2015.0</c:v>
                </c:pt>
                <c:pt idx="18">
                  <c:v>2016.0</c:v>
                </c:pt>
                <c:pt idx="19">
                  <c:v>2017.0</c:v>
                </c:pt>
              </c:numCache>
            </c:numRef>
          </c:cat>
          <c:val>
            <c:numRef>
              <c:f>'PIB et ICA'!$B$19:$U$19</c:f>
              <c:numCache>
                <c:formatCode>0.0%</c:formatCode>
                <c:ptCount val="20"/>
                <c:pt idx="0">
                  <c:v>0.025</c:v>
                </c:pt>
                <c:pt idx="1">
                  <c:v>0.04419</c:v>
                </c:pt>
                <c:pt idx="2">
                  <c:v>0.02504</c:v>
                </c:pt>
                <c:pt idx="3">
                  <c:v>0.023</c:v>
                </c:pt>
                <c:pt idx="4">
                  <c:v>0.02456</c:v>
                </c:pt>
                <c:pt idx="5">
                  <c:v>0.04849</c:v>
                </c:pt>
                <c:pt idx="6">
                  <c:v>0.039</c:v>
                </c:pt>
                <c:pt idx="7">
                  <c:v>0.036</c:v>
                </c:pt>
                <c:pt idx="8">
                  <c:v>0.057</c:v>
                </c:pt>
                <c:pt idx="9">
                  <c:v>0.0424</c:v>
                </c:pt>
                <c:pt idx="10">
                  <c:v>0.00592</c:v>
                </c:pt>
                <c:pt idx="11">
                  <c:v>0.02333</c:v>
                </c:pt>
                <c:pt idx="12">
                  <c:v>0.06938</c:v>
                </c:pt>
                <c:pt idx="13">
                  <c:v>0.04433</c:v>
                </c:pt>
                <c:pt idx="14">
                  <c:v>0.01</c:v>
                </c:pt>
                <c:pt idx="15">
                  <c:v>0.03</c:v>
                </c:pt>
                <c:pt idx="16">
                  <c:v>0.01322</c:v>
                </c:pt>
                <c:pt idx="17">
                  <c:v>0.0138</c:v>
                </c:pt>
                <c:pt idx="18">
                  <c:v>0.0</c:v>
                </c:pt>
                <c:pt idx="19">
                  <c:v>0.01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'PIB et ICA'!$A$20</c:f>
              <c:strCache>
                <c:ptCount val="1"/>
                <c:pt idx="0">
                  <c:v>Métr</c:v>
                </c:pt>
              </c:strCache>
            </c:strRef>
          </c:tx>
          <c:spPr>
            <a:ln w="28575" cmpd="sng">
              <a:solidFill>
                <a:srgbClr val="0000FF"/>
              </a:solidFill>
              <a:prstDash val="sysDash"/>
            </a:ln>
          </c:spPr>
          <c:marker>
            <c:symbol val="none"/>
          </c:marker>
          <c:dLbls>
            <c:delete val="1"/>
          </c:dLbls>
          <c:trendline>
            <c:spPr>
              <a:ln w="76200" cmpd="sng">
                <a:solidFill>
                  <a:srgbClr val="0000FF"/>
                </a:solidFill>
              </a:ln>
            </c:spPr>
            <c:trendlineType val="movingAvg"/>
            <c:period val="4"/>
            <c:dispRSqr val="0"/>
            <c:dispEq val="0"/>
          </c:trendline>
          <c:cat>
            <c:numRef>
              <c:f>'PIB et ICA'!$B$18:$U$18</c:f>
              <c:numCache>
                <c:formatCode>General</c:formatCode>
                <c:ptCount val="20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2001.0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  <c:pt idx="14">
                  <c:v>2012.0</c:v>
                </c:pt>
                <c:pt idx="15">
                  <c:v>2013.0</c:v>
                </c:pt>
                <c:pt idx="16">
                  <c:v>2014.0</c:v>
                </c:pt>
                <c:pt idx="17">
                  <c:v>2015.0</c:v>
                </c:pt>
                <c:pt idx="18">
                  <c:v>2016.0</c:v>
                </c:pt>
                <c:pt idx="19">
                  <c:v>2017.0</c:v>
                </c:pt>
              </c:numCache>
            </c:numRef>
          </c:cat>
          <c:val>
            <c:numRef>
              <c:f>'PIB et ICA'!$B$20:$U$20</c:f>
              <c:numCache>
                <c:formatCode>0.0%</c:formatCode>
                <c:ptCount val="20"/>
                <c:pt idx="0">
                  <c:v>0.036</c:v>
                </c:pt>
                <c:pt idx="1">
                  <c:v>0.034</c:v>
                </c:pt>
                <c:pt idx="2">
                  <c:v>0.039</c:v>
                </c:pt>
                <c:pt idx="3">
                  <c:v>0.02</c:v>
                </c:pt>
                <c:pt idx="4">
                  <c:v>0.011</c:v>
                </c:pt>
                <c:pt idx="5">
                  <c:v>0.008</c:v>
                </c:pt>
                <c:pt idx="6">
                  <c:v>0.028</c:v>
                </c:pt>
                <c:pt idx="7">
                  <c:v>0.016</c:v>
                </c:pt>
                <c:pt idx="8">
                  <c:v>0.024</c:v>
                </c:pt>
                <c:pt idx="9">
                  <c:v>0.024</c:v>
                </c:pt>
                <c:pt idx="10">
                  <c:v>0.002</c:v>
                </c:pt>
                <c:pt idx="11">
                  <c:v>-0.029</c:v>
                </c:pt>
                <c:pt idx="12">
                  <c:v>0.02</c:v>
                </c:pt>
                <c:pt idx="13">
                  <c:v>0.021</c:v>
                </c:pt>
                <c:pt idx="14">
                  <c:v>0.002</c:v>
                </c:pt>
                <c:pt idx="15">
                  <c:v>0.006</c:v>
                </c:pt>
                <c:pt idx="16">
                  <c:v>0.006</c:v>
                </c:pt>
                <c:pt idx="17">
                  <c:v>0.012</c:v>
                </c:pt>
                <c:pt idx="18">
                  <c:v>0.013</c:v>
                </c:pt>
                <c:pt idx="19" formatCode="0.00%">
                  <c:v>0.018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145008728"/>
        <c:axId val="-2144719912"/>
      </c:lineChart>
      <c:catAx>
        <c:axId val="-2145008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>
            <a:solidFill>
              <a:srgbClr val="FF0000"/>
            </a:solidFill>
          </a:ln>
        </c:spPr>
        <c:txPr>
          <a:bodyPr rot="-5400000" vert="horz"/>
          <a:lstStyle/>
          <a:p>
            <a:pPr>
              <a:defRPr/>
            </a:pPr>
            <a:endParaRPr lang="fr-FR"/>
          </a:p>
        </c:txPr>
        <c:crossAx val="-2144719912"/>
        <c:crosses val="autoZero"/>
        <c:auto val="1"/>
        <c:lblAlgn val="ctr"/>
        <c:lblOffset val="100"/>
        <c:noMultiLvlLbl val="0"/>
      </c:catAx>
      <c:valAx>
        <c:axId val="-2144719912"/>
        <c:scaling>
          <c:orientation val="minMax"/>
          <c:max val="0.05"/>
          <c:min val="-0.01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%" sourceLinked="0"/>
        <c:majorTickMark val="out"/>
        <c:minorTickMark val="none"/>
        <c:tickLblPos val="nextTo"/>
        <c:crossAx val="-2145008728"/>
        <c:crosses val="autoZero"/>
        <c:crossBetween val="between"/>
        <c:majorUnit val="0.005"/>
      </c:valAx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727100966617232"/>
          <c:y val="0.119610864109258"/>
          <c:w val="0.245658741398651"/>
          <c:h val="0.112658088517573"/>
        </c:manualLayout>
      </c:layout>
      <c:overlay val="0"/>
      <c:spPr>
        <a:solidFill>
          <a:schemeClr val="bg1"/>
        </a:solidFill>
        <a:ln>
          <a:solidFill>
            <a:schemeClr val="bg1"/>
          </a:solidFill>
        </a:ln>
      </c:spPr>
      <c:txPr>
        <a:bodyPr/>
        <a:lstStyle/>
        <a:p>
          <a:pPr>
            <a:defRPr sz="1800" b="1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fr-FR" sz="1800" dirty="0" smtClean="0"/>
              <a:t>Différentiel </a:t>
            </a:r>
            <a:r>
              <a:rPr lang="fr-FR" sz="1800" dirty="0"/>
              <a:t>décroissant depuis 2010, %</a:t>
            </a:r>
          </a:p>
        </c:rich>
      </c:tx>
      <c:layout>
        <c:manualLayout>
          <c:xMode val="edge"/>
          <c:yMode val="edge"/>
          <c:x val="0.184538699587309"/>
          <c:y val="0.0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207790714587068"/>
          <c:y val="0.147621264180279"/>
          <c:w val="0.970841444799672"/>
          <c:h val="0.746679271359195"/>
        </c:manualLayout>
      </c:layout>
      <c:lineChart>
        <c:grouping val="standard"/>
        <c:varyColors val="0"/>
        <c:ser>
          <c:idx val="0"/>
          <c:order val="0"/>
          <c:tx>
            <c:strRef>
              <c:f>'PIB et ICA'!$A$21</c:f>
              <c:strCache>
                <c:ptCount val="1"/>
                <c:pt idx="0">
                  <c:v>NC - Metr</c:v>
                </c:pt>
              </c:strCache>
            </c:strRef>
          </c:tx>
          <c:spPr>
            <a:ln w="28575" cmpd="sng">
              <a:solidFill>
                <a:srgbClr val="660066"/>
              </a:solidFill>
              <a:prstDash val="sysDash"/>
            </a:ln>
          </c:spPr>
          <c:marker>
            <c:symbol val="none"/>
          </c:marker>
          <c:dLbls>
            <c:delete val="1"/>
          </c:dLbls>
          <c:trendline>
            <c:spPr>
              <a:ln w="76200" cmpd="sng">
                <a:solidFill>
                  <a:srgbClr val="660066"/>
                </a:solidFill>
              </a:ln>
            </c:spPr>
            <c:trendlineType val="movingAvg"/>
            <c:period val="4"/>
            <c:dispRSqr val="0"/>
            <c:dispEq val="0"/>
          </c:trendline>
          <c:cat>
            <c:numRef>
              <c:f>'PIB et ICA'!$B$18:$U$18</c:f>
              <c:numCache>
                <c:formatCode>General</c:formatCode>
                <c:ptCount val="20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2001.0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  <c:pt idx="14">
                  <c:v>2012.0</c:v>
                </c:pt>
                <c:pt idx="15">
                  <c:v>2013.0</c:v>
                </c:pt>
                <c:pt idx="16">
                  <c:v>2014.0</c:v>
                </c:pt>
                <c:pt idx="17">
                  <c:v>2015.0</c:v>
                </c:pt>
                <c:pt idx="18">
                  <c:v>2016.0</c:v>
                </c:pt>
                <c:pt idx="19">
                  <c:v>2017.0</c:v>
                </c:pt>
              </c:numCache>
            </c:numRef>
          </c:cat>
          <c:val>
            <c:numRef>
              <c:f>'PIB et ICA'!$B$21:$U$21</c:f>
              <c:numCache>
                <c:formatCode>0%</c:formatCode>
                <c:ptCount val="20"/>
                <c:pt idx="0">
                  <c:v>-0.011</c:v>
                </c:pt>
                <c:pt idx="1">
                  <c:v>0.01019</c:v>
                </c:pt>
                <c:pt idx="2">
                  <c:v>-0.01396</c:v>
                </c:pt>
                <c:pt idx="3">
                  <c:v>0.003</c:v>
                </c:pt>
                <c:pt idx="4">
                  <c:v>0.01356</c:v>
                </c:pt>
                <c:pt idx="5">
                  <c:v>0.04049</c:v>
                </c:pt>
                <c:pt idx="6">
                  <c:v>0.011</c:v>
                </c:pt>
                <c:pt idx="7">
                  <c:v>0.02</c:v>
                </c:pt>
                <c:pt idx="8">
                  <c:v>0.033</c:v>
                </c:pt>
                <c:pt idx="9">
                  <c:v>0.0184</c:v>
                </c:pt>
                <c:pt idx="10">
                  <c:v>0.00392</c:v>
                </c:pt>
                <c:pt idx="11">
                  <c:v>0.05233</c:v>
                </c:pt>
                <c:pt idx="12">
                  <c:v>0.04938</c:v>
                </c:pt>
                <c:pt idx="13">
                  <c:v>0.02333</c:v>
                </c:pt>
                <c:pt idx="14">
                  <c:v>0.01122</c:v>
                </c:pt>
                <c:pt idx="15">
                  <c:v>0.0078</c:v>
                </c:pt>
                <c:pt idx="16">
                  <c:v>-0.006</c:v>
                </c:pt>
                <c:pt idx="17">
                  <c:v>-0.002</c:v>
                </c:pt>
                <c:pt idx="18">
                  <c:v>0.0</c:v>
                </c:pt>
                <c:pt idx="19">
                  <c:v>0.0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100356200"/>
        <c:axId val="-2100345880"/>
      </c:lineChart>
      <c:catAx>
        <c:axId val="-2100356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>
            <a:solidFill>
              <a:srgbClr val="FF0000"/>
            </a:solidFill>
          </a:ln>
        </c:spPr>
        <c:txPr>
          <a:bodyPr rot="-5400000" vert="horz"/>
          <a:lstStyle/>
          <a:p>
            <a:pPr>
              <a:defRPr/>
            </a:pPr>
            <a:endParaRPr lang="fr-FR"/>
          </a:p>
        </c:txPr>
        <c:crossAx val="-2100345880"/>
        <c:crosses val="autoZero"/>
        <c:auto val="1"/>
        <c:lblAlgn val="ctr"/>
        <c:lblOffset val="100"/>
        <c:tickLblSkip val="3"/>
        <c:noMultiLvlLbl val="0"/>
      </c:catAx>
      <c:valAx>
        <c:axId val="-2100345880"/>
        <c:scaling>
          <c:orientation val="minMax"/>
          <c:max val="0.05"/>
          <c:min val="-0.01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%" sourceLinked="0"/>
        <c:majorTickMark val="out"/>
        <c:minorTickMark val="none"/>
        <c:tickLblPos val="nextTo"/>
        <c:txPr>
          <a:bodyPr/>
          <a:lstStyle/>
          <a:p>
            <a:pPr>
              <a:defRPr sz="100">
                <a:solidFill>
                  <a:schemeClr val="bg1"/>
                </a:solidFill>
              </a:defRPr>
            </a:pPr>
            <a:endParaRPr lang="fr-FR"/>
          </a:p>
        </c:txPr>
        <c:crossAx val="-2100356200"/>
        <c:crosses val="autoZero"/>
        <c:crossBetween val="between"/>
        <c:majorUnit val="0.005"/>
      </c:valAx>
    </c:plotArea>
    <c:legend>
      <c:legendPos val="r"/>
      <c:layout>
        <c:manualLayout>
          <c:xMode val="edge"/>
          <c:yMode val="edge"/>
          <c:x val="0.267807345383697"/>
          <c:y val="0.736792965525846"/>
          <c:w val="0.482028592781405"/>
          <c:h val="0.117374800852256"/>
        </c:manualLayout>
      </c:layout>
      <c:overlay val="0"/>
      <c:spPr>
        <a:solidFill>
          <a:schemeClr val="bg1"/>
        </a:solidFill>
        <a:ln>
          <a:solidFill>
            <a:schemeClr val="bg1"/>
          </a:solidFill>
        </a:ln>
      </c:spPr>
      <c:txPr>
        <a:bodyPr/>
        <a:lstStyle/>
        <a:p>
          <a:pPr>
            <a:defRPr b="1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Evolution du PIB par habitant, </a:t>
            </a:r>
          </a:p>
          <a:p>
            <a:pPr>
              <a:defRPr sz="1800"/>
            </a:pPr>
            <a:r>
              <a:rPr lang="fr-FR" sz="1800" dirty="0">
                <a:solidFill>
                  <a:srgbClr val="660066"/>
                </a:solidFill>
              </a:rPr>
              <a:t>par an </a:t>
            </a:r>
            <a:r>
              <a:rPr lang="fr-FR" sz="1800" dirty="0"/>
              <a:t>et </a:t>
            </a:r>
            <a:r>
              <a:rPr lang="fr-FR" sz="1800" dirty="0">
                <a:solidFill>
                  <a:srgbClr val="FF0000"/>
                </a:solidFill>
              </a:rPr>
              <a:t>par mois</a:t>
            </a:r>
            <a:r>
              <a:rPr lang="fr-FR" sz="1800" dirty="0"/>
              <a:t>, </a:t>
            </a:r>
          </a:p>
          <a:p>
            <a:pPr>
              <a:defRPr sz="1800"/>
            </a:pPr>
            <a:r>
              <a:rPr lang="fr-FR" sz="1800" dirty="0"/>
              <a:t>francs </a:t>
            </a:r>
            <a:r>
              <a:rPr lang="fr-FR" sz="1800" dirty="0" smtClean="0"/>
              <a:t>courants</a:t>
            </a:r>
            <a:r>
              <a:rPr lang="mr-IN" sz="1800" dirty="0" smtClean="0"/>
              <a:t>…</a:t>
            </a:r>
            <a:endParaRPr lang="fr-FR" sz="1800" dirty="0"/>
          </a:p>
        </c:rich>
      </c:tx>
      <c:layout>
        <c:manualLayout>
          <c:xMode val="edge"/>
          <c:yMode val="edge"/>
          <c:x val="0.189068990285659"/>
          <c:y val="0.0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132740989970771"/>
          <c:y val="0.165386442584927"/>
          <c:w val="0.842166256130586"/>
          <c:h val="0.738334611127379"/>
        </c:manualLayout>
      </c:layout>
      <c:lineChart>
        <c:grouping val="standard"/>
        <c:varyColors val="0"/>
        <c:ser>
          <c:idx val="1"/>
          <c:order val="0"/>
          <c:tx>
            <c:strRef>
              <c:f>'PIB eval 15'!$A$26</c:f>
              <c:strCache>
                <c:ptCount val="1"/>
                <c:pt idx="0">
                  <c:v>KCFP courants par mois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'PIB eval 15'!$B$24:$V$24</c:f>
              <c:strCache>
                <c:ptCount val="21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 e</c:v>
                </c:pt>
                <c:pt idx="20">
                  <c:v>2017 e</c:v>
                </c:pt>
              </c:strCache>
            </c:strRef>
          </c:cat>
          <c:val>
            <c:numRef>
              <c:f>'PIB eval 15'!$B$26:$V$26</c:f>
              <c:numCache>
                <c:formatCode>General</c:formatCode>
                <c:ptCount val="21"/>
                <c:pt idx="0">
                  <c:v>155.5833333333333</c:v>
                </c:pt>
                <c:pt idx="1">
                  <c:v>156.0833333333333</c:v>
                </c:pt>
                <c:pt idx="2">
                  <c:v>164.3333333333333</c:v>
                </c:pt>
                <c:pt idx="3">
                  <c:v>174.75</c:v>
                </c:pt>
                <c:pt idx="4">
                  <c:v>170.8333333333333</c:v>
                </c:pt>
                <c:pt idx="5">
                  <c:v>180.4166666666667</c:v>
                </c:pt>
                <c:pt idx="6">
                  <c:v>194.9166666666667</c:v>
                </c:pt>
                <c:pt idx="7">
                  <c:v>208.9166666666667</c:v>
                </c:pt>
                <c:pt idx="8">
                  <c:v>217.3333333333333</c:v>
                </c:pt>
                <c:pt idx="9">
                  <c:v>236.8333333333333</c:v>
                </c:pt>
                <c:pt idx="10">
                  <c:v>269.5833333333333</c:v>
                </c:pt>
                <c:pt idx="11">
                  <c:v>253.9166666666667</c:v>
                </c:pt>
                <c:pt idx="12">
                  <c:v>252.6666666666667</c:v>
                </c:pt>
                <c:pt idx="13">
                  <c:v>280.9166666666666</c:v>
                </c:pt>
                <c:pt idx="14">
                  <c:v>290.5000000000001</c:v>
                </c:pt>
                <c:pt idx="15">
                  <c:v>283.9715449826479</c:v>
                </c:pt>
                <c:pt idx="16">
                  <c:v>288.1533715509024</c:v>
                </c:pt>
                <c:pt idx="17">
                  <c:v>296.1666666666666</c:v>
                </c:pt>
                <c:pt idx="18">
                  <c:v>291.0833333333333</c:v>
                </c:pt>
                <c:pt idx="19">
                  <c:v>285.8956922009265</c:v>
                </c:pt>
                <c:pt idx="20">
                  <c:v>283.6085094322489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449096"/>
        <c:axId val="-2100459992"/>
      </c:lineChart>
      <c:lineChart>
        <c:grouping val="standard"/>
        <c:varyColors val="0"/>
        <c:ser>
          <c:idx val="3"/>
          <c:order val="1"/>
          <c:tx>
            <c:strRef>
              <c:f>'PIB eval 15'!$A$34</c:f>
              <c:strCache>
                <c:ptCount val="1"/>
                <c:pt idx="0">
                  <c:v>PIB/Habitant (KCFP constants de 2016 par mois), indice prix du PIB</c:v>
                </c:pt>
              </c:strCache>
            </c:strRef>
          </c:tx>
          <c:marker>
            <c:symbol val="none"/>
          </c:marker>
          <c:cat>
            <c:strRef>
              <c:f>'PIB eval 15'!$B$24:$V$24</c:f>
              <c:strCache>
                <c:ptCount val="21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 e</c:v>
                </c:pt>
                <c:pt idx="20">
                  <c:v>2017 e</c:v>
                </c:pt>
              </c:strCache>
            </c:strRef>
          </c:cat>
          <c:val>
            <c:numRef>
              <c:f>'PIB eval 15'!$B$34:$U$34</c:f>
              <c:numCache>
                <c:formatCode>General</c:formatCode>
                <c:ptCount val="20"/>
                <c:pt idx="0">
                  <c:v>225.208226490254</c:v>
                </c:pt>
                <c:pt idx="1">
                  <c:v>228.2636100996451</c:v>
                </c:pt>
                <c:pt idx="2">
                  <c:v>234.378376614796</c:v>
                </c:pt>
                <c:pt idx="3">
                  <c:v>236.1428480210971</c:v>
                </c:pt>
                <c:pt idx="4">
                  <c:v>237.4968467452414</c:v>
                </c:pt>
                <c:pt idx="5">
                  <c:v>239.222490408819</c:v>
                </c:pt>
                <c:pt idx="6">
                  <c:v>246.6556796018623</c:v>
                </c:pt>
                <c:pt idx="7">
                  <c:v>251.8612209609403</c:v>
                </c:pt>
                <c:pt idx="8">
                  <c:v>256.5161800600283</c:v>
                </c:pt>
                <c:pt idx="9">
                  <c:v>266.5546186540502</c:v>
                </c:pt>
                <c:pt idx="10">
                  <c:v>273.1608944867926</c:v>
                </c:pt>
                <c:pt idx="11">
                  <c:v>270.172928479942</c:v>
                </c:pt>
                <c:pt idx="12">
                  <c:v>271.7883168167288</c:v>
                </c:pt>
                <c:pt idx="13">
                  <c:v>285.4957745580999</c:v>
                </c:pt>
                <c:pt idx="14">
                  <c:v>292.8573092154041</c:v>
                </c:pt>
                <c:pt idx="15">
                  <c:v>290.5341344856236</c:v>
                </c:pt>
                <c:pt idx="16">
                  <c:v>293.93690166033</c:v>
                </c:pt>
                <c:pt idx="17">
                  <c:v>292.3805944630761</c:v>
                </c:pt>
                <c:pt idx="18">
                  <c:v>291.0833333333333</c:v>
                </c:pt>
                <c:pt idx="19">
                  <c:v>285.8956922009265</c:v>
                </c:pt>
              </c:numCache>
            </c:numRef>
          </c:val>
          <c:smooth val="0"/>
        </c:ser>
        <c:ser>
          <c:idx val="0"/>
          <c:order val="2"/>
          <c:tx>
            <c:strRef>
              <c:f>'PIB eval 15'!$A$25</c:f>
              <c:strCache>
                <c:ptCount val="1"/>
                <c:pt idx="0">
                  <c:v>MCFP courants par an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cat>
            <c:strRef>
              <c:f>'PIB eval 15'!$B$24:$V$24</c:f>
              <c:strCache>
                <c:ptCount val="21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 e</c:v>
                </c:pt>
                <c:pt idx="20">
                  <c:v>2017 e</c:v>
                </c:pt>
              </c:strCache>
            </c:strRef>
          </c:cat>
          <c:val>
            <c:numRef>
              <c:f>'PIB eval 15'!$B$25:$V$25</c:f>
              <c:numCache>
                <c:formatCode>General</c:formatCode>
                <c:ptCount val="21"/>
                <c:pt idx="0">
                  <c:v>1.867</c:v>
                </c:pt>
                <c:pt idx="1">
                  <c:v>1.873</c:v>
                </c:pt>
                <c:pt idx="2">
                  <c:v>1.972</c:v>
                </c:pt>
                <c:pt idx="3">
                  <c:v>2.097</c:v>
                </c:pt>
                <c:pt idx="4">
                  <c:v>2.05</c:v>
                </c:pt>
                <c:pt idx="5">
                  <c:v>2.165</c:v>
                </c:pt>
                <c:pt idx="6">
                  <c:v>2.338999999999999</c:v>
                </c:pt>
                <c:pt idx="7">
                  <c:v>2.507</c:v>
                </c:pt>
                <c:pt idx="8">
                  <c:v>2.608</c:v>
                </c:pt>
                <c:pt idx="9">
                  <c:v>2.842</c:v>
                </c:pt>
                <c:pt idx="10">
                  <c:v>3.235</c:v>
                </c:pt>
                <c:pt idx="11">
                  <c:v>3.047</c:v>
                </c:pt>
                <c:pt idx="12">
                  <c:v>3.032</c:v>
                </c:pt>
                <c:pt idx="13">
                  <c:v>3.371</c:v>
                </c:pt>
                <c:pt idx="14">
                  <c:v>3.486</c:v>
                </c:pt>
                <c:pt idx="15">
                  <c:v>3.407658539791798</c:v>
                </c:pt>
                <c:pt idx="16">
                  <c:v>3.457840458610828</c:v>
                </c:pt>
                <c:pt idx="17">
                  <c:v>3.554</c:v>
                </c:pt>
                <c:pt idx="18">
                  <c:v>3.493</c:v>
                </c:pt>
                <c:pt idx="19">
                  <c:v>3.430748306411119</c:v>
                </c:pt>
                <c:pt idx="20">
                  <c:v>3.403302113186997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453272"/>
        <c:axId val="-2100456328"/>
      </c:lineChart>
      <c:catAx>
        <c:axId val="-21004490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800"/>
            </a:pPr>
            <a:endParaRPr lang="fr-FR"/>
          </a:p>
        </c:txPr>
        <c:crossAx val="-2100459992"/>
        <c:crosses val="autoZero"/>
        <c:auto val="1"/>
        <c:lblAlgn val="ctr"/>
        <c:lblOffset val="100"/>
        <c:tickLblSkip val="3"/>
        <c:noMultiLvlLbl val="0"/>
      </c:catAx>
      <c:valAx>
        <c:axId val="-2100459992"/>
        <c:scaling>
          <c:orientation val="minMax"/>
          <c:max val="310.0"/>
          <c:min val="140.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>
                <a:solidFill>
                  <a:srgbClr val="FF0000"/>
                </a:solidFill>
              </a:defRPr>
            </a:pPr>
            <a:endParaRPr lang="fr-FR"/>
          </a:p>
        </c:txPr>
        <c:crossAx val="-2100449096"/>
        <c:crosses val="autoZero"/>
        <c:crossBetween val="between"/>
        <c:majorUnit val="10.0"/>
      </c:valAx>
      <c:valAx>
        <c:axId val="-2100456328"/>
        <c:scaling>
          <c:orientation val="minMax"/>
          <c:max val="3.7"/>
          <c:min val="1.7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">
                <a:solidFill>
                  <a:schemeClr val="bg1"/>
                </a:solidFill>
              </a:defRPr>
            </a:pPr>
            <a:endParaRPr lang="fr-FR"/>
          </a:p>
        </c:txPr>
        <c:crossAx val="-2100453272"/>
        <c:crosses val="max"/>
        <c:crossBetween val="between"/>
      </c:valAx>
      <c:catAx>
        <c:axId val="-2100453272"/>
        <c:scaling>
          <c:orientation val="minMax"/>
        </c:scaling>
        <c:delete val="1"/>
        <c:axPos val="b"/>
        <c:majorTickMark val="out"/>
        <c:minorTickMark val="none"/>
        <c:tickLblPos val="nextTo"/>
        <c:crossAx val="-2100456328"/>
        <c:crossesAt val="1.6"/>
        <c:auto val="1"/>
        <c:lblAlgn val="ctr"/>
        <c:lblOffset val="100"/>
        <c:noMultiLvlLbl val="0"/>
      </c:catAx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0.152117916023607"/>
          <c:y val="0.151384725764337"/>
          <c:w val="0.45064409439937"/>
          <c:h val="0.178047994430357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800" b="1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mr-IN" sz="1800" dirty="0" smtClean="0"/>
              <a:t>…</a:t>
            </a:r>
            <a:r>
              <a:rPr lang="fr-FR" sz="1800" dirty="0" smtClean="0"/>
              <a:t> et en </a:t>
            </a:r>
            <a:r>
              <a:rPr lang="fr-FR" sz="1800" dirty="0"/>
              <a:t>francs </a:t>
            </a:r>
            <a:r>
              <a:rPr lang="fr-FR" sz="1800" dirty="0" smtClean="0"/>
              <a:t>constants</a:t>
            </a:r>
          </a:p>
          <a:p>
            <a:pPr>
              <a:defRPr sz="1800"/>
            </a:pPr>
            <a:r>
              <a:rPr lang="fr-FR" sz="1800" dirty="0" smtClean="0"/>
              <a:t>mesurant </a:t>
            </a:r>
            <a:endParaRPr lang="fr-FR" sz="1800" dirty="0"/>
          </a:p>
          <a:p>
            <a:pPr>
              <a:defRPr sz="1800"/>
            </a:pPr>
            <a:r>
              <a:rPr lang="fr-FR" sz="1800" dirty="0"/>
              <a:t>le pouvoir d'achat</a:t>
            </a:r>
          </a:p>
        </c:rich>
      </c:tx>
      <c:layout>
        <c:manualLayout>
          <c:xMode val="edge"/>
          <c:yMode val="edge"/>
          <c:x val="0.142750874950087"/>
          <c:y val="0.0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134725379429784"/>
          <c:y val="0.163206396341337"/>
          <c:w val="0.830006668611678"/>
          <c:h val="0.740514657370968"/>
        </c:manualLayout>
      </c:layout>
      <c:lineChart>
        <c:grouping val="standard"/>
        <c:varyColors val="0"/>
        <c:ser>
          <c:idx val="0"/>
          <c:order val="1"/>
          <c:tx>
            <c:strRef>
              <c:f>'PIB eval 15'!$A$37</c:f>
              <c:strCache>
                <c:ptCount val="1"/>
                <c:pt idx="0">
                  <c:v>PIB/Habitant (KCFP constants de 2016 par mois), selon l'IPC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'PIB eval 15'!$B$30:$V$30</c:f>
              <c:strCache>
                <c:ptCount val="21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 e</c:v>
                </c:pt>
                <c:pt idx="20">
                  <c:v>2017 e</c:v>
                </c:pt>
              </c:strCache>
            </c:strRef>
          </c:cat>
          <c:val>
            <c:numRef>
              <c:f>'PIB eval 15'!$B$37:$V$37</c:f>
              <c:numCache>
                <c:formatCode>General</c:formatCode>
                <c:ptCount val="21"/>
                <c:pt idx="0">
                  <c:v>204.2885590587137</c:v>
                </c:pt>
                <c:pt idx="1">
                  <c:v>202.6820887363207</c:v>
                </c:pt>
                <c:pt idx="2">
                  <c:v>212.9006731098216</c:v>
                </c:pt>
                <c:pt idx="3">
                  <c:v>222.9630482214705</c:v>
                </c:pt>
                <c:pt idx="4">
                  <c:v>213.0194781905563</c:v>
                </c:pt>
                <c:pt idx="5">
                  <c:v>220.962230676607</c:v>
                </c:pt>
                <c:pt idx="6">
                  <c:v>236.089775260971</c:v>
                </c:pt>
                <c:pt idx="7">
                  <c:v>250.9417292465601</c:v>
                </c:pt>
                <c:pt idx="8">
                  <c:v>257.8757360834466</c:v>
                </c:pt>
                <c:pt idx="9">
                  <c:v>272.9595809826889</c:v>
                </c:pt>
                <c:pt idx="10">
                  <c:v>307.7035226421456</c:v>
                </c:pt>
                <c:pt idx="11">
                  <c:v>281.5113117187319</c:v>
                </c:pt>
                <c:pt idx="12">
                  <c:v>277.5451446034714</c:v>
                </c:pt>
                <c:pt idx="13">
                  <c:v>300.4678161401739</c:v>
                </c:pt>
                <c:pt idx="14">
                  <c:v>303.3597103443756</c:v>
                </c:pt>
                <c:pt idx="15">
                  <c:v>291.4334107875652</c:v>
                </c:pt>
                <c:pt idx="16">
                  <c:v>291.9829566109393</c:v>
                </c:pt>
                <c:pt idx="17">
                  <c:v>299.5788766517493</c:v>
                </c:pt>
                <c:pt idx="18">
                  <c:v>292.7667190018942</c:v>
                </c:pt>
                <c:pt idx="19">
                  <c:v>285.8956922009265</c:v>
                </c:pt>
                <c:pt idx="20">
                  <c:v>283.6085094322489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401032"/>
        <c:axId val="-2100478280"/>
      </c:lineChart>
      <c:lineChart>
        <c:grouping val="standard"/>
        <c:varyColors val="0"/>
        <c:ser>
          <c:idx val="2"/>
          <c:order val="0"/>
          <c:tx>
            <c:strRef>
              <c:f>'PIB eval 15'!$A$36</c:f>
              <c:strCache>
                <c:ptCount val="1"/>
                <c:pt idx="0">
                  <c:v>PIB/Habitant (MCFP constants de 2016 par an), selon l'IPC</c:v>
                </c:pt>
              </c:strCache>
            </c:strRef>
          </c:tx>
          <c:spPr>
            <a:ln>
              <a:solidFill>
                <a:srgbClr val="000090"/>
              </a:solidFill>
            </a:ln>
          </c:spPr>
          <c:marker>
            <c:symbol val="none"/>
          </c:marker>
          <c:cat>
            <c:strRef>
              <c:f>'PIB eval 15'!$B$30:$V$30</c:f>
              <c:strCache>
                <c:ptCount val="21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 e</c:v>
                </c:pt>
                <c:pt idx="20">
                  <c:v>2017 e</c:v>
                </c:pt>
              </c:strCache>
            </c:strRef>
          </c:cat>
          <c:val>
            <c:numRef>
              <c:f>'PIB eval 15'!$B$36:$V$36</c:f>
              <c:numCache>
                <c:formatCode>General</c:formatCode>
                <c:ptCount val="21"/>
                <c:pt idx="0">
                  <c:v>2.451462708704565</c:v>
                </c:pt>
                <c:pt idx="1">
                  <c:v>2.432185064835846</c:v>
                </c:pt>
                <c:pt idx="2">
                  <c:v>2.55480807731786</c:v>
                </c:pt>
                <c:pt idx="3">
                  <c:v>2.675556578657646</c:v>
                </c:pt>
                <c:pt idx="4">
                  <c:v>2.556233738286676</c:v>
                </c:pt>
                <c:pt idx="5">
                  <c:v>2.651546768119284</c:v>
                </c:pt>
                <c:pt idx="6">
                  <c:v>2.833077303131651</c:v>
                </c:pt>
                <c:pt idx="7">
                  <c:v>3.011300750958721</c:v>
                </c:pt>
                <c:pt idx="8">
                  <c:v>3.09450883300136</c:v>
                </c:pt>
                <c:pt idx="9">
                  <c:v>3.275514971792276</c:v>
                </c:pt>
                <c:pt idx="10">
                  <c:v>3.69244227170575</c:v>
                </c:pt>
                <c:pt idx="11">
                  <c:v>3.378135740624784</c:v>
                </c:pt>
                <c:pt idx="12">
                  <c:v>3.330541735241657</c:v>
                </c:pt>
                <c:pt idx="13">
                  <c:v>3.605613793682091</c:v>
                </c:pt>
                <c:pt idx="14">
                  <c:v>3.640316524132507</c:v>
                </c:pt>
                <c:pt idx="15">
                  <c:v>3.497200929450777</c:v>
                </c:pt>
                <c:pt idx="16">
                  <c:v>3.503795479331271</c:v>
                </c:pt>
                <c:pt idx="17">
                  <c:v>3.594946519820992</c:v>
                </c:pt>
                <c:pt idx="18">
                  <c:v>3.513200628022755</c:v>
                </c:pt>
                <c:pt idx="19">
                  <c:v>3.430748306411119</c:v>
                </c:pt>
                <c:pt idx="20">
                  <c:v>3.403302113186997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519320"/>
        <c:axId val="-2100526248"/>
      </c:lineChart>
      <c:catAx>
        <c:axId val="-21004010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800"/>
            </a:pPr>
            <a:endParaRPr lang="fr-FR"/>
          </a:p>
        </c:txPr>
        <c:crossAx val="-2100478280"/>
        <c:crosses val="autoZero"/>
        <c:auto val="1"/>
        <c:lblAlgn val="ctr"/>
        <c:lblOffset val="100"/>
        <c:tickLblSkip val="2"/>
        <c:noMultiLvlLbl val="0"/>
      </c:catAx>
      <c:valAx>
        <c:axId val="-2100478280"/>
        <c:scaling>
          <c:orientation val="minMax"/>
          <c:max val="310.0"/>
          <c:min val="140.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">
                <a:solidFill>
                  <a:schemeClr val="bg1"/>
                </a:solidFill>
              </a:defRPr>
            </a:pPr>
            <a:endParaRPr lang="fr-FR"/>
          </a:p>
        </c:txPr>
        <c:crossAx val="-2100401032"/>
        <c:crosses val="autoZero"/>
        <c:crossBetween val="between"/>
        <c:majorUnit val="10.0"/>
      </c:valAx>
      <c:valAx>
        <c:axId val="-2100526248"/>
        <c:scaling>
          <c:orientation val="minMax"/>
          <c:max val="3.7"/>
          <c:min val="1.7"/>
        </c:scaling>
        <c:delete val="0"/>
        <c:axPos val="r"/>
        <c:numFmt formatCode="General" sourceLinked="1"/>
        <c:majorTickMark val="out"/>
        <c:minorTickMark val="none"/>
        <c:tickLblPos val="nextTo"/>
        <c:crossAx val="-2100519320"/>
        <c:crosses val="max"/>
        <c:crossBetween val="between"/>
      </c:valAx>
      <c:catAx>
        <c:axId val="-2100519320"/>
        <c:scaling>
          <c:orientation val="minMax"/>
        </c:scaling>
        <c:delete val="1"/>
        <c:axPos val="b"/>
        <c:majorTickMark val="out"/>
        <c:minorTickMark val="none"/>
        <c:tickLblPos val="nextTo"/>
        <c:crossAx val="-2100526248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 dirty="0"/>
              <a:t>Taux de croissance </a:t>
            </a:r>
            <a:r>
              <a:rPr lang="fr-FR" sz="2400" dirty="0" smtClean="0"/>
              <a:t>du </a:t>
            </a:r>
            <a:r>
              <a:rPr lang="fr-FR" sz="2400" dirty="0"/>
              <a:t>PIB </a:t>
            </a:r>
            <a:endParaRPr lang="fr-FR" sz="2400" dirty="0" smtClean="0"/>
          </a:p>
          <a:p>
            <a:pPr>
              <a:defRPr sz="2400"/>
            </a:pPr>
            <a:r>
              <a:rPr lang="fr-FR" sz="2400" dirty="0" smtClean="0"/>
              <a:t>et ICA</a:t>
            </a:r>
            <a:endParaRPr lang="fr-FR" sz="2400" dirty="0"/>
          </a:p>
        </c:rich>
      </c:tx>
      <c:layout>
        <c:manualLayout>
          <c:xMode val="edge"/>
          <c:yMode val="edge"/>
          <c:x val="0.108938348650691"/>
          <c:y val="0.00188235294117647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119597669486361"/>
          <c:y val="0.0938332190829087"/>
          <c:w val="0.790562297359889"/>
          <c:h val="0.762388216767022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'PIB et ICA'!$A$109</c:f>
              <c:strCache>
                <c:ptCount val="1"/>
                <c:pt idx="0">
                  <c:v>PIB</c:v>
                </c:pt>
              </c:strCache>
            </c:strRef>
          </c:tx>
          <c:spPr>
            <a:solidFill>
              <a:srgbClr val="00E500"/>
            </a:solidFill>
            <a:ln w="28575" cmpd="sng">
              <a:noFill/>
            </a:ln>
          </c:spPr>
          <c:invertIfNegative val="0"/>
          <c:dLbls>
            <c:dLbl>
              <c:idx val="7"/>
              <c:spPr/>
              <c:txPr>
                <a:bodyPr rot="-5400000" vert="horz"/>
                <a:lstStyle/>
                <a:p>
                  <a:pPr>
                    <a:defRPr sz="2400" b="1" i="1">
                      <a:solidFill>
                        <a:srgbClr val="FF0000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/>
              <c:txPr>
                <a:bodyPr rot="-5400000" vert="horz"/>
                <a:lstStyle/>
                <a:p>
                  <a:pPr>
                    <a:defRPr sz="2400" b="1" i="1">
                      <a:solidFill>
                        <a:srgbClr val="FF0000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2400" b="1" i="1"/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'PIB et ICA'!$B$107:$J$107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Est 2017</c:v>
                </c:pt>
              </c:strCache>
            </c:strRef>
          </c:cat>
          <c:val>
            <c:numRef>
              <c:f>'PIB et ICA'!$B$109:$J$109</c:f>
              <c:numCache>
                <c:formatCode>0.0%</c:formatCode>
                <c:ptCount val="9"/>
                <c:pt idx="0">
                  <c:v>0.02333</c:v>
                </c:pt>
                <c:pt idx="1">
                  <c:v>0.06938</c:v>
                </c:pt>
                <c:pt idx="2">
                  <c:v>0.04433</c:v>
                </c:pt>
                <c:pt idx="3">
                  <c:v>0.01</c:v>
                </c:pt>
                <c:pt idx="4">
                  <c:v>0.03</c:v>
                </c:pt>
                <c:pt idx="5">
                  <c:v>0.01322</c:v>
                </c:pt>
                <c:pt idx="6">
                  <c:v>0.0138</c:v>
                </c:pt>
                <c:pt idx="7">
                  <c:v>0.0</c:v>
                </c:pt>
                <c:pt idx="8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00664200"/>
        <c:axId val="-2100670712"/>
      </c:barChart>
      <c:lineChart>
        <c:grouping val="standard"/>
        <c:varyColors val="0"/>
        <c:ser>
          <c:idx val="0"/>
          <c:order val="0"/>
          <c:tx>
            <c:strRef>
              <c:f>'PIB et ICA'!$A$108</c:f>
              <c:strCache>
                <c:ptCount val="1"/>
                <c:pt idx="0">
                  <c:v>ICA</c:v>
                </c:pt>
              </c:strCache>
            </c:strRef>
          </c:tx>
          <c:spPr>
            <a:ln w="57150" cmpd="sng">
              <a:solidFill>
                <a:schemeClr val="tx1"/>
              </a:solidFill>
              <a:prstDash val="sysDash"/>
            </a:ln>
          </c:spPr>
          <c:marker>
            <c:symbol val="none"/>
          </c:marker>
          <c:dPt>
            <c:idx val="8"/>
            <c:bubble3D val="0"/>
          </c:dPt>
          <c:dLbls>
            <c:dLbl>
              <c:idx val="1"/>
              <c:layout>
                <c:manualLayout>
                  <c:x val="-0.0671390751078716"/>
                  <c:y val="-0.026352941176470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2000" b="1" i="1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'PIB et ICA'!$B$107:$J$107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Est 2017</c:v>
                </c:pt>
              </c:strCache>
            </c:strRef>
          </c:cat>
          <c:val>
            <c:numRef>
              <c:f>'PIB et ICA'!$B$108:$J$108</c:f>
              <c:numCache>
                <c:formatCode>#,##0</c:formatCode>
                <c:ptCount val="9"/>
                <c:pt idx="0">
                  <c:v>95.70983205844809</c:v>
                </c:pt>
                <c:pt idx="1">
                  <c:v>101.532068018366</c:v>
                </c:pt>
                <c:pt idx="2">
                  <c:v>96.40548780214255</c:v>
                </c:pt>
                <c:pt idx="3">
                  <c:v>93.06481573267231</c:v>
                </c:pt>
                <c:pt idx="4">
                  <c:v>85.03727122972247</c:v>
                </c:pt>
                <c:pt idx="5">
                  <c:v>89.55000000000001</c:v>
                </c:pt>
                <c:pt idx="6">
                  <c:v>90.67499999999998</c:v>
                </c:pt>
                <c:pt idx="7">
                  <c:v>84.1</c:v>
                </c:pt>
                <c:pt idx="8">
                  <c:v>89.4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681128"/>
        <c:axId val="-2100675640"/>
      </c:lineChart>
      <c:catAx>
        <c:axId val="-2100664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>
            <a:solidFill>
              <a:schemeClr val="tx1"/>
            </a:solidFill>
          </a:ln>
        </c:spPr>
        <c:txPr>
          <a:bodyPr rot="-5400000" vert="horz"/>
          <a:lstStyle/>
          <a:p>
            <a:pPr>
              <a:defRPr sz="1800"/>
            </a:pPr>
            <a:endParaRPr lang="fr-FR"/>
          </a:p>
        </c:txPr>
        <c:crossAx val="-2100670712"/>
        <c:crosses val="autoZero"/>
        <c:auto val="1"/>
        <c:lblAlgn val="ctr"/>
        <c:lblOffset val="100"/>
        <c:noMultiLvlLbl val="0"/>
      </c:catAx>
      <c:valAx>
        <c:axId val="-2100670712"/>
        <c:scaling>
          <c:orientation val="minMax"/>
          <c:min val="0.0"/>
        </c:scaling>
        <c:delete val="0"/>
        <c:axPos val="l"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accent3">
                    <a:lumMod val="50000"/>
                  </a:schemeClr>
                </a:solidFill>
              </a:defRPr>
            </a:pPr>
            <a:endParaRPr lang="fr-FR"/>
          </a:p>
        </c:txPr>
        <c:crossAx val="-2100664200"/>
        <c:crosses val="autoZero"/>
        <c:crossBetween val="between"/>
        <c:majorUnit val="0.01"/>
      </c:valAx>
      <c:valAx>
        <c:axId val="-2100675640"/>
        <c:scaling>
          <c:orientation val="minMax"/>
          <c:min val="70.0"/>
        </c:scaling>
        <c:delete val="0"/>
        <c:axPos val="r"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8000"/>
                </a:solidFill>
              </a:defRPr>
            </a:pPr>
            <a:endParaRPr lang="fr-FR"/>
          </a:p>
        </c:txPr>
        <c:crossAx val="-2100681128"/>
        <c:crosses val="max"/>
        <c:crossBetween val="between"/>
      </c:valAx>
      <c:catAx>
        <c:axId val="-2100681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00675640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391191633553546"/>
          <c:y val="0.131927744326077"/>
          <c:w val="0.454827917408157"/>
          <c:h val="0.0562355164427976"/>
        </c:manualLayout>
      </c:layout>
      <c:overlay val="0"/>
      <c:spPr>
        <a:solidFill>
          <a:schemeClr val="bg1"/>
        </a:solidFill>
        <a:ln>
          <a:solidFill>
            <a:schemeClr val="bg1"/>
          </a:solidFill>
        </a:ln>
      </c:spPr>
      <c:txPr>
        <a:bodyPr/>
        <a:lstStyle/>
        <a:p>
          <a:pPr>
            <a:defRPr sz="200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fr-FR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 b="1" i="0" baseline="0" dirty="0">
                <a:effectLst/>
              </a:rPr>
              <a:t>Cours du nickel et ICA</a:t>
            </a:r>
            <a:endParaRPr lang="fr-FR" sz="2400" dirty="0">
              <a:effectLst/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041719092805707"/>
          <c:y val="0.134726245072903"/>
          <c:w val="0.941512484016421"/>
          <c:h val="0.720057386550977"/>
        </c:manualLayout>
      </c:layout>
      <c:lineChart>
        <c:grouping val="standard"/>
        <c:varyColors val="0"/>
        <c:ser>
          <c:idx val="1"/>
          <c:order val="1"/>
          <c:tx>
            <c:strRef>
              <c:f>'PIB et ICA'!$A$114</c:f>
              <c:strCache>
                <c:ptCount val="1"/>
                <c:pt idx="0">
                  <c:v>Cours Ni, CFP constants / Livre</c:v>
                </c:pt>
              </c:strCache>
            </c:strRef>
          </c:tx>
          <c:spPr>
            <a:ln w="57150" cmpd="sng">
              <a:solidFill>
                <a:srgbClr val="008000"/>
              </a:solidFill>
            </a:ln>
          </c:spPr>
          <c:marker>
            <c:symbol val="none"/>
          </c:marker>
          <c:dPt>
            <c:idx val="8"/>
            <c:bubble3D val="0"/>
            <c:spPr>
              <a:ln w="57150" cmpd="sng">
                <a:solidFill>
                  <a:srgbClr val="008000"/>
                </a:solidFill>
                <a:prstDash val="sysDash"/>
              </a:ln>
            </c:spPr>
          </c:dPt>
          <c:dLbls>
            <c:dLbl>
              <c:idx val="1"/>
              <c:layout>
                <c:manualLayout>
                  <c:x val="-0.0953846357440614"/>
                  <c:y val="-0.028720412886464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0.0862338384172566"/>
                  <c:y val="0.028720412886464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.0"/>
                  <c:y val="-0.028720412886464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800" b="1">
                    <a:solidFill>
                      <a:srgbClr val="008000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'PIB et ICA'!$B$107:$J$107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Est 2017</c:v>
                </c:pt>
              </c:strCache>
            </c:strRef>
          </c:cat>
          <c:val>
            <c:numRef>
              <c:f>'PIB et ICA'!$B$114:$J$114</c:f>
              <c:numCache>
                <c:formatCode>_ * #\ ##0_)\ _€_ ;_ * \(#\ ##0\)\ _€_ ;_ * "-"??_)\ _€_ ;_ @_ </c:formatCode>
                <c:ptCount val="9"/>
                <c:pt idx="0">
                  <c:v>587.8713710269381</c:v>
                </c:pt>
                <c:pt idx="1">
                  <c:v>952.8460573244151</c:v>
                </c:pt>
                <c:pt idx="2">
                  <c:v>928.974769576512</c:v>
                </c:pt>
                <c:pt idx="3">
                  <c:v>757.123736240725</c:v>
                </c:pt>
                <c:pt idx="4">
                  <c:v>620.1290011716234</c:v>
                </c:pt>
                <c:pt idx="5">
                  <c:v>695.2389806872381</c:v>
                </c:pt>
                <c:pt idx="6">
                  <c:v>579.8653363810079</c:v>
                </c:pt>
                <c:pt idx="7">
                  <c:v>470.0393483145967</c:v>
                </c:pt>
                <c:pt idx="8">
                  <c:v>495.1147235897907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741464"/>
        <c:axId val="-2100750888"/>
      </c:lineChart>
      <c:lineChart>
        <c:grouping val="standard"/>
        <c:varyColors val="0"/>
        <c:ser>
          <c:idx val="0"/>
          <c:order val="0"/>
          <c:tx>
            <c:strRef>
              <c:f>'PIB et ICA'!$A$113</c:f>
              <c:strCache>
                <c:ptCount val="1"/>
                <c:pt idx="0">
                  <c:v>ICA</c:v>
                </c:pt>
              </c:strCache>
            </c:strRef>
          </c:tx>
          <c:spPr>
            <a:ln w="57150" cmpd="sng">
              <a:solidFill>
                <a:schemeClr val="tx1"/>
              </a:solidFill>
              <a:prstDash val="sysDash"/>
            </a:ln>
          </c:spPr>
          <c:marker>
            <c:symbol val="none"/>
          </c:marker>
          <c:dPt>
            <c:idx val="8"/>
            <c:bubble3D val="0"/>
          </c:dPt>
          <c:cat>
            <c:strRef>
              <c:f>'PIB et ICA'!$B$107:$J$107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Est 2017</c:v>
                </c:pt>
              </c:strCache>
            </c:strRef>
          </c:cat>
          <c:val>
            <c:numRef>
              <c:f>'PIB et ICA'!$B$113:$J$113</c:f>
              <c:numCache>
                <c:formatCode>#,##0</c:formatCode>
                <c:ptCount val="9"/>
                <c:pt idx="0">
                  <c:v>95.70983205844809</c:v>
                </c:pt>
                <c:pt idx="1">
                  <c:v>101.532068018366</c:v>
                </c:pt>
                <c:pt idx="2">
                  <c:v>96.40548780214255</c:v>
                </c:pt>
                <c:pt idx="3">
                  <c:v>93.06481573267231</c:v>
                </c:pt>
                <c:pt idx="4">
                  <c:v>85.03727122972247</c:v>
                </c:pt>
                <c:pt idx="5">
                  <c:v>89.55000000000001</c:v>
                </c:pt>
                <c:pt idx="6">
                  <c:v>90.67499999999998</c:v>
                </c:pt>
                <c:pt idx="7">
                  <c:v>84.1</c:v>
                </c:pt>
                <c:pt idx="8">
                  <c:v>89.4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762616"/>
        <c:axId val="-2100757384"/>
      </c:lineChart>
      <c:catAx>
        <c:axId val="-2100741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>
            <a:solidFill>
              <a:schemeClr val="tx1"/>
            </a:solidFill>
          </a:ln>
        </c:spPr>
        <c:txPr>
          <a:bodyPr rot="-5400000" vert="horz"/>
          <a:lstStyle/>
          <a:p>
            <a:pPr>
              <a:defRPr sz="1800"/>
            </a:pPr>
            <a:endParaRPr lang="fr-FR"/>
          </a:p>
        </c:txPr>
        <c:crossAx val="-2100750888"/>
        <c:crosses val="autoZero"/>
        <c:auto val="1"/>
        <c:lblAlgn val="ctr"/>
        <c:lblOffset val="100"/>
        <c:noMultiLvlLbl val="0"/>
      </c:catAx>
      <c:valAx>
        <c:axId val="-2100750888"/>
        <c:scaling>
          <c:orientation val="minMax"/>
          <c:max val="1000.0"/>
          <c:min val="300.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00FF"/>
                </a:solidFill>
              </a:defRPr>
            </a:pPr>
            <a:endParaRPr lang="fr-FR"/>
          </a:p>
        </c:txPr>
        <c:crossAx val="-2100741464"/>
        <c:crosses val="autoZero"/>
        <c:crossBetween val="between"/>
        <c:majorUnit val="100.0"/>
      </c:valAx>
      <c:valAx>
        <c:axId val="-2100757384"/>
        <c:scaling>
          <c:orientation val="minMax"/>
          <c:max val="105.0"/>
          <c:min val="70.0"/>
        </c:scaling>
        <c:delete val="0"/>
        <c:axPos val="r"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">
                <a:solidFill>
                  <a:schemeClr val="bg1"/>
                </a:solidFill>
              </a:defRPr>
            </a:pPr>
            <a:endParaRPr lang="fr-FR"/>
          </a:p>
        </c:txPr>
        <c:crossAx val="-2100762616"/>
        <c:crosses val="max"/>
        <c:crossBetween val="between"/>
      </c:valAx>
      <c:catAx>
        <c:axId val="-21007626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0075738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0"/>
          <c:y val="0.726577447947832"/>
          <c:w val="0.963833256137101"/>
          <c:h val="0.114965626716346"/>
        </c:manualLayout>
      </c:layout>
      <c:overlay val="0"/>
      <c:spPr>
        <a:solidFill>
          <a:schemeClr val="bg1"/>
        </a:solidFill>
        <a:ln>
          <a:solidFill>
            <a:schemeClr val="bg1"/>
          </a:solidFill>
        </a:ln>
      </c:spPr>
      <c:txPr>
        <a:bodyPr/>
        <a:lstStyle/>
        <a:p>
          <a:pPr>
            <a:defRPr sz="200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fr-FR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fr-FR" sz="2000" dirty="0"/>
              <a:t>Taux de croissance </a:t>
            </a:r>
            <a:r>
              <a:rPr lang="fr-FR" sz="2000" dirty="0" smtClean="0"/>
              <a:t>du </a:t>
            </a:r>
            <a:r>
              <a:rPr lang="fr-FR" sz="2000" dirty="0"/>
              <a:t>PIB </a:t>
            </a:r>
            <a:r>
              <a:rPr lang="fr-FR" sz="2000" dirty="0" smtClean="0"/>
              <a:t>et </a:t>
            </a:r>
            <a:r>
              <a:rPr lang="fr-FR" sz="2000" dirty="0"/>
              <a:t>cours du nickel de 1998 à 2009 : </a:t>
            </a:r>
            <a:r>
              <a:rPr lang="fr-FR" sz="2000" dirty="0">
                <a:solidFill>
                  <a:srgbClr val="FF0000"/>
                </a:solidFill>
              </a:rPr>
              <a:t>mauvaise </a:t>
            </a:r>
            <a:r>
              <a:rPr lang="fr-FR" sz="2000" dirty="0" smtClean="0">
                <a:solidFill>
                  <a:srgbClr val="FF0000"/>
                </a:solidFill>
              </a:rPr>
              <a:t>corrélation</a:t>
            </a:r>
            <a:r>
              <a:rPr lang="mr-IN" sz="2000" dirty="0" smtClean="0">
                <a:solidFill>
                  <a:srgbClr val="FF0000"/>
                </a:solidFill>
              </a:rPr>
              <a:t>…</a:t>
            </a:r>
            <a:endParaRPr lang="fr-FR" sz="2000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09666291713536"/>
          <c:y val="0.000522309711286089"/>
        </c:manualLayout>
      </c:layout>
      <c:overlay val="0"/>
      <c:spPr>
        <a:solidFill>
          <a:schemeClr val="bg1"/>
        </a:solidFill>
        <a:ln>
          <a:solidFill>
            <a:schemeClr val="bg1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0.101525590551181"/>
          <c:y val="0.109567998444639"/>
          <c:w val="0.853506124234471"/>
          <c:h val="0.748703443591506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'PIB et ICA'!$A$77</c:f>
              <c:strCache>
                <c:ptCount val="1"/>
                <c:pt idx="0">
                  <c:v>PIB</c:v>
                </c:pt>
              </c:strCache>
            </c:strRef>
          </c:tx>
          <c:spPr>
            <a:solidFill>
              <a:srgbClr val="00E500"/>
            </a:solidFill>
            <a:ln w="76200" cmpd="sng">
              <a:solidFill>
                <a:srgbClr val="00E500"/>
              </a:solidFill>
            </a:ln>
          </c:spPr>
          <c:invertIfNegative val="0"/>
          <c:cat>
            <c:numRef>
              <c:f>'PIB et ICA'!$B$75:$M$75</c:f>
              <c:numCache>
                <c:formatCode>0</c:formatCode>
                <c:ptCount val="12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2001.0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</c:numCache>
            </c:numRef>
          </c:cat>
          <c:val>
            <c:numRef>
              <c:f>'PIB et ICA'!$B$77:$M$77</c:f>
              <c:numCache>
                <c:formatCode>0.0%</c:formatCode>
                <c:ptCount val="12"/>
                <c:pt idx="0">
                  <c:v>0.025</c:v>
                </c:pt>
                <c:pt idx="1">
                  <c:v>0.04419</c:v>
                </c:pt>
                <c:pt idx="2">
                  <c:v>0.02504</c:v>
                </c:pt>
                <c:pt idx="3">
                  <c:v>0.023</c:v>
                </c:pt>
                <c:pt idx="4">
                  <c:v>0.02456</c:v>
                </c:pt>
                <c:pt idx="5">
                  <c:v>0.04849</c:v>
                </c:pt>
                <c:pt idx="6">
                  <c:v>0.039</c:v>
                </c:pt>
                <c:pt idx="7">
                  <c:v>0.036</c:v>
                </c:pt>
                <c:pt idx="8">
                  <c:v>0.057</c:v>
                </c:pt>
                <c:pt idx="9">
                  <c:v>0.0424</c:v>
                </c:pt>
                <c:pt idx="10">
                  <c:v>0.00592</c:v>
                </c:pt>
                <c:pt idx="11">
                  <c:v>0.02333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10576904"/>
        <c:axId val="-2132826392"/>
      </c:barChart>
      <c:lineChart>
        <c:grouping val="standard"/>
        <c:varyColors val="0"/>
        <c:ser>
          <c:idx val="0"/>
          <c:order val="0"/>
          <c:tx>
            <c:strRef>
              <c:f>'PIB et ICA'!$A$76</c:f>
              <c:strCache>
                <c:ptCount val="1"/>
                <c:pt idx="0">
                  <c:v>Cours Ni, CFP constants / Livre</c:v>
                </c:pt>
              </c:strCache>
            </c:strRef>
          </c:tx>
          <c:spPr>
            <a:ln w="76200" cmpd="sng">
              <a:solidFill>
                <a:srgbClr val="008000"/>
              </a:solidFill>
            </a:ln>
          </c:spPr>
          <c:marker>
            <c:symbol val="none"/>
          </c:marker>
          <c:cat>
            <c:numRef>
              <c:f>'PIB et ICA'!$B$75:$M$75</c:f>
              <c:numCache>
                <c:formatCode>0</c:formatCode>
                <c:ptCount val="12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2001.0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</c:numCache>
            </c:numRef>
          </c:cat>
          <c:val>
            <c:numRef>
              <c:f>'PIB et ICA'!$B$76:$M$76</c:f>
              <c:numCache>
                <c:formatCode>0</c:formatCode>
                <c:ptCount val="12"/>
                <c:pt idx="0">
                  <c:v>293.9185165850066</c:v>
                </c:pt>
                <c:pt idx="1">
                  <c:v>398.0594632807922</c:v>
                </c:pt>
                <c:pt idx="2">
                  <c:v>645.8644683667953</c:v>
                </c:pt>
                <c:pt idx="3">
                  <c:v>448.6356521754017</c:v>
                </c:pt>
                <c:pt idx="4">
                  <c:v>475.7327144842166</c:v>
                </c:pt>
                <c:pt idx="5">
                  <c:v>555.9459257654898</c:v>
                </c:pt>
                <c:pt idx="6">
                  <c:v>723.3786001846773</c:v>
                </c:pt>
                <c:pt idx="7">
                  <c:v>763.491515165336</c:v>
                </c:pt>
                <c:pt idx="8">
                  <c:v>1198.3595230122</c:v>
                </c:pt>
                <c:pt idx="9">
                  <c:v>1689.412186736147</c:v>
                </c:pt>
                <c:pt idx="10">
                  <c:v>849.0679792203199</c:v>
                </c:pt>
                <c:pt idx="11">
                  <c:v>587.8713710269381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32848200"/>
        <c:axId val="-2132844056"/>
      </c:lineChart>
      <c:catAx>
        <c:axId val="-2110576904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-5400000" vert="horz"/>
          <a:lstStyle/>
          <a:p>
            <a:pPr>
              <a:defRPr sz="1800"/>
            </a:pPr>
            <a:endParaRPr lang="fr-FR"/>
          </a:p>
        </c:txPr>
        <c:crossAx val="-2132826392"/>
        <c:crosses val="autoZero"/>
        <c:auto val="1"/>
        <c:lblAlgn val="ctr"/>
        <c:lblOffset val="100"/>
        <c:tickLblSkip val="2"/>
        <c:noMultiLvlLbl val="0"/>
      </c:catAx>
      <c:valAx>
        <c:axId val="-2132826392"/>
        <c:scaling>
          <c:orientation val="minMax"/>
          <c:max val="0.08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.0%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rgbClr val="008000"/>
                </a:solidFill>
              </a:defRPr>
            </a:pPr>
            <a:endParaRPr lang="fr-FR"/>
          </a:p>
        </c:txPr>
        <c:crossAx val="-2110576904"/>
        <c:crosses val="autoZero"/>
        <c:crossBetween val="between"/>
        <c:majorUnit val="0.005"/>
      </c:valAx>
      <c:valAx>
        <c:axId val="-2132844056"/>
        <c:scaling>
          <c:orientation val="minMax"/>
        </c:scaling>
        <c:delete val="0"/>
        <c:axPos val="r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00">
                <a:solidFill>
                  <a:schemeClr val="bg1"/>
                </a:solidFill>
              </a:defRPr>
            </a:pPr>
            <a:endParaRPr lang="fr-FR"/>
          </a:p>
        </c:txPr>
        <c:crossAx val="-2132848200"/>
        <c:crosses val="max"/>
        <c:crossBetween val="between"/>
      </c:valAx>
      <c:catAx>
        <c:axId val="-2132848200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-2132844056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400"/>
      </a:pPr>
      <a:endParaRPr lang="fr-FR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mr-IN" sz="2000" dirty="0" smtClean="0"/>
              <a:t>…</a:t>
            </a:r>
            <a:r>
              <a:rPr lang="fr-FR" sz="2000" dirty="0" smtClean="0"/>
              <a:t> depuis </a:t>
            </a:r>
            <a:r>
              <a:rPr lang="fr-FR" sz="2000" dirty="0"/>
              <a:t>2009 : </a:t>
            </a:r>
            <a:endParaRPr lang="fr-FR" sz="2000" dirty="0" smtClean="0"/>
          </a:p>
          <a:p>
            <a:pPr>
              <a:defRPr sz="2000"/>
            </a:pPr>
            <a:r>
              <a:rPr lang="fr-FR" sz="2000" dirty="0" smtClean="0">
                <a:solidFill>
                  <a:srgbClr val="008000"/>
                </a:solidFill>
              </a:rPr>
              <a:t>assez </a:t>
            </a:r>
            <a:r>
              <a:rPr lang="fr-FR" sz="2000" dirty="0">
                <a:solidFill>
                  <a:srgbClr val="008000"/>
                </a:solidFill>
              </a:rPr>
              <a:t>bonne corrélation</a:t>
            </a:r>
          </a:p>
        </c:rich>
      </c:tx>
      <c:layout>
        <c:manualLayout>
          <c:xMode val="edge"/>
          <c:yMode val="edge"/>
          <c:x val="0.132085859130622"/>
          <c:y val="0.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11801195063383"/>
          <c:y val="0.106292031906972"/>
          <c:w val="0.835755402915061"/>
          <c:h val="0.79943409235265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'PIB et ICA'!$A$118</c:f>
              <c:strCache>
                <c:ptCount val="1"/>
                <c:pt idx="0">
                  <c:v>PIB</c:v>
                </c:pt>
              </c:strCache>
            </c:strRef>
          </c:tx>
          <c:spPr>
            <a:solidFill>
              <a:srgbClr val="00E500"/>
            </a:solidFill>
            <a:ln w="28575" cmpd="sng">
              <a:noFill/>
            </a:ln>
          </c:spPr>
          <c:invertIfNegative val="0"/>
          <c:dLbls>
            <c:dLbl>
              <c:idx val="6"/>
              <c:spPr/>
              <c:txPr>
                <a:bodyPr rot="-5400000" vert="horz"/>
                <a:lstStyle/>
                <a:p>
                  <a:pPr>
                    <a:defRPr sz="1800" b="1" i="1">
                      <a:solidFill>
                        <a:schemeClr val="tx1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/>
              <c:txPr>
                <a:bodyPr rot="-5400000" vert="horz"/>
                <a:lstStyle/>
                <a:p>
                  <a:pPr>
                    <a:defRPr sz="1800" b="1" i="1">
                      <a:solidFill>
                        <a:schemeClr val="tx1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800" b="1" i="0">
                    <a:solidFill>
                      <a:schemeClr val="tx1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'PIB et ICA'!$C$107:$J$107</c:f>
              <c:strCach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Est 2017</c:v>
                </c:pt>
              </c:strCache>
            </c:strRef>
          </c:cat>
          <c:val>
            <c:numRef>
              <c:f>'PIB et ICA'!$C$118:$J$118</c:f>
              <c:numCache>
                <c:formatCode>0.0%</c:formatCode>
                <c:ptCount val="8"/>
                <c:pt idx="0">
                  <c:v>0.06938</c:v>
                </c:pt>
                <c:pt idx="1">
                  <c:v>0.04433</c:v>
                </c:pt>
                <c:pt idx="2">
                  <c:v>0.01</c:v>
                </c:pt>
                <c:pt idx="3">
                  <c:v>0.03</c:v>
                </c:pt>
                <c:pt idx="4">
                  <c:v>0.01322</c:v>
                </c:pt>
                <c:pt idx="5">
                  <c:v>0.0138</c:v>
                </c:pt>
                <c:pt idx="6">
                  <c:v>0.0</c:v>
                </c:pt>
                <c:pt idx="7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00823992"/>
        <c:axId val="-2100825592"/>
      </c:barChart>
      <c:lineChart>
        <c:grouping val="standard"/>
        <c:varyColors val="0"/>
        <c:ser>
          <c:idx val="2"/>
          <c:order val="1"/>
          <c:tx>
            <c:strRef>
              <c:f>'PIB et ICA'!$A$119</c:f>
              <c:strCache>
                <c:ptCount val="1"/>
                <c:pt idx="0">
                  <c:v>Cours Ni, CFP constants / Livre</c:v>
                </c:pt>
              </c:strCache>
            </c:strRef>
          </c:tx>
          <c:spPr>
            <a:ln w="76200" cmpd="sng">
              <a:solidFill>
                <a:srgbClr val="008000"/>
              </a:solidFill>
            </a:ln>
          </c:spPr>
          <c:marker>
            <c:symbol val="none"/>
          </c:marker>
          <c:dPt>
            <c:idx val="8"/>
            <c:bubble3D val="0"/>
            <c:spPr>
              <a:ln w="76200" cmpd="sng">
                <a:solidFill>
                  <a:srgbClr val="008000"/>
                </a:solidFill>
                <a:prstDash val="sysDash"/>
              </a:ln>
            </c:spPr>
          </c:dPt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600" b="1">
                    <a:solidFill>
                      <a:srgbClr val="008000"/>
                    </a:solidFill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'PIB et ICA'!$C$107:$J$107</c:f>
              <c:strCach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Est 2017</c:v>
                </c:pt>
              </c:strCache>
            </c:strRef>
          </c:cat>
          <c:val>
            <c:numRef>
              <c:f>'PIB et ICA'!$C$119:$J$119</c:f>
              <c:numCache>
                <c:formatCode>_ * #\ ##0_)\ _€_ ;_ * \(#\ ##0\)\ _€_ ;_ * "-"??_)\ _€_ ;_ @_ </c:formatCode>
                <c:ptCount val="8"/>
                <c:pt idx="0">
                  <c:v>952.8460573244151</c:v>
                </c:pt>
                <c:pt idx="1">
                  <c:v>928.974769576512</c:v>
                </c:pt>
                <c:pt idx="2">
                  <c:v>757.123736240725</c:v>
                </c:pt>
                <c:pt idx="3">
                  <c:v>620.1290011716234</c:v>
                </c:pt>
                <c:pt idx="4">
                  <c:v>695.2389806872381</c:v>
                </c:pt>
                <c:pt idx="5">
                  <c:v>579.8653363810079</c:v>
                </c:pt>
                <c:pt idx="6">
                  <c:v>470.0393483145967</c:v>
                </c:pt>
                <c:pt idx="7">
                  <c:v>495.1147235897907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835448"/>
        <c:axId val="-2100838344"/>
      </c:lineChart>
      <c:catAx>
        <c:axId val="-2100823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>
            <a:solidFill>
              <a:schemeClr val="tx1"/>
            </a:solidFill>
          </a:ln>
        </c:spPr>
        <c:txPr>
          <a:bodyPr rot="-5400000" vert="horz"/>
          <a:lstStyle/>
          <a:p>
            <a:pPr>
              <a:defRPr sz="1800"/>
            </a:pPr>
            <a:endParaRPr lang="fr-FR"/>
          </a:p>
        </c:txPr>
        <c:crossAx val="-2100825592"/>
        <c:crosses val="autoZero"/>
        <c:auto val="1"/>
        <c:lblAlgn val="ctr"/>
        <c:lblOffset val="100"/>
        <c:tickLblSkip val="1"/>
        <c:noMultiLvlLbl val="0"/>
      </c:catAx>
      <c:valAx>
        <c:axId val="-2100825592"/>
        <c:scaling>
          <c:orientation val="minMax"/>
          <c:min val="0.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0" b="1">
                <a:solidFill>
                  <a:schemeClr val="bg1"/>
                </a:solidFill>
              </a:defRPr>
            </a:pPr>
            <a:endParaRPr lang="fr-FR"/>
          </a:p>
        </c:txPr>
        <c:crossAx val="-2100823992"/>
        <c:crosses val="autoZero"/>
        <c:crossBetween val="between"/>
        <c:majorUnit val="0.01"/>
      </c:valAx>
      <c:valAx>
        <c:axId val="-2100838344"/>
        <c:scaling>
          <c:orientation val="minMax"/>
          <c:max val="1800.0"/>
          <c:min val="0.0"/>
        </c:scaling>
        <c:delete val="0"/>
        <c:axPos val="r"/>
        <c:numFmt formatCode="_ * #\ ##0_)\ _€_ ;_ * \(#\ ##0\)\ _€_ ;_ * &quot;-&quot;??_)\ _€_ ;_ @_ 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rgbClr val="008000"/>
                </a:solidFill>
              </a:defRPr>
            </a:pPr>
            <a:endParaRPr lang="fr-FR"/>
          </a:p>
        </c:txPr>
        <c:crossAx val="-2100835448"/>
        <c:crosses val="max"/>
        <c:crossBetween val="between"/>
      </c:valAx>
      <c:catAx>
        <c:axId val="-21008354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00838344"/>
        <c:crosses val="autoZero"/>
        <c:auto val="1"/>
        <c:lblAlgn val="ctr"/>
        <c:lblOffset val="100"/>
        <c:noMultiLvlLbl val="0"/>
      </c:catAx>
    </c:plotArea>
    <c:legend>
      <c:legendPos val="l"/>
      <c:layout>
        <c:manualLayout>
          <c:xMode val="edge"/>
          <c:yMode val="edge"/>
          <c:x val="0.101369863013699"/>
          <c:y val="0.108132396454642"/>
          <c:w val="0.636977855672718"/>
          <c:h val="0.147353645098368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800" b="1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fr-FR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Les </a:t>
            </a:r>
            <a:r>
              <a:rPr lang="fr-FR" sz="2000" baseline="0" dirty="0"/>
              <a:t>secteurs</a:t>
            </a:r>
            <a:r>
              <a:rPr lang="fr-FR" sz="1800" baseline="0" dirty="0"/>
              <a:t> hors </a:t>
            </a:r>
            <a:r>
              <a:rPr lang="fr-FR" sz="1800" baseline="0" dirty="0" smtClean="0"/>
              <a:t>services jusqu’en 2011 </a:t>
            </a:r>
            <a:r>
              <a:rPr lang="fr-FR" sz="1800" baseline="0" dirty="0"/>
              <a:t>: </a:t>
            </a:r>
            <a:r>
              <a:rPr lang="fr-FR" sz="1800" baseline="0" dirty="0" smtClean="0"/>
              <a:t>1 </a:t>
            </a:r>
            <a:r>
              <a:rPr lang="fr-FR" sz="1800" baseline="0" dirty="0"/>
              <a:t>/ 4 du </a:t>
            </a:r>
            <a:r>
              <a:rPr lang="fr-FR" sz="1800" baseline="0" dirty="0" smtClean="0"/>
              <a:t>PIB, avec fortes fluctuations du Ni, un peu moins du BTP ; hors Ni et BTP-Construction, le reste est stable</a:t>
            </a:r>
            <a:endParaRPr lang="fr-FR" sz="1800" dirty="0"/>
          </a:p>
        </c:rich>
      </c:tx>
      <c:layout>
        <c:manualLayout>
          <c:xMode val="edge"/>
          <c:yMode val="edge"/>
          <c:x val="0.124295186785862"/>
          <c:y val="0.0529643956561701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905733822745841"/>
          <c:y val="0.182525957110444"/>
          <c:w val="0.895562133680658"/>
          <c:h val="0.709103961580211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'Travail PC'!$A$124</c:f>
              <c:strCache>
                <c:ptCount val="1"/>
                <c:pt idx="0">
                  <c:v>Industrie du nickel (mine et métallurgie)</c:v>
                </c:pt>
              </c:strCache>
            </c:strRef>
          </c:tx>
          <c:spPr>
            <a:solidFill>
              <a:srgbClr val="008000"/>
            </a:solidFill>
            <a:ln w="76200" cmpd="sng">
              <a:solidFill>
                <a:srgbClr val="008000"/>
              </a:solidFill>
            </a:ln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solidFill>
                <a:srgbClr val="FFFFFF"/>
              </a:solidFill>
            </c:spPr>
            <c:txPr>
              <a:bodyPr/>
              <a:lstStyle/>
              <a:p>
                <a:pPr>
                  <a:defRPr sz="2000" b="1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PC'!$B$124:$O$124</c:f>
              <c:numCache>
                <c:formatCode>0.0%</c:formatCode>
                <c:ptCount val="14"/>
                <c:pt idx="0">
                  <c:v>0.0289272097335735</c:v>
                </c:pt>
                <c:pt idx="1">
                  <c:v>0.0538213537138731</c:v>
                </c:pt>
                <c:pt idx="2">
                  <c:v>0.0859581443141767</c:v>
                </c:pt>
                <c:pt idx="3">
                  <c:v>0.0465189652664866</c:v>
                </c:pt>
                <c:pt idx="4">
                  <c:v>0.0574280246093673</c:v>
                </c:pt>
                <c:pt idx="5">
                  <c:v>0.0790583421690623</c:v>
                </c:pt>
                <c:pt idx="6">
                  <c:v>0.0978478451873992</c:v>
                </c:pt>
                <c:pt idx="7">
                  <c:v>0.095005974155641</c:v>
                </c:pt>
                <c:pt idx="8">
                  <c:v>0.115191150508806</c:v>
                </c:pt>
                <c:pt idx="9">
                  <c:v>0.168212840952781</c:v>
                </c:pt>
                <c:pt idx="10">
                  <c:v>0.0644109530739776</c:v>
                </c:pt>
                <c:pt idx="11">
                  <c:v>0.0493275951202809</c:v>
                </c:pt>
                <c:pt idx="12">
                  <c:v>0.0911897194609645</c:v>
                </c:pt>
                <c:pt idx="13">
                  <c:v>0.0720489055413133</c:v>
                </c:pt>
              </c:numCache>
            </c:numRef>
          </c:val>
        </c:ser>
        <c:ser>
          <c:idx val="4"/>
          <c:order val="1"/>
          <c:tx>
            <c:strRef>
              <c:f>'Travail PC'!$A$127</c:f>
              <c:strCache>
                <c:ptCount val="1"/>
                <c:pt idx="0">
                  <c:v>Construction</c:v>
                </c:pt>
              </c:strCache>
            </c:strRef>
          </c:tx>
          <c:spPr>
            <a:solidFill>
              <a:srgbClr val="660066"/>
            </a:solidFill>
            <a:ln w="76200" cmpd="sng">
              <a:solidFill>
                <a:srgbClr val="660066"/>
              </a:solidFill>
            </a:ln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solidFill>
                <a:srgbClr val="FFFFFF"/>
              </a:solidFill>
            </c:spPr>
            <c:txPr>
              <a:bodyPr/>
              <a:lstStyle/>
              <a:p>
                <a:pPr>
                  <a:defRPr sz="1800" b="0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PC'!$B$127:$O$127</c:f>
              <c:numCache>
                <c:formatCode>0.0%</c:formatCode>
                <c:ptCount val="14"/>
                <c:pt idx="0">
                  <c:v>0.0864524813319375</c:v>
                </c:pt>
                <c:pt idx="1">
                  <c:v>0.0850512659452936</c:v>
                </c:pt>
                <c:pt idx="2">
                  <c:v>0.0842896922785902</c:v>
                </c:pt>
                <c:pt idx="3">
                  <c:v>0.0864888969802365</c:v>
                </c:pt>
                <c:pt idx="4">
                  <c:v>0.0862771832574853</c:v>
                </c:pt>
                <c:pt idx="5">
                  <c:v>0.0855196308238266</c:v>
                </c:pt>
                <c:pt idx="6">
                  <c:v>0.0822164911773063</c:v>
                </c:pt>
                <c:pt idx="7">
                  <c:v>0.0815150695036231</c:v>
                </c:pt>
                <c:pt idx="8">
                  <c:v>0.0936795206309106</c:v>
                </c:pt>
                <c:pt idx="9">
                  <c:v>0.0856786900890908</c:v>
                </c:pt>
                <c:pt idx="10">
                  <c:v>0.107844987122238</c:v>
                </c:pt>
                <c:pt idx="11">
                  <c:v>0.103165640547055</c:v>
                </c:pt>
                <c:pt idx="12">
                  <c:v>0.100391143569977</c:v>
                </c:pt>
                <c:pt idx="13">
                  <c:v>0.112380201143759</c:v>
                </c:pt>
              </c:numCache>
            </c:numRef>
          </c:val>
        </c:ser>
        <c:ser>
          <c:idx val="3"/>
          <c:order val="2"/>
          <c:tx>
            <c:strRef>
              <c:f>'Travail PC'!$A$126</c:f>
              <c:strCache>
                <c:ptCount val="1"/>
                <c:pt idx="0">
                  <c:v>Industries diverses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PC'!$B$126:$O$126</c:f>
              <c:numCache>
                <c:formatCode>0.0%</c:formatCode>
                <c:ptCount val="14"/>
                <c:pt idx="0">
                  <c:v>0.0359544093973889</c:v>
                </c:pt>
                <c:pt idx="1">
                  <c:v>0.0351052267236077</c:v>
                </c:pt>
                <c:pt idx="2">
                  <c:v>0.0315313554619072</c:v>
                </c:pt>
                <c:pt idx="3">
                  <c:v>0.032941739855751</c:v>
                </c:pt>
                <c:pt idx="4">
                  <c:v>0.0326615967252733</c:v>
                </c:pt>
                <c:pt idx="5">
                  <c:v>0.0327431828476576</c:v>
                </c:pt>
                <c:pt idx="6">
                  <c:v>0.0338222186589133</c:v>
                </c:pt>
                <c:pt idx="7">
                  <c:v>0.0339880811471521</c:v>
                </c:pt>
                <c:pt idx="8">
                  <c:v>0.0371269146992557</c:v>
                </c:pt>
                <c:pt idx="9">
                  <c:v>0.034478881119624</c:v>
                </c:pt>
                <c:pt idx="10">
                  <c:v>0.0362695592096315</c:v>
                </c:pt>
                <c:pt idx="11">
                  <c:v>0.0412372518345944</c:v>
                </c:pt>
                <c:pt idx="12">
                  <c:v>0.0401820828484078</c:v>
                </c:pt>
                <c:pt idx="13">
                  <c:v>0.0399323886525622</c:v>
                </c:pt>
              </c:numCache>
            </c:numRef>
          </c:val>
        </c:ser>
        <c:ser>
          <c:idx val="5"/>
          <c:order val="3"/>
          <c:tx>
            <c:strRef>
              <c:f>'Travail PC'!$A$128</c:f>
              <c:strCache>
                <c:ptCount val="1"/>
                <c:pt idx="0">
                  <c:v>Energie</c:v>
                </c:pt>
              </c:strCache>
            </c:strRef>
          </c:tx>
          <c:spPr>
            <a:solidFill>
              <a:srgbClr val="3366FF"/>
            </a:solidFill>
          </c:spPr>
          <c:invertIfNegative val="0"/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PC'!$B$128:$O$128</c:f>
              <c:numCache>
                <c:formatCode>0.0%</c:formatCode>
                <c:ptCount val="14"/>
                <c:pt idx="0">
                  <c:v>0.0235789221610951</c:v>
                </c:pt>
                <c:pt idx="1">
                  <c:v>0.020990911110626</c:v>
                </c:pt>
                <c:pt idx="2">
                  <c:v>0.019063271237876</c:v>
                </c:pt>
                <c:pt idx="3">
                  <c:v>0.0190070780884874</c:v>
                </c:pt>
                <c:pt idx="4">
                  <c:v>0.0171958860733613</c:v>
                </c:pt>
                <c:pt idx="5">
                  <c:v>0.0160678066230118</c:v>
                </c:pt>
                <c:pt idx="6">
                  <c:v>0.0166067694911568</c:v>
                </c:pt>
                <c:pt idx="7">
                  <c:v>0.0163579040432256</c:v>
                </c:pt>
                <c:pt idx="8">
                  <c:v>0.0160417339480591</c:v>
                </c:pt>
                <c:pt idx="9">
                  <c:v>0.0148503341861901</c:v>
                </c:pt>
                <c:pt idx="10">
                  <c:v>0.0140299201829492</c:v>
                </c:pt>
                <c:pt idx="11">
                  <c:v>0.0150769086160477</c:v>
                </c:pt>
                <c:pt idx="12">
                  <c:v>0.0144878534320861</c:v>
                </c:pt>
                <c:pt idx="13">
                  <c:v>0.0141037270755275</c:v>
                </c:pt>
              </c:numCache>
            </c:numRef>
          </c:val>
        </c:ser>
        <c:ser>
          <c:idx val="2"/>
          <c:order val="4"/>
          <c:tx>
            <c:strRef>
              <c:f>'Travail PC'!$A$125</c:f>
              <c:strCache>
                <c:ptCount val="1"/>
                <c:pt idx="0">
                  <c:v>Industries agro-alimentaires</c:v>
                </c:pt>
              </c:strCache>
            </c:strRef>
          </c:tx>
          <c:spPr>
            <a:solidFill>
              <a:srgbClr val="FF6600"/>
            </a:solidFill>
          </c:spPr>
          <c:invertIfNegative val="0"/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PC'!$B$125:$O$125</c:f>
              <c:numCache>
                <c:formatCode>0.0%</c:formatCode>
                <c:ptCount val="14"/>
                <c:pt idx="0">
                  <c:v>0.0207679258655328</c:v>
                </c:pt>
                <c:pt idx="1">
                  <c:v>0.0213493998799861</c:v>
                </c:pt>
                <c:pt idx="2">
                  <c:v>0.0203500447286557</c:v>
                </c:pt>
                <c:pt idx="3">
                  <c:v>0.0214256643498588</c:v>
                </c:pt>
                <c:pt idx="4">
                  <c:v>0.0215343491479415</c:v>
                </c:pt>
                <c:pt idx="5">
                  <c:v>0.0202577190588736</c:v>
                </c:pt>
                <c:pt idx="6">
                  <c:v>0.0183948496130401</c:v>
                </c:pt>
                <c:pt idx="7">
                  <c:v>0.0181232089096926</c:v>
                </c:pt>
                <c:pt idx="8">
                  <c:v>0.0170991246592403</c:v>
                </c:pt>
                <c:pt idx="9">
                  <c:v>0.0152754588754327</c:v>
                </c:pt>
                <c:pt idx="10">
                  <c:v>0.0167551662560758</c:v>
                </c:pt>
                <c:pt idx="11">
                  <c:v>0.0171072155119744</c:v>
                </c:pt>
                <c:pt idx="12">
                  <c:v>0.0153728795261195</c:v>
                </c:pt>
                <c:pt idx="13">
                  <c:v>0.0145995436234048</c:v>
                </c:pt>
              </c:numCache>
            </c:numRef>
          </c:val>
        </c:ser>
        <c:ser>
          <c:idx val="0"/>
          <c:order val="5"/>
          <c:tx>
            <c:strRef>
              <c:f>'Travail PC'!$A$123</c:f>
              <c:strCache>
                <c:ptCount val="1"/>
                <c:pt idx="0">
                  <c:v>Agriculture, chasse, sylviculture, pêche, élevage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0.0"/>
                  <c:y val="-0.02481343174226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0.0056390977443609"/>
                  <c:y val="-0.02126865577908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</c:spPr>
            <c:txPr>
              <a:bodyPr/>
              <a:lstStyle/>
              <a:p>
                <a:pPr>
                  <a:defRPr sz="1800" b="1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PC'!$B$123:$O$123</c:f>
              <c:numCache>
                <c:formatCode>0.0%</c:formatCode>
                <c:ptCount val="14"/>
                <c:pt idx="0">
                  <c:v>0.0221645364105298</c:v>
                </c:pt>
                <c:pt idx="1">
                  <c:v>0.0216376523075307</c:v>
                </c:pt>
                <c:pt idx="2">
                  <c:v>0.0218957397786708</c:v>
                </c:pt>
                <c:pt idx="3">
                  <c:v>0.0236020294504876</c:v>
                </c:pt>
                <c:pt idx="4">
                  <c:v>0.0189035872502729</c:v>
                </c:pt>
                <c:pt idx="5">
                  <c:v>0.0174345821253145</c:v>
                </c:pt>
                <c:pt idx="6">
                  <c:v>0.0178686054773032</c:v>
                </c:pt>
                <c:pt idx="7">
                  <c:v>0.0154869249074295</c:v>
                </c:pt>
                <c:pt idx="8">
                  <c:v>0.0172712586993907</c:v>
                </c:pt>
                <c:pt idx="9">
                  <c:v>0.0127200174480031</c:v>
                </c:pt>
                <c:pt idx="10">
                  <c:v>0.0138763277608727</c:v>
                </c:pt>
                <c:pt idx="11">
                  <c:v>0.0141664932222394</c:v>
                </c:pt>
                <c:pt idx="12">
                  <c:v>0.0134474139086715</c:v>
                </c:pt>
                <c:pt idx="13">
                  <c:v>0.0136822830098318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00973880"/>
        <c:axId val="-2100970632"/>
      </c:barChart>
      <c:lineChart>
        <c:grouping val="standard"/>
        <c:varyColors val="0"/>
        <c:ser>
          <c:idx val="6"/>
          <c:order val="6"/>
          <c:spPr>
            <a:ln w="19050" cmpd="sng">
              <a:solidFill>
                <a:schemeClr val="tx1"/>
              </a:solidFill>
            </a:ln>
          </c:spPr>
          <c:marker>
            <c:symbol val="none"/>
          </c:marker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PC'!$B$133:$O$133</c:f>
              <c:numCache>
                <c:formatCode>0.0%</c:formatCode>
                <c:ptCount val="14"/>
                <c:pt idx="0">
                  <c:v>0.217845484900058</c:v>
                </c:pt>
                <c:pt idx="1">
                  <c:v>0.237955809680917</c:v>
                </c:pt>
                <c:pt idx="2">
                  <c:v>0.263088247799877</c:v>
                </c:pt>
                <c:pt idx="3">
                  <c:v>0.229984373991308</c:v>
                </c:pt>
                <c:pt idx="4">
                  <c:v>0.234000627063702</c:v>
                </c:pt>
                <c:pt idx="5">
                  <c:v>0.251081263647746</c:v>
                </c:pt>
                <c:pt idx="6">
                  <c:v>0.266756779605119</c:v>
                </c:pt>
                <c:pt idx="7">
                  <c:v>0.260477162666764</c:v>
                </c:pt>
                <c:pt idx="8">
                  <c:v>0.296409703145662</c:v>
                </c:pt>
                <c:pt idx="9">
                  <c:v>0.331216222671121</c:v>
                </c:pt>
                <c:pt idx="10">
                  <c:v>0.253186913605745</c:v>
                </c:pt>
                <c:pt idx="11">
                  <c:v>0.240081104852192</c:v>
                </c:pt>
                <c:pt idx="12">
                  <c:v>0.275071092746226</c:v>
                </c:pt>
                <c:pt idx="13">
                  <c:v>0.266747049046398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'Travail PC'!$A$136</c:f>
              <c:strCache>
                <c:ptCount val="1"/>
                <c:pt idx="0">
                  <c:v>Ni + BTP</c:v>
                </c:pt>
              </c:strCache>
            </c:strRef>
          </c:tx>
          <c:spPr>
            <a:ln w="76200" cmpd="sng">
              <a:solidFill>
                <a:sysClr val="windowText" lastClr="000000"/>
              </a:solidFill>
            </a:ln>
          </c:spPr>
          <c:marker>
            <c:symbol val="none"/>
          </c:marker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PC'!$B$136:$O$136</c:f>
              <c:numCache>
                <c:formatCode>0.0%</c:formatCode>
                <c:ptCount val="14"/>
                <c:pt idx="0">
                  <c:v>0.115379691065511</c:v>
                </c:pt>
                <c:pt idx="1">
                  <c:v>0.138872619659167</c:v>
                </c:pt>
                <c:pt idx="2">
                  <c:v>0.170247836592767</c:v>
                </c:pt>
                <c:pt idx="3">
                  <c:v>0.133007862246723</c:v>
                </c:pt>
                <c:pt idx="4">
                  <c:v>0.143705207866853</c:v>
                </c:pt>
                <c:pt idx="5">
                  <c:v>0.164577972992889</c:v>
                </c:pt>
                <c:pt idx="6">
                  <c:v>0.180064336364706</c:v>
                </c:pt>
                <c:pt idx="7">
                  <c:v>0.176521043659264</c:v>
                </c:pt>
                <c:pt idx="8">
                  <c:v>0.208870671139717</c:v>
                </c:pt>
                <c:pt idx="9">
                  <c:v>0.253891531041872</c:v>
                </c:pt>
                <c:pt idx="10">
                  <c:v>0.172255940196215</c:v>
                </c:pt>
                <c:pt idx="11">
                  <c:v>0.152493235667336</c:v>
                </c:pt>
                <c:pt idx="12">
                  <c:v>0.191580863030941</c:v>
                </c:pt>
                <c:pt idx="13">
                  <c:v>0.184429106685072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'Travail PC'!$A$124</c:f>
              <c:strCache>
                <c:ptCount val="1"/>
                <c:pt idx="0">
                  <c:v>Industrie du nickel (mine et métallurgie)</c:v>
                </c:pt>
              </c:strCache>
            </c:strRef>
          </c:tx>
          <c:spPr>
            <a:ln w="19050" cmpd="sng">
              <a:solidFill>
                <a:srgbClr val="008000"/>
              </a:solidFill>
            </a:ln>
          </c:spPr>
          <c:marker>
            <c:symbol val="none"/>
          </c:marker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PC'!$B$124:$O$124</c:f>
              <c:numCache>
                <c:formatCode>0.0%</c:formatCode>
                <c:ptCount val="14"/>
                <c:pt idx="0">
                  <c:v>0.0289272097335735</c:v>
                </c:pt>
                <c:pt idx="1">
                  <c:v>0.0538213537138731</c:v>
                </c:pt>
                <c:pt idx="2">
                  <c:v>0.0859581443141767</c:v>
                </c:pt>
                <c:pt idx="3">
                  <c:v>0.0465189652664866</c:v>
                </c:pt>
                <c:pt idx="4">
                  <c:v>0.0574280246093673</c:v>
                </c:pt>
                <c:pt idx="5">
                  <c:v>0.0790583421690623</c:v>
                </c:pt>
                <c:pt idx="6">
                  <c:v>0.0978478451873992</c:v>
                </c:pt>
                <c:pt idx="7">
                  <c:v>0.095005974155641</c:v>
                </c:pt>
                <c:pt idx="8">
                  <c:v>0.115191150508806</c:v>
                </c:pt>
                <c:pt idx="9">
                  <c:v>0.168212840952781</c:v>
                </c:pt>
                <c:pt idx="10">
                  <c:v>0.0644109530739776</c:v>
                </c:pt>
                <c:pt idx="11">
                  <c:v>0.0493275951202809</c:v>
                </c:pt>
                <c:pt idx="12">
                  <c:v>0.0911897194609645</c:v>
                </c:pt>
                <c:pt idx="13">
                  <c:v>0.0720489055413133</c:v>
                </c:pt>
              </c:numCache>
            </c:numRef>
          </c:val>
          <c:smooth val="0"/>
        </c:ser>
        <c:ser>
          <c:idx val="9"/>
          <c:order val="9"/>
          <c:spPr>
            <a:ln w="38100" cmpd="sng">
              <a:solidFill>
                <a:schemeClr val="tx1"/>
              </a:solidFill>
              <a:prstDash val="sysDot"/>
            </a:ln>
          </c:spPr>
          <c:marker>
            <c:symbol val="none"/>
          </c:marker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PC'!$B$134:$O$134</c:f>
              <c:numCache>
                <c:formatCode>0.0%</c:formatCode>
                <c:ptCount val="14"/>
                <c:pt idx="0">
                  <c:v>0.258850131101631</c:v>
                </c:pt>
                <c:pt idx="1">
                  <c:v>0.258850131101631</c:v>
                </c:pt>
                <c:pt idx="2">
                  <c:v>0.258850131101631</c:v>
                </c:pt>
                <c:pt idx="3">
                  <c:v>0.258850131101631</c:v>
                </c:pt>
                <c:pt idx="4">
                  <c:v>0.258850131101631</c:v>
                </c:pt>
                <c:pt idx="5">
                  <c:v>0.258850131101631</c:v>
                </c:pt>
                <c:pt idx="6">
                  <c:v>0.258850131101631</c:v>
                </c:pt>
                <c:pt idx="7">
                  <c:v>0.258850131101631</c:v>
                </c:pt>
                <c:pt idx="8">
                  <c:v>0.258850131101631</c:v>
                </c:pt>
                <c:pt idx="9">
                  <c:v>0.258850131101631</c:v>
                </c:pt>
                <c:pt idx="10">
                  <c:v>0.258850131101631</c:v>
                </c:pt>
                <c:pt idx="11">
                  <c:v>0.258850131101631</c:v>
                </c:pt>
                <c:pt idx="12">
                  <c:v>0.258850131101631</c:v>
                </c:pt>
                <c:pt idx="13">
                  <c:v>0.258850131101631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973880"/>
        <c:axId val="-2100970632"/>
      </c:lineChart>
      <c:catAx>
        <c:axId val="-2100973880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2000"/>
            </a:pPr>
            <a:endParaRPr lang="fr-FR"/>
          </a:p>
        </c:txPr>
        <c:crossAx val="-2100970632"/>
        <c:crosses val="autoZero"/>
        <c:auto val="1"/>
        <c:lblAlgn val="ctr"/>
        <c:lblOffset val="100"/>
        <c:noMultiLvlLbl val="0"/>
      </c:catAx>
      <c:valAx>
        <c:axId val="-2100970632"/>
        <c:scaling>
          <c:orientation val="minMax"/>
          <c:max val="0.33"/>
          <c:min val="0.0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fr-FR"/>
          </a:p>
        </c:txPr>
        <c:crossAx val="-2100973880"/>
        <c:crosses val="autoZero"/>
        <c:crossBetween val="between"/>
        <c:majorUnit val="0.02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fr-FR" sz="2000" dirty="0" smtClean="0">
                <a:solidFill>
                  <a:srgbClr val="FF0000"/>
                </a:solidFill>
              </a:rPr>
              <a:t>Mais en PPA, </a:t>
            </a:r>
          </a:p>
          <a:p>
            <a:pPr>
              <a:defRPr sz="2000"/>
            </a:pPr>
            <a:r>
              <a:rPr lang="fr-FR" sz="2000" i="1" baseline="0" dirty="0" smtClean="0">
                <a:solidFill>
                  <a:srgbClr val="FF0000"/>
                </a:solidFill>
              </a:rPr>
              <a:t>Le Caillou </a:t>
            </a:r>
            <a:r>
              <a:rPr lang="fr-FR" sz="2000" baseline="0" dirty="0" smtClean="0">
                <a:solidFill>
                  <a:srgbClr val="FF0000"/>
                </a:solidFill>
              </a:rPr>
              <a:t>(où </a:t>
            </a:r>
          </a:p>
          <a:p>
            <a:pPr>
              <a:defRPr sz="2000"/>
            </a:pPr>
            <a:r>
              <a:rPr lang="fr-FR" sz="2000" baseline="0" dirty="0" smtClean="0">
                <a:solidFill>
                  <a:srgbClr val="FF0000"/>
                </a:solidFill>
              </a:rPr>
              <a:t> </a:t>
            </a:r>
            <a:r>
              <a:rPr lang="fr-FR" sz="2000" i="1" baseline="0" dirty="0" smtClean="0">
                <a:solidFill>
                  <a:srgbClr val="FF0000"/>
                </a:solidFill>
              </a:rPr>
              <a:t>« la vie est plus chère » </a:t>
            </a:r>
          </a:p>
          <a:p>
            <a:pPr>
              <a:defRPr sz="2000"/>
            </a:pPr>
            <a:r>
              <a:rPr lang="fr-FR" sz="2000" baseline="0" dirty="0" smtClean="0">
                <a:solidFill>
                  <a:srgbClr val="FF0000"/>
                </a:solidFill>
              </a:rPr>
              <a:t>est moins </a:t>
            </a:r>
            <a:r>
              <a:rPr lang="fr-FR" sz="2000" baseline="0" dirty="0">
                <a:solidFill>
                  <a:srgbClr val="FF0000"/>
                </a:solidFill>
              </a:rPr>
              <a:t>bien </a:t>
            </a:r>
            <a:r>
              <a:rPr lang="fr-FR" sz="2000" baseline="0" dirty="0" smtClean="0">
                <a:solidFill>
                  <a:srgbClr val="FF0000"/>
                </a:solidFill>
              </a:rPr>
              <a:t>placé</a:t>
            </a:r>
            <a:endParaRPr lang="fr-FR" sz="2000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312176036807804"/>
          <c:y val="0.00142927627517298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380166752116168"/>
          <c:y val="0.363618759275086"/>
          <c:w val="0.619833247883832"/>
          <c:h val="0.63379066707205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008000"/>
              </a:solidFill>
              <a:ln w="76200" cmpd="sng">
                <a:solidFill>
                  <a:srgbClr val="008000"/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0000FF"/>
              </a:solidFill>
            </c:spPr>
          </c:dPt>
          <c:dLbls>
            <c:dLbl>
              <c:idx val="0"/>
              <c:numFmt formatCode="#,##0.0" sourceLinked="0"/>
              <c:spPr/>
              <c:txPr>
                <a:bodyPr/>
                <a:lstStyle/>
                <a:p>
                  <a:pPr>
                    <a:defRPr sz="3200" b="1">
                      <a:solidFill>
                        <a:schemeClr val="bg1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#,##0.0" sourceLinked="0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tx1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'[17 NC dispersion des revenus, inegalites et taux de apauvreté.xls]Dispersion des revenus'!$B$269:$B$271</c:f>
              <c:strCache>
                <c:ptCount val="3"/>
                <c:pt idx="0">
                  <c:v>Nouvelle-Calédonie</c:v>
                </c:pt>
                <c:pt idx="1">
                  <c:v>Nouvelle-Zelande</c:v>
                </c:pt>
                <c:pt idx="2">
                  <c:v>France</c:v>
                </c:pt>
              </c:strCache>
            </c:strRef>
          </c:cat>
          <c:val>
            <c:numRef>
              <c:f>'[17 NC dispersion des revenus, inegalites et taux de apauvreté.xls]Dispersion des revenus'!$F$269:$F$271</c:f>
              <c:numCache>
                <c:formatCode>General</c:formatCode>
                <c:ptCount val="3"/>
                <c:pt idx="0">
                  <c:v>3.02913536825</c:v>
                </c:pt>
                <c:pt idx="1">
                  <c:v>4.214449208</c:v>
                </c:pt>
                <c:pt idx="2">
                  <c:v>5.13635997225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110172232"/>
        <c:axId val="-2110245992"/>
      </c:barChart>
      <c:catAx>
        <c:axId val="-211017223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fr-FR"/>
          </a:p>
        </c:txPr>
        <c:crossAx val="-2110245992"/>
        <c:crosses val="autoZero"/>
        <c:auto val="1"/>
        <c:lblAlgn val="ctr"/>
        <c:lblOffset val="100"/>
        <c:noMultiLvlLbl val="0"/>
      </c:catAx>
      <c:valAx>
        <c:axId val="-21102459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101722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fr-FR"/>
              <a:t>La</a:t>
            </a:r>
            <a:r>
              <a:rPr lang="fr-FR" baseline="0"/>
              <a:t> contribution au PIB des secteurs hors services</a:t>
            </a:r>
            <a:endParaRPr lang="fr-FR"/>
          </a:p>
        </c:rich>
      </c:tx>
      <c:layout>
        <c:manualLayout>
          <c:xMode val="edge"/>
          <c:yMode val="edge"/>
          <c:x val="0.154370374755787"/>
          <c:y val="0.0123456790123457"/>
        </c:manualLayout>
      </c:layout>
      <c:overlay val="0"/>
    </c:title>
    <c:autoTitleDeleted val="0"/>
    <c:plotArea>
      <c:layout/>
      <c:barChart>
        <c:barDir val="col"/>
        <c:grouping val="stacked"/>
        <c:varyColors val="0"/>
        <c:ser>
          <c:idx val="1"/>
          <c:order val="0"/>
          <c:tx>
            <c:strRef>
              <c:f>'Travail PC'!$A$124</c:f>
              <c:strCache>
                <c:ptCount val="1"/>
                <c:pt idx="0">
                  <c:v>Industrie du nickel (mine et métallurgie)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PC'!$B$124:$O$124</c:f>
              <c:numCache>
                <c:formatCode>0.0%</c:formatCode>
                <c:ptCount val="14"/>
                <c:pt idx="0">
                  <c:v>0.0289272097335735</c:v>
                </c:pt>
                <c:pt idx="1">
                  <c:v>0.0538213537138731</c:v>
                </c:pt>
                <c:pt idx="2">
                  <c:v>0.0859581443141767</c:v>
                </c:pt>
                <c:pt idx="3">
                  <c:v>0.0465189652664866</c:v>
                </c:pt>
                <c:pt idx="4">
                  <c:v>0.0574280246093673</c:v>
                </c:pt>
                <c:pt idx="5">
                  <c:v>0.0790583421690623</c:v>
                </c:pt>
                <c:pt idx="6">
                  <c:v>0.0978478451873992</c:v>
                </c:pt>
                <c:pt idx="7">
                  <c:v>0.095005974155641</c:v>
                </c:pt>
                <c:pt idx="8">
                  <c:v>0.115191150508806</c:v>
                </c:pt>
                <c:pt idx="9">
                  <c:v>0.168212840952781</c:v>
                </c:pt>
                <c:pt idx="10">
                  <c:v>0.0644109530739776</c:v>
                </c:pt>
                <c:pt idx="11">
                  <c:v>0.0493275951202809</c:v>
                </c:pt>
                <c:pt idx="12">
                  <c:v>0.0911897194609645</c:v>
                </c:pt>
                <c:pt idx="13">
                  <c:v>0.0720489055413133</c:v>
                </c:pt>
              </c:numCache>
            </c:numRef>
          </c:val>
        </c:ser>
        <c:ser>
          <c:idx val="4"/>
          <c:order val="1"/>
          <c:tx>
            <c:strRef>
              <c:f>'Travail PC'!$A$127</c:f>
              <c:strCache>
                <c:ptCount val="1"/>
                <c:pt idx="0">
                  <c:v>Construction</c:v>
                </c:pt>
              </c:strCache>
            </c:strRef>
          </c:tx>
          <c:spPr>
            <a:solidFill>
              <a:srgbClr val="660066"/>
            </a:solidFill>
          </c:spPr>
          <c:invertIfNegative val="0"/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PC'!$B$127:$O$127</c:f>
              <c:numCache>
                <c:formatCode>0.0%</c:formatCode>
                <c:ptCount val="14"/>
                <c:pt idx="0">
                  <c:v>0.0864524813319375</c:v>
                </c:pt>
                <c:pt idx="1">
                  <c:v>0.0850512659452936</c:v>
                </c:pt>
                <c:pt idx="2">
                  <c:v>0.0842896922785902</c:v>
                </c:pt>
                <c:pt idx="3">
                  <c:v>0.0864888969802365</c:v>
                </c:pt>
                <c:pt idx="4">
                  <c:v>0.0862771832574853</c:v>
                </c:pt>
                <c:pt idx="5">
                  <c:v>0.0855196308238266</c:v>
                </c:pt>
                <c:pt idx="6">
                  <c:v>0.0822164911773063</c:v>
                </c:pt>
                <c:pt idx="7">
                  <c:v>0.0815150695036231</c:v>
                </c:pt>
                <c:pt idx="8">
                  <c:v>0.0936795206309106</c:v>
                </c:pt>
                <c:pt idx="9">
                  <c:v>0.0856786900890908</c:v>
                </c:pt>
                <c:pt idx="10">
                  <c:v>0.107844987122238</c:v>
                </c:pt>
                <c:pt idx="11">
                  <c:v>0.103165640547055</c:v>
                </c:pt>
                <c:pt idx="12">
                  <c:v>0.100391143569977</c:v>
                </c:pt>
                <c:pt idx="13">
                  <c:v>0.112380201143759</c:v>
                </c:pt>
              </c:numCache>
            </c:numRef>
          </c:val>
        </c:ser>
        <c:ser>
          <c:idx val="3"/>
          <c:order val="2"/>
          <c:tx>
            <c:strRef>
              <c:f>'Travail PC'!$A$126</c:f>
              <c:strCache>
                <c:ptCount val="1"/>
                <c:pt idx="0">
                  <c:v>Industries diverses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PC'!$B$126:$O$126</c:f>
              <c:numCache>
                <c:formatCode>0.0%</c:formatCode>
                <c:ptCount val="14"/>
                <c:pt idx="0">
                  <c:v>0.0359544093973889</c:v>
                </c:pt>
                <c:pt idx="1">
                  <c:v>0.0351052267236077</c:v>
                </c:pt>
                <c:pt idx="2">
                  <c:v>0.0315313554619072</c:v>
                </c:pt>
                <c:pt idx="3">
                  <c:v>0.032941739855751</c:v>
                </c:pt>
                <c:pt idx="4">
                  <c:v>0.0326615967252733</c:v>
                </c:pt>
                <c:pt idx="5">
                  <c:v>0.0327431828476576</c:v>
                </c:pt>
                <c:pt idx="6">
                  <c:v>0.0338222186589133</c:v>
                </c:pt>
                <c:pt idx="7">
                  <c:v>0.0339880811471521</c:v>
                </c:pt>
                <c:pt idx="8">
                  <c:v>0.0371269146992557</c:v>
                </c:pt>
                <c:pt idx="9">
                  <c:v>0.034478881119624</c:v>
                </c:pt>
                <c:pt idx="10">
                  <c:v>0.0362695592096315</c:v>
                </c:pt>
                <c:pt idx="11">
                  <c:v>0.0412372518345944</c:v>
                </c:pt>
                <c:pt idx="12">
                  <c:v>0.0401820828484078</c:v>
                </c:pt>
                <c:pt idx="13">
                  <c:v>0.0399323886525622</c:v>
                </c:pt>
              </c:numCache>
            </c:numRef>
          </c:val>
        </c:ser>
        <c:ser>
          <c:idx val="5"/>
          <c:order val="3"/>
          <c:tx>
            <c:strRef>
              <c:f>'Travail PC'!$A$128</c:f>
              <c:strCache>
                <c:ptCount val="1"/>
                <c:pt idx="0">
                  <c:v>Energie</c:v>
                </c:pt>
              </c:strCache>
            </c:strRef>
          </c:tx>
          <c:spPr>
            <a:solidFill>
              <a:srgbClr val="3366FF"/>
            </a:solidFill>
          </c:spPr>
          <c:invertIfNegative val="0"/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PC'!$B$128:$O$128</c:f>
              <c:numCache>
                <c:formatCode>0.0%</c:formatCode>
                <c:ptCount val="14"/>
                <c:pt idx="0">
                  <c:v>0.0235789221610951</c:v>
                </c:pt>
                <c:pt idx="1">
                  <c:v>0.020990911110626</c:v>
                </c:pt>
                <c:pt idx="2">
                  <c:v>0.019063271237876</c:v>
                </c:pt>
                <c:pt idx="3">
                  <c:v>0.0190070780884874</c:v>
                </c:pt>
                <c:pt idx="4">
                  <c:v>0.0171958860733613</c:v>
                </c:pt>
                <c:pt idx="5">
                  <c:v>0.0160678066230118</c:v>
                </c:pt>
                <c:pt idx="6">
                  <c:v>0.0166067694911568</c:v>
                </c:pt>
                <c:pt idx="7">
                  <c:v>0.0163579040432256</c:v>
                </c:pt>
                <c:pt idx="8">
                  <c:v>0.0160417339480591</c:v>
                </c:pt>
                <c:pt idx="9">
                  <c:v>0.0148503341861901</c:v>
                </c:pt>
                <c:pt idx="10">
                  <c:v>0.0140299201829492</c:v>
                </c:pt>
                <c:pt idx="11">
                  <c:v>0.0150769086160477</c:v>
                </c:pt>
                <c:pt idx="12">
                  <c:v>0.0144878534320861</c:v>
                </c:pt>
                <c:pt idx="13">
                  <c:v>0.0141037270755275</c:v>
                </c:pt>
              </c:numCache>
            </c:numRef>
          </c:val>
        </c:ser>
        <c:ser>
          <c:idx val="2"/>
          <c:order val="4"/>
          <c:tx>
            <c:strRef>
              <c:f>'Travail PC'!$A$125</c:f>
              <c:strCache>
                <c:ptCount val="1"/>
                <c:pt idx="0">
                  <c:v>Industries agro-alimentaires</c:v>
                </c:pt>
              </c:strCache>
            </c:strRef>
          </c:tx>
          <c:spPr>
            <a:solidFill>
              <a:srgbClr val="FF6600"/>
            </a:solidFill>
          </c:spPr>
          <c:invertIfNegative val="0"/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PC'!$B$125:$O$125</c:f>
              <c:numCache>
                <c:formatCode>0.0%</c:formatCode>
                <c:ptCount val="14"/>
                <c:pt idx="0">
                  <c:v>0.0207679258655328</c:v>
                </c:pt>
                <c:pt idx="1">
                  <c:v>0.0213493998799861</c:v>
                </c:pt>
                <c:pt idx="2">
                  <c:v>0.0203500447286557</c:v>
                </c:pt>
                <c:pt idx="3">
                  <c:v>0.0214256643498588</c:v>
                </c:pt>
                <c:pt idx="4">
                  <c:v>0.0215343491479415</c:v>
                </c:pt>
                <c:pt idx="5">
                  <c:v>0.0202577190588736</c:v>
                </c:pt>
                <c:pt idx="6">
                  <c:v>0.0183948496130401</c:v>
                </c:pt>
                <c:pt idx="7">
                  <c:v>0.0181232089096926</c:v>
                </c:pt>
                <c:pt idx="8">
                  <c:v>0.0170991246592403</c:v>
                </c:pt>
                <c:pt idx="9">
                  <c:v>0.0152754588754327</c:v>
                </c:pt>
                <c:pt idx="10">
                  <c:v>0.0167551662560758</c:v>
                </c:pt>
                <c:pt idx="11">
                  <c:v>0.0171072155119744</c:v>
                </c:pt>
                <c:pt idx="12">
                  <c:v>0.0153728795261195</c:v>
                </c:pt>
                <c:pt idx="13">
                  <c:v>0.0145995436234048</c:v>
                </c:pt>
              </c:numCache>
            </c:numRef>
          </c:val>
        </c:ser>
        <c:ser>
          <c:idx val="0"/>
          <c:order val="5"/>
          <c:tx>
            <c:strRef>
              <c:f>'Travail PC'!$A$123</c:f>
              <c:strCache>
                <c:ptCount val="1"/>
                <c:pt idx="0">
                  <c:v>Agriculture, chasse, sylviculture, pêche, élevage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PC'!$B$123:$O$123</c:f>
              <c:numCache>
                <c:formatCode>0.0%</c:formatCode>
                <c:ptCount val="14"/>
                <c:pt idx="0">
                  <c:v>0.0221645364105298</c:v>
                </c:pt>
                <c:pt idx="1">
                  <c:v>0.0216376523075307</c:v>
                </c:pt>
                <c:pt idx="2">
                  <c:v>0.0218957397786708</c:v>
                </c:pt>
                <c:pt idx="3">
                  <c:v>0.0236020294504876</c:v>
                </c:pt>
                <c:pt idx="4">
                  <c:v>0.0189035872502729</c:v>
                </c:pt>
                <c:pt idx="5">
                  <c:v>0.0174345821253145</c:v>
                </c:pt>
                <c:pt idx="6">
                  <c:v>0.0178686054773032</c:v>
                </c:pt>
                <c:pt idx="7">
                  <c:v>0.0154869249074295</c:v>
                </c:pt>
                <c:pt idx="8">
                  <c:v>0.0172712586993907</c:v>
                </c:pt>
                <c:pt idx="9">
                  <c:v>0.0127200174480031</c:v>
                </c:pt>
                <c:pt idx="10">
                  <c:v>0.0138763277608727</c:v>
                </c:pt>
                <c:pt idx="11">
                  <c:v>0.0141664932222394</c:v>
                </c:pt>
                <c:pt idx="12">
                  <c:v>0.0134474139086715</c:v>
                </c:pt>
                <c:pt idx="13">
                  <c:v>0.0136822830098318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01015720"/>
        <c:axId val="-2101024696"/>
      </c:barChart>
      <c:lineChart>
        <c:grouping val="standard"/>
        <c:varyColors val="0"/>
        <c:ser>
          <c:idx val="6"/>
          <c:order val="6"/>
          <c:marker>
            <c:symbol val="none"/>
          </c:marker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PC'!$B$133:$O$133</c:f>
              <c:numCache>
                <c:formatCode>0.0%</c:formatCode>
                <c:ptCount val="14"/>
                <c:pt idx="0">
                  <c:v>0.217845484900058</c:v>
                </c:pt>
                <c:pt idx="1">
                  <c:v>0.237955809680917</c:v>
                </c:pt>
                <c:pt idx="2">
                  <c:v>0.263088247799877</c:v>
                </c:pt>
                <c:pt idx="3">
                  <c:v>0.229984373991308</c:v>
                </c:pt>
                <c:pt idx="4">
                  <c:v>0.234000627063702</c:v>
                </c:pt>
                <c:pt idx="5">
                  <c:v>0.251081263647746</c:v>
                </c:pt>
                <c:pt idx="6">
                  <c:v>0.266756779605119</c:v>
                </c:pt>
                <c:pt idx="7">
                  <c:v>0.260477162666764</c:v>
                </c:pt>
                <c:pt idx="8">
                  <c:v>0.296409703145662</c:v>
                </c:pt>
                <c:pt idx="9">
                  <c:v>0.331216222671121</c:v>
                </c:pt>
                <c:pt idx="10">
                  <c:v>0.253186913605745</c:v>
                </c:pt>
                <c:pt idx="11">
                  <c:v>0.240081104852192</c:v>
                </c:pt>
                <c:pt idx="12">
                  <c:v>0.275071092746226</c:v>
                </c:pt>
                <c:pt idx="13">
                  <c:v>0.266747049046398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'Travail PC'!$A$136</c:f>
              <c:strCache>
                <c:ptCount val="1"/>
                <c:pt idx="0">
                  <c:v>Ni + BTP</c:v>
                </c:pt>
              </c:strCache>
            </c:strRef>
          </c:tx>
          <c:marker>
            <c:symbol val="none"/>
          </c:marker>
          <c:cat>
            <c:numRef>
              <c:f>'Travail PC'!$B$122:$O$122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PC'!$B$136:$O$136</c:f>
              <c:numCache>
                <c:formatCode>0.0%</c:formatCode>
                <c:ptCount val="14"/>
                <c:pt idx="0">
                  <c:v>0.115379691065511</c:v>
                </c:pt>
                <c:pt idx="1">
                  <c:v>0.138872619659167</c:v>
                </c:pt>
                <c:pt idx="2">
                  <c:v>0.170247836592767</c:v>
                </c:pt>
                <c:pt idx="3">
                  <c:v>0.133007862246723</c:v>
                </c:pt>
                <c:pt idx="4">
                  <c:v>0.143705207866853</c:v>
                </c:pt>
                <c:pt idx="5">
                  <c:v>0.164577972992889</c:v>
                </c:pt>
                <c:pt idx="6">
                  <c:v>0.180064336364706</c:v>
                </c:pt>
                <c:pt idx="7">
                  <c:v>0.176521043659264</c:v>
                </c:pt>
                <c:pt idx="8">
                  <c:v>0.208870671139717</c:v>
                </c:pt>
                <c:pt idx="9">
                  <c:v>0.253891531041872</c:v>
                </c:pt>
                <c:pt idx="10">
                  <c:v>0.172255940196215</c:v>
                </c:pt>
                <c:pt idx="11">
                  <c:v>0.152493235667336</c:v>
                </c:pt>
                <c:pt idx="12">
                  <c:v>0.191580863030941</c:v>
                </c:pt>
                <c:pt idx="13">
                  <c:v>0.184429106685072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1015720"/>
        <c:axId val="-2101024696"/>
      </c:lineChart>
      <c:catAx>
        <c:axId val="-2101015720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crossAx val="-2101024696"/>
        <c:crosses val="autoZero"/>
        <c:auto val="1"/>
        <c:lblAlgn val="ctr"/>
        <c:lblOffset val="100"/>
        <c:noMultiLvlLbl val="0"/>
      </c:catAx>
      <c:valAx>
        <c:axId val="-2101024696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-2101015720"/>
        <c:crosses val="autoZero"/>
        <c:crossBetween val="between"/>
      </c:valAx>
    </c:plotArea>
    <c:legend>
      <c:legendPos val="r"/>
      <c:legendEntry>
        <c:idx val="4"/>
        <c:txPr>
          <a:bodyPr/>
          <a:lstStyle/>
          <a:p>
            <a:pPr>
              <a:defRPr sz="2000" b="1"/>
            </a:pPr>
            <a:endParaRPr lang="fr-FR"/>
          </a:p>
        </c:txPr>
      </c:legendEntry>
      <c:legendEntry>
        <c:idx val="5"/>
        <c:txPr>
          <a:bodyPr/>
          <a:lstStyle/>
          <a:p>
            <a:pPr>
              <a:defRPr sz="2000" b="1"/>
            </a:pPr>
            <a:endParaRPr lang="fr-FR"/>
          </a:p>
        </c:txPr>
      </c:legendEntry>
      <c:legendEntry>
        <c:idx val="6"/>
        <c:delete val="1"/>
      </c:legendEntry>
      <c:legendEntry>
        <c:idx val="7"/>
        <c:delete val="1"/>
      </c:legendEntry>
      <c:layout>
        <c:manualLayout>
          <c:xMode val="edge"/>
          <c:yMode val="edge"/>
          <c:x val="0.0"/>
          <c:y val="0.00247691260814621"/>
          <c:w val="0.994987419335741"/>
          <c:h val="0.9876387673763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2000"/>
          </a:pPr>
          <a:endParaRPr lang="fr-FR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r-FR" sz="1800" baseline="0" dirty="0"/>
              <a:t>Les </a:t>
            </a:r>
            <a:r>
              <a:rPr lang="fr-FR" sz="1800" baseline="0" dirty="0" smtClean="0"/>
              <a:t>services jusqu’en 2011 </a:t>
            </a:r>
            <a:r>
              <a:rPr lang="fr-FR" sz="1800" baseline="0" dirty="0"/>
              <a:t>: 3 / 4 du </a:t>
            </a:r>
            <a:r>
              <a:rPr lang="fr-FR" sz="1800" baseline="0" dirty="0" smtClean="0"/>
              <a:t>PIB </a:t>
            </a:r>
          </a:p>
          <a:p>
            <a:pPr>
              <a:defRPr sz="1800"/>
            </a:pPr>
            <a:r>
              <a:rPr lang="fr-FR" sz="1800" baseline="0" dirty="0" smtClean="0"/>
              <a:t>Le commerce dépasse à peine les 10%</a:t>
            </a:r>
            <a:endParaRPr lang="fr-FR" sz="1800" dirty="0"/>
          </a:p>
        </c:rich>
      </c:tx>
      <c:layout>
        <c:manualLayout>
          <c:xMode val="edge"/>
          <c:yMode val="edge"/>
          <c:x val="0.153129425359665"/>
          <c:y val="0.017701733663675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936951904135563"/>
          <c:y val="0.112121289278306"/>
          <c:w val="0.897189234285375"/>
          <c:h val="0.765707762222079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'Travail PC'!$A$139</c:f>
              <c:strCache>
                <c:ptCount val="1"/>
                <c:pt idx="0">
                  <c:v>Commerce</c:v>
                </c:pt>
              </c:strCache>
            </c:strRef>
          </c:tx>
          <c:spPr>
            <a:solidFill>
              <a:srgbClr val="FFFF00"/>
            </a:solidFill>
            <a:ln w="19050" cmpd="sng">
              <a:solidFill>
                <a:schemeClr val="tx1"/>
              </a:solidFill>
            </a:ln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solidFill>
                <a:srgbClr val="FFFFFF"/>
              </a:solidFill>
            </c:spPr>
            <c:txPr>
              <a:bodyPr/>
              <a:lstStyle/>
              <a:p>
                <a:pPr>
                  <a:defRPr sz="1800" b="1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PC'!$B$139:$O$139</c:f>
              <c:numCache>
                <c:formatCode>0.0%</c:formatCode>
                <c:ptCount val="14"/>
                <c:pt idx="0">
                  <c:v>0.119737216078961</c:v>
                </c:pt>
                <c:pt idx="1">
                  <c:v>0.11514759573953</c:v>
                </c:pt>
                <c:pt idx="2">
                  <c:v>0.113863924209599</c:v>
                </c:pt>
                <c:pt idx="3">
                  <c:v>0.122934212328037</c:v>
                </c:pt>
                <c:pt idx="4">
                  <c:v>0.123591145552908</c:v>
                </c:pt>
                <c:pt idx="5">
                  <c:v>0.119837343647831</c:v>
                </c:pt>
                <c:pt idx="6">
                  <c:v>0.116917981226177</c:v>
                </c:pt>
                <c:pt idx="7">
                  <c:v>0.114290463666626</c:v>
                </c:pt>
                <c:pt idx="8">
                  <c:v>0.1094408853917</c:v>
                </c:pt>
                <c:pt idx="9">
                  <c:v>0.106944478443198</c:v>
                </c:pt>
                <c:pt idx="10">
                  <c:v>0.11914286510719</c:v>
                </c:pt>
                <c:pt idx="11">
                  <c:v>0.119147593374647</c:v>
                </c:pt>
                <c:pt idx="12">
                  <c:v>0.113056744883517</c:v>
                </c:pt>
                <c:pt idx="13">
                  <c:v>0.113340282277376</c:v>
                </c:pt>
              </c:numCache>
            </c:numRef>
          </c:val>
        </c:ser>
        <c:ser>
          <c:idx val="4"/>
          <c:order val="1"/>
          <c:tx>
            <c:strRef>
              <c:f>'Travail PC'!$A$140</c:f>
              <c:strCache>
                <c:ptCount val="1"/>
                <c:pt idx="0">
                  <c:v>Transports et télécommunications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invertIfNegative val="0"/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PC'!$B$140:$O$140</c:f>
              <c:numCache>
                <c:formatCode>0.0%</c:formatCode>
                <c:ptCount val="14"/>
                <c:pt idx="0">
                  <c:v>0.0668685062968693</c:v>
                </c:pt>
                <c:pt idx="1">
                  <c:v>0.0724780350160462</c:v>
                </c:pt>
                <c:pt idx="2">
                  <c:v>0.06748210933741</c:v>
                </c:pt>
                <c:pt idx="3">
                  <c:v>0.0672039901188255</c:v>
                </c:pt>
                <c:pt idx="4">
                  <c:v>0.067093111055642</c:v>
                </c:pt>
                <c:pt idx="5">
                  <c:v>0.0680172480745914</c:v>
                </c:pt>
                <c:pt idx="6">
                  <c:v>0.069876742157842</c:v>
                </c:pt>
                <c:pt idx="7">
                  <c:v>0.0689205482070599</c:v>
                </c:pt>
                <c:pt idx="8">
                  <c:v>0.0648824864886878</c:v>
                </c:pt>
                <c:pt idx="9">
                  <c:v>0.0627856829554142</c:v>
                </c:pt>
                <c:pt idx="10">
                  <c:v>0.0684695988467238</c:v>
                </c:pt>
                <c:pt idx="11">
                  <c:v>0.0696561771953029</c:v>
                </c:pt>
                <c:pt idx="12">
                  <c:v>0.0671433469409061</c:v>
                </c:pt>
                <c:pt idx="13">
                  <c:v>0.0636087556694932</c:v>
                </c:pt>
              </c:numCache>
            </c:numRef>
          </c:val>
        </c:ser>
        <c:ser>
          <c:idx val="5"/>
          <c:order val="2"/>
          <c:tx>
            <c:strRef>
              <c:f>'Travail PC'!$A$142</c:f>
              <c:strCache>
                <c:ptCount val="1"/>
                <c:pt idx="0">
                  <c:v>Services rendus principalement aux entreprises</c:v>
                </c:pt>
              </c:strCache>
            </c:strRef>
          </c:tx>
          <c:spPr>
            <a:solidFill>
              <a:srgbClr val="000090"/>
            </a:solidFill>
          </c:spPr>
          <c:invertIfNegative val="0"/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PC'!$B$142:$O$142</c:f>
              <c:numCache>
                <c:formatCode>0.0%</c:formatCode>
                <c:ptCount val="14"/>
                <c:pt idx="0">
                  <c:v>0.0538310527591708</c:v>
                </c:pt>
                <c:pt idx="1">
                  <c:v>0.0538938629644427</c:v>
                </c:pt>
                <c:pt idx="2">
                  <c:v>0.054295667481335</c:v>
                </c:pt>
                <c:pt idx="3">
                  <c:v>0.0587346654851544</c:v>
                </c:pt>
                <c:pt idx="4">
                  <c:v>0.0608104690389784</c:v>
                </c:pt>
                <c:pt idx="5">
                  <c:v>0.0628171770191988</c:v>
                </c:pt>
                <c:pt idx="6">
                  <c:v>0.0627919573431828</c:v>
                </c:pt>
                <c:pt idx="7">
                  <c:v>0.0610843719194598</c:v>
                </c:pt>
                <c:pt idx="8">
                  <c:v>0.0624961097142957</c:v>
                </c:pt>
                <c:pt idx="9">
                  <c:v>0.057195504496901</c:v>
                </c:pt>
                <c:pt idx="10">
                  <c:v>0.0681923169520017</c:v>
                </c:pt>
                <c:pt idx="11">
                  <c:v>0.0727540065662703</c:v>
                </c:pt>
                <c:pt idx="12">
                  <c:v>0.0713276459136352</c:v>
                </c:pt>
                <c:pt idx="13">
                  <c:v>0.0825669774910556</c:v>
                </c:pt>
              </c:numCache>
            </c:numRef>
          </c:val>
        </c:ser>
        <c:ser>
          <c:idx val="2"/>
          <c:order val="3"/>
          <c:tx>
            <c:strRef>
              <c:f>'Travail PC'!$A$143</c:f>
              <c:strCache>
                <c:ptCount val="1"/>
                <c:pt idx="0">
                  <c:v>Services rendus principalement aux ménages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PC'!$B$143:$O$143</c:f>
              <c:numCache>
                <c:formatCode>0.0%</c:formatCode>
                <c:ptCount val="14"/>
                <c:pt idx="0">
                  <c:v>0.218309900085222</c:v>
                </c:pt>
                <c:pt idx="1">
                  <c:v>0.203363352322222</c:v>
                </c:pt>
                <c:pt idx="2">
                  <c:v>0.198411419232015</c:v>
                </c:pt>
                <c:pt idx="3">
                  <c:v>0.206169766222144</c:v>
                </c:pt>
                <c:pt idx="4">
                  <c:v>0.199445078976065</c:v>
                </c:pt>
                <c:pt idx="5">
                  <c:v>0.195237324801433</c:v>
                </c:pt>
                <c:pt idx="6">
                  <c:v>0.19034202411279</c:v>
                </c:pt>
                <c:pt idx="7">
                  <c:v>0.202679666933463</c:v>
                </c:pt>
                <c:pt idx="8">
                  <c:v>0.187093020911476</c:v>
                </c:pt>
                <c:pt idx="9">
                  <c:v>0.180924369280679</c:v>
                </c:pt>
                <c:pt idx="10">
                  <c:v>0.201798695008887</c:v>
                </c:pt>
                <c:pt idx="11">
                  <c:v>0.21522730171945</c:v>
                </c:pt>
                <c:pt idx="12">
                  <c:v>0.204153928104087</c:v>
                </c:pt>
                <c:pt idx="13">
                  <c:v>0.209934360650196</c:v>
                </c:pt>
              </c:numCache>
            </c:numRef>
          </c:val>
        </c:ser>
        <c:ser>
          <c:idx val="0"/>
          <c:order val="4"/>
          <c:tx>
            <c:strRef>
              <c:f>'Travail PC'!$A$144</c:f>
              <c:strCache>
                <c:ptCount val="1"/>
                <c:pt idx="0">
                  <c:v>Autres services</c:v>
                </c:pt>
              </c:strCache>
            </c:strRef>
          </c:tx>
          <c:spPr>
            <a:solidFill>
              <a:srgbClr val="3366FF"/>
            </a:solidFill>
          </c:spPr>
          <c:invertIfNegative val="0"/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PC'!$B$144:$O$144</c:f>
              <c:numCache>
                <c:formatCode>0.0%</c:formatCode>
                <c:ptCount val="14"/>
                <c:pt idx="0">
                  <c:v>0.0730710013740076</c:v>
                </c:pt>
                <c:pt idx="1">
                  <c:v>0.0781475254441317</c:v>
                </c:pt>
                <c:pt idx="2">
                  <c:v>0.0720986365076186</c:v>
                </c:pt>
                <c:pt idx="3">
                  <c:v>0.0718440832344479</c:v>
                </c:pt>
                <c:pt idx="4">
                  <c:v>0.0768727687106763</c:v>
                </c:pt>
                <c:pt idx="5">
                  <c:v>0.0788544021759396</c:v>
                </c:pt>
                <c:pt idx="6">
                  <c:v>0.0804010351630059</c:v>
                </c:pt>
                <c:pt idx="7">
                  <c:v>0.0793933032801233</c:v>
                </c:pt>
                <c:pt idx="8">
                  <c:v>0.0715434826704711</c:v>
                </c:pt>
                <c:pt idx="9">
                  <c:v>0.0713571639049356</c:v>
                </c:pt>
                <c:pt idx="10">
                  <c:v>0.0819046951003726</c:v>
                </c:pt>
                <c:pt idx="11">
                  <c:v>0.0776001557642856</c:v>
                </c:pt>
                <c:pt idx="12">
                  <c:v>0.0761703758276357</c:v>
                </c:pt>
                <c:pt idx="13">
                  <c:v>0.0791920443981182</c:v>
                </c:pt>
              </c:numCache>
            </c:numRef>
          </c:val>
        </c:ser>
        <c:ser>
          <c:idx val="3"/>
          <c:order val="5"/>
          <c:tx>
            <c:strRef>
              <c:f>'Travail PC'!$A$141</c:f>
              <c:strCache>
                <c:ptCount val="1"/>
                <c:pt idx="0">
                  <c:v>Institutions financières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PC'!$B$141:$O$141</c:f>
              <c:numCache>
                <c:formatCode>0.0%</c:formatCode>
                <c:ptCount val="14"/>
                <c:pt idx="0">
                  <c:v>0.0431708853010773</c:v>
                </c:pt>
                <c:pt idx="1">
                  <c:v>0.0392465798994563</c:v>
                </c:pt>
                <c:pt idx="2">
                  <c:v>0.0419967416294418</c:v>
                </c:pt>
                <c:pt idx="3">
                  <c:v>0.0459665035114323</c:v>
                </c:pt>
                <c:pt idx="4">
                  <c:v>0.0428794127221032</c:v>
                </c:pt>
                <c:pt idx="5">
                  <c:v>0.0342996581416119</c:v>
                </c:pt>
                <c:pt idx="6">
                  <c:v>0.0374082292705767</c:v>
                </c:pt>
                <c:pt idx="7">
                  <c:v>0.0361956357217763</c:v>
                </c:pt>
                <c:pt idx="8">
                  <c:v>0.0356770341142786</c:v>
                </c:pt>
                <c:pt idx="9">
                  <c:v>0.0334033124378289</c:v>
                </c:pt>
                <c:pt idx="10">
                  <c:v>0.037751114431431</c:v>
                </c:pt>
                <c:pt idx="11">
                  <c:v>0.0358512988190113</c:v>
                </c:pt>
                <c:pt idx="12">
                  <c:v>0.037803426925436</c:v>
                </c:pt>
                <c:pt idx="13">
                  <c:v>0.0371490548497056</c:v>
                </c:pt>
              </c:numCache>
            </c:numRef>
          </c:val>
        </c:ser>
        <c:ser>
          <c:idx val="6"/>
          <c:order val="6"/>
          <c:tx>
            <c:strRef>
              <c:f>'Travail PC'!$A$145</c:f>
              <c:strCache>
                <c:ptCount val="1"/>
                <c:pt idx="0">
                  <c:v>Administrations</c:v>
                </c:pt>
              </c:strCache>
            </c:strRef>
          </c:tx>
          <c:spPr>
            <a:solidFill>
              <a:schemeClr val="bg1"/>
            </a:solidFill>
            <a:ln w="19050" cmpd="sng">
              <a:solidFill>
                <a:schemeClr val="tx1"/>
              </a:solidFill>
            </a:ln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solidFill>
                <a:srgbClr val="FFFFFF"/>
              </a:solidFill>
            </c:spPr>
            <c:txPr>
              <a:bodyPr/>
              <a:lstStyle/>
              <a:p>
                <a:pPr>
                  <a:defRPr sz="1800" b="1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'Travail PC'!$B$145:$O$145</c:f>
              <c:numCache>
                <c:formatCode>0.0%</c:formatCode>
                <c:ptCount val="14"/>
                <c:pt idx="0">
                  <c:v>0.207165953204634</c:v>
                </c:pt>
                <c:pt idx="1">
                  <c:v>0.199767238933254</c:v>
                </c:pt>
                <c:pt idx="2">
                  <c:v>0.188763253802703</c:v>
                </c:pt>
                <c:pt idx="3">
                  <c:v>0.197162405108651</c:v>
                </c:pt>
                <c:pt idx="4">
                  <c:v>0.195307386879925</c:v>
                </c:pt>
                <c:pt idx="5">
                  <c:v>0.189855582491649</c:v>
                </c:pt>
                <c:pt idx="6">
                  <c:v>0.175505251121306</c:v>
                </c:pt>
                <c:pt idx="7">
                  <c:v>0.176958847604728</c:v>
                </c:pt>
                <c:pt idx="8">
                  <c:v>0.172457277563429</c:v>
                </c:pt>
                <c:pt idx="9">
                  <c:v>0.156173265809921</c:v>
                </c:pt>
                <c:pt idx="10">
                  <c:v>0.169553800947649</c:v>
                </c:pt>
                <c:pt idx="11">
                  <c:v>0.169682361708842</c:v>
                </c:pt>
                <c:pt idx="12">
                  <c:v>0.155273438658557</c:v>
                </c:pt>
                <c:pt idx="13">
                  <c:v>0.147461475617658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01146888"/>
        <c:axId val="-2101147864"/>
      </c:barChart>
      <c:lineChart>
        <c:grouping val="standard"/>
        <c:varyColors val="0"/>
        <c:ser>
          <c:idx val="7"/>
          <c:order val="7"/>
          <c:spPr>
            <a:ln w="19050" cmpd="sng">
              <a:solidFill>
                <a:schemeClr val="tx1"/>
              </a:solidFill>
            </a:ln>
          </c:spPr>
          <c:marker>
            <c:symbol val="none"/>
          </c:marker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PC'!$B$146:$O$146</c:f>
              <c:numCache>
                <c:formatCode>0.0%</c:formatCode>
                <c:ptCount val="14"/>
                <c:pt idx="0">
                  <c:v>0.782154515099942</c:v>
                </c:pt>
                <c:pt idx="1">
                  <c:v>0.762044190319083</c:v>
                </c:pt>
                <c:pt idx="2">
                  <c:v>0.736911752200123</c:v>
                </c:pt>
                <c:pt idx="3">
                  <c:v>0.770015626008692</c:v>
                </c:pt>
                <c:pt idx="4">
                  <c:v>0.765999372936299</c:v>
                </c:pt>
                <c:pt idx="5">
                  <c:v>0.748918736352254</c:v>
                </c:pt>
                <c:pt idx="6">
                  <c:v>0.733243220394881</c:v>
                </c:pt>
                <c:pt idx="7">
                  <c:v>0.739522837333236</c:v>
                </c:pt>
                <c:pt idx="8">
                  <c:v>0.703590296854337</c:v>
                </c:pt>
                <c:pt idx="9">
                  <c:v>0.668783777328878</c:v>
                </c:pt>
                <c:pt idx="10">
                  <c:v>0.746813086394255</c:v>
                </c:pt>
                <c:pt idx="11">
                  <c:v>0.759918895147808</c:v>
                </c:pt>
                <c:pt idx="12">
                  <c:v>0.724928907253773</c:v>
                </c:pt>
                <c:pt idx="13">
                  <c:v>0.733252950953602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'Travail PC'!$A$147</c:f>
              <c:strCache>
                <c:ptCount val="1"/>
                <c:pt idx="0">
                  <c:v>Moyenne</c:v>
                </c:pt>
              </c:strCache>
            </c:strRef>
          </c:tx>
          <c:spPr>
            <a:ln w="38100" cmpd="sng">
              <a:solidFill>
                <a:schemeClr val="tx1"/>
              </a:solidFill>
              <a:prstDash val="sysDot"/>
            </a:ln>
          </c:spPr>
          <c:marker>
            <c:symbol val="none"/>
          </c:marker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PC'!$B$147:$O$147</c:f>
              <c:numCache>
                <c:formatCode>0.0%</c:formatCode>
                <c:ptCount val="14"/>
                <c:pt idx="0">
                  <c:v>0.741149868898369</c:v>
                </c:pt>
                <c:pt idx="1">
                  <c:v>0.741149868898369</c:v>
                </c:pt>
                <c:pt idx="2">
                  <c:v>0.741149868898369</c:v>
                </c:pt>
                <c:pt idx="3">
                  <c:v>0.741149868898369</c:v>
                </c:pt>
                <c:pt idx="4">
                  <c:v>0.741149868898369</c:v>
                </c:pt>
                <c:pt idx="5">
                  <c:v>0.741149868898369</c:v>
                </c:pt>
                <c:pt idx="6">
                  <c:v>0.741149868898369</c:v>
                </c:pt>
                <c:pt idx="7">
                  <c:v>0.741149868898369</c:v>
                </c:pt>
                <c:pt idx="8">
                  <c:v>0.741149868898369</c:v>
                </c:pt>
                <c:pt idx="9">
                  <c:v>0.741149868898369</c:v>
                </c:pt>
                <c:pt idx="10">
                  <c:v>0.741149868898369</c:v>
                </c:pt>
                <c:pt idx="11">
                  <c:v>0.741149868898369</c:v>
                </c:pt>
                <c:pt idx="12">
                  <c:v>0.741149868898369</c:v>
                </c:pt>
                <c:pt idx="13">
                  <c:v>0.741149868898369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1146888"/>
        <c:axId val="-2101147864"/>
      </c:lineChart>
      <c:catAx>
        <c:axId val="-2101146888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2000"/>
            </a:pPr>
            <a:endParaRPr lang="fr-FR"/>
          </a:p>
        </c:txPr>
        <c:crossAx val="-2101147864"/>
        <c:crosses val="autoZero"/>
        <c:auto val="1"/>
        <c:lblAlgn val="ctr"/>
        <c:lblOffset val="100"/>
        <c:noMultiLvlLbl val="0"/>
      </c:catAx>
      <c:valAx>
        <c:axId val="-2101147864"/>
        <c:scaling>
          <c:orientation val="minMax"/>
          <c:max val="0.8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fr-FR"/>
          </a:p>
        </c:txPr>
        <c:crossAx val="-2101146888"/>
        <c:crosses val="autoZero"/>
        <c:crossBetween val="between"/>
        <c:majorUnit val="0.05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fr-FR" sz="2000" baseline="0"/>
              <a:t>Les services, % du PIB</a:t>
            </a:r>
            <a:endParaRPr lang="fr-FR" sz="2000"/>
          </a:p>
        </c:rich>
      </c:tx>
      <c:layout>
        <c:manualLayout>
          <c:xMode val="edge"/>
          <c:yMode val="edge"/>
          <c:x val="0.17128766798887"/>
          <c:y val="0.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63084482860695"/>
          <c:y val="0.095679012345679"/>
          <c:w val="0.574133562252087"/>
          <c:h val="0.734650043744532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'Travail PC'!$A$139</c:f>
              <c:strCache>
                <c:ptCount val="1"/>
                <c:pt idx="0">
                  <c:v>Commerce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PC'!$B$139:$O$139</c:f>
              <c:numCache>
                <c:formatCode>0.0%</c:formatCode>
                <c:ptCount val="14"/>
                <c:pt idx="0">
                  <c:v>0.119737216078961</c:v>
                </c:pt>
                <c:pt idx="1">
                  <c:v>0.11514759573953</c:v>
                </c:pt>
                <c:pt idx="2">
                  <c:v>0.113863924209599</c:v>
                </c:pt>
                <c:pt idx="3">
                  <c:v>0.122934212328037</c:v>
                </c:pt>
                <c:pt idx="4">
                  <c:v>0.123591145552908</c:v>
                </c:pt>
                <c:pt idx="5">
                  <c:v>0.119837343647831</c:v>
                </c:pt>
                <c:pt idx="6">
                  <c:v>0.116917981226177</c:v>
                </c:pt>
                <c:pt idx="7">
                  <c:v>0.114290463666626</c:v>
                </c:pt>
                <c:pt idx="8">
                  <c:v>0.1094408853917</c:v>
                </c:pt>
                <c:pt idx="9">
                  <c:v>0.106944478443198</c:v>
                </c:pt>
                <c:pt idx="10">
                  <c:v>0.11914286510719</c:v>
                </c:pt>
                <c:pt idx="11">
                  <c:v>0.119147593374647</c:v>
                </c:pt>
                <c:pt idx="12">
                  <c:v>0.113056744883517</c:v>
                </c:pt>
                <c:pt idx="13">
                  <c:v>0.113340282277376</c:v>
                </c:pt>
              </c:numCache>
            </c:numRef>
          </c:val>
        </c:ser>
        <c:ser>
          <c:idx val="4"/>
          <c:order val="1"/>
          <c:tx>
            <c:strRef>
              <c:f>'Travail PC'!$A$140</c:f>
              <c:strCache>
                <c:ptCount val="1"/>
                <c:pt idx="0">
                  <c:v>Transports et télécommunications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invertIfNegative val="0"/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PC'!$B$140:$O$140</c:f>
              <c:numCache>
                <c:formatCode>0.0%</c:formatCode>
                <c:ptCount val="14"/>
                <c:pt idx="0">
                  <c:v>0.0668685062968693</c:v>
                </c:pt>
                <c:pt idx="1">
                  <c:v>0.0724780350160462</c:v>
                </c:pt>
                <c:pt idx="2">
                  <c:v>0.06748210933741</c:v>
                </c:pt>
                <c:pt idx="3">
                  <c:v>0.0672039901188255</c:v>
                </c:pt>
                <c:pt idx="4">
                  <c:v>0.067093111055642</c:v>
                </c:pt>
                <c:pt idx="5">
                  <c:v>0.0680172480745914</c:v>
                </c:pt>
                <c:pt idx="6">
                  <c:v>0.069876742157842</c:v>
                </c:pt>
                <c:pt idx="7">
                  <c:v>0.0689205482070599</c:v>
                </c:pt>
                <c:pt idx="8">
                  <c:v>0.0648824864886878</c:v>
                </c:pt>
                <c:pt idx="9">
                  <c:v>0.0627856829554142</c:v>
                </c:pt>
                <c:pt idx="10">
                  <c:v>0.0684695988467238</c:v>
                </c:pt>
                <c:pt idx="11">
                  <c:v>0.0696561771953029</c:v>
                </c:pt>
                <c:pt idx="12">
                  <c:v>0.0671433469409061</c:v>
                </c:pt>
                <c:pt idx="13">
                  <c:v>0.0636087556694932</c:v>
                </c:pt>
              </c:numCache>
            </c:numRef>
          </c:val>
        </c:ser>
        <c:ser>
          <c:idx val="5"/>
          <c:order val="2"/>
          <c:tx>
            <c:strRef>
              <c:f>'Travail PC'!$A$142</c:f>
              <c:strCache>
                <c:ptCount val="1"/>
                <c:pt idx="0">
                  <c:v>Services rendus principalement aux entreprises</c:v>
                </c:pt>
              </c:strCache>
            </c:strRef>
          </c:tx>
          <c:spPr>
            <a:solidFill>
              <a:srgbClr val="000090"/>
            </a:solidFill>
          </c:spPr>
          <c:invertIfNegative val="0"/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PC'!$B$142:$O$142</c:f>
              <c:numCache>
                <c:formatCode>0.0%</c:formatCode>
                <c:ptCount val="14"/>
                <c:pt idx="0">
                  <c:v>0.0538310527591708</c:v>
                </c:pt>
                <c:pt idx="1">
                  <c:v>0.0538938629644427</c:v>
                </c:pt>
                <c:pt idx="2">
                  <c:v>0.054295667481335</c:v>
                </c:pt>
                <c:pt idx="3">
                  <c:v>0.0587346654851544</c:v>
                </c:pt>
                <c:pt idx="4">
                  <c:v>0.0608104690389784</c:v>
                </c:pt>
                <c:pt idx="5">
                  <c:v>0.0628171770191988</c:v>
                </c:pt>
                <c:pt idx="6">
                  <c:v>0.0627919573431828</c:v>
                </c:pt>
                <c:pt idx="7">
                  <c:v>0.0610843719194598</c:v>
                </c:pt>
                <c:pt idx="8">
                  <c:v>0.0624961097142957</c:v>
                </c:pt>
                <c:pt idx="9">
                  <c:v>0.057195504496901</c:v>
                </c:pt>
                <c:pt idx="10">
                  <c:v>0.0681923169520017</c:v>
                </c:pt>
                <c:pt idx="11">
                  <c:v>0.0727540065662703</c:v>
                </c:pt>
                <c:pt idx="12">
                  <c:v>0.0713276459136352</c:v>
                </c:pt>
                <c:pt idx="13">
                  <c:v>0.0825669774910556</c:v>
                </c:pt>
              </c:numCache>
            </c:numRef>
          </c:val>
        </c:ser>
        <c:ser>
          <c:idx val="2"/>
          <c:order val="3"/>
          <c:tx>
            <c:strRef>
              <c:f>'Travail PC'!$A$143</c:f>
              <c:strCache>
                <c:ptCount val="1"/>
                <c:pt idx="0">
                  <c:v>Services rendus principalement aux ménages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PC'!$B$143:$O$143</c:f>
              <c:numCache>
                <c:formatCode>0.0%</c:formatCode>
                <c:ptCount val="14"/>
                <c:pt idx="0">
                  <c:v>0.218309900085222</c:v>
                </c:pt>
                <c:pt idx="1">
                  <c:v>0.203363352322222</c:v>
                </c:pt>
                <c:pt idx="2">
                  <c:v>0.198411419232015</c:v>
                </c:pt>
                <c:pt idx="3">
                  <c:v>0.206169766222144</c:v>
                </c:pt>
                <c:pt idx="4">
                  <c:v>0.199445078976065</c:v>
                </c:pt>
                <c:pt idx="5">
                  <c:v>0.195237324801433</c:v>
                </c:pt>
                <c:pt idx="6">
                  <c:v>0.19034202411279</c:v>
                </c:pt>
                <c:pt idx="7">
                  <c:v>0.202679666933463</c:v>
                </c:pt>
                <c:pt idx="8">
                  <c:v>0.187093020911476</c:v>
                </c:pt>
                <c:pt idx="9">
                  <c:v>0.180924369280679</c:v>
                </c:pt>
                <c:pt idx="10">
                  <c:v>0.201798695008887</c:v>
                </c:pt>
                <c:pt idx="11">
                  <c:v>0.21522730171945</c:v>
                </c:pt>
                <c:pt idx="12">
                  <c:v>0.204153928104087</c:v>
                </c:pt>
                <c:pt idx="13">
                  <c:v>0.209934360650196</c:v>
                </c:pt>
              </c:numCache>
            </c:numRef>
          </c:val>
        </c:ser>
        <c:ser>
          <c:idx val="0"/>
          <c:order val="4"/>
          <c:tx>
            <c:strRef>
              <c:f>'Travail PC'!$A$144</c:f>
              <c:strCache>
                <c:ptCount val="1"/>
                <c:pt idx="0">
                  <c:v>Autres services</c:v>
                </c:pt>
              </c:strCache>
            </c:strRef>
          </c:tx>
          <c:spPr>
            <a:solidFill>
              <a:srgbClr val="3366FF"/>
            </a:solidFill>
          </c:spPr>
          <c:invertIfNegative val="0"/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PC'!$B$144:$O$144</c:f>
              <c:numCache>
                <c:formatCode>0.0%</c:formatCode>
                <c:ptCount val="14"/>
                <c:pt idx="0">
                  <c:v>0.0730710013740076</c:v>
                </c:pt>
                <c:pt idx="1">
                  <c:v>0.0781475254441317</c:v>
                </c:pt>
                <c:pt idx="2">
                  <c:v>0.0720986365076186</c:v>
                </c:pt>
                <c:pt idx="3">
                  <c:v>0.0718440832344479</c:v>
                </c:pt>
                <c:pt idx="4">
                  <c:v>0.0768727687106763</c:v>
                </c:pt>
                <c:pt idx="5">
                  <c:v>0.0788544021759396</c:v>
                </c:pt>
                <c:pt idx="6">
                  <c:v>0.0804010351630059</c:v>
                </c:pt>
                <c:pt idx="7">
                  <c:v>0.0793933032801233</c:v>
                </c:pt>
                <c:pt idx="8">
                  <c:v>0.0715434826704711</c:v>
                </c:pt>
                <c:pt idx="9">
                  <c:v>0.0713571639049356</c:v>
                </c:pt>
                <c:pt idx="10">
                  <c:v>0.0819046951003726</c:v>
                </c:pt>
                <c:pt idx="11">
                  <c:v>0.0776001557642856</c:v>
                </c:pt>
                <c:pt idx="12">
                  <c:v>0.0761703758276357</c:v>
                </c:pt>
                <c:pt idx="13">
                  <c:v>0.0791920443981182</c:v>
                </c:pt>
              </c:numCache>
            </c:numRef>
          </c:val>
        </c:ser>
        <c:ser>
          <c:idx val="3"/>
          <c:order val="5"/>
          <c:tx>
            <c:strRef>
              <c:f>'Travail PC'!$A$141</c:f>
              <c:strCache>
                <c:ptCount val="1"/>
                <c:pt idx="0">
                  <c:v>Institutions financières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PC'!$B$141:$O$141</c:f>
              <c:numCache>
                <c:formatCode>0.0%</c:formatCode>
                <c:ptCount val="14"/>
                <c:pt idx="0">
                  <c:v>0.0431708853010773</c:v>
                </c:pt>
                <c:pt idx="1">
                  <c:v>0.0392465798994563</c:v>
                </c:pt>
                <c:pt idx="2">
                  <c:v>0.0419967416294418</c:v>
                </c:pt>
                <c:pt idx="3">
                  <c:v>0.0459665035114323</c:v>
                </c:pt>
                <c:pt idx="4">
                  <c:v>0.0428794127221032</c:v>
                </c:pt>
                <c:pt idx="5">
                  <c:v>0.0342996581416119</c:v>
                </c:pt>
                <c:pt idx="6">
                  <c:v>0.0374082292705767</c:v>
                </c:pt>
                <c:pt idx="7">
                  <c:v>0.0361956357217763</c:v>
                </c:pt>
                <c:pt idx="8">
                  <c:v>0.0356770341142786</c:v>
                </c:pt>
                <c:pt idx="9">
                  <c:v>0.0334033124378289</c:v>
                </c:pt>
                <c:pt idx="10">
                  <c:v>0.037751114431431</c:v>
                </c:pt>
                <c:pt idx="11">
                  <c:v>0.0358512988190113</c:v>
                </c:pt>
                <c:pt idx="12">
                  <c:v>0.037803426925436</c:v>
                </c:pt>
                <c:pt idx="13">
                  <c:v>0.0371490548497056</c:v>
                </c:pt>
              </c:numCache>
            </c:numRef>
          </c:val>
        </c:ser>
        <c:ser>
          <c:idx val="6"/>
          <c:order val="6"/>
          <c:tx>
            <c:strRef>
              <c:f>'Travail PC'!$A$145</c:f>
              <c:strCache>
                <c:ptCount val="1"/>
                <c:pt idx="0">
                  <c:v>Administrations</c:v>
                </c:pt>
              </c:strCache>
            </c:strRef>
          </c:tx>
          <c:spPr>
            <a:solidFill>
              <a:schemeClr val="bg1"/>
            </a:solidFill>
            <a:ln w="19050" cmpd="sng">
              <a:solidFill>
                <a:schemeClr val="tx1"/>
              </a:solidFill>
            </a:ln>
          </c:spPr>
          <c:invertIfNegative val="0"/>
          <c:val>
            <c:numRef>
              <c:f>'Travail PC'!$B$145:$O$145</c:f>
              <c:numCache>
                <c:formatCode>0.0%</c:formatCode>
                <c:ptCount val="14"/>
                <c:pt idx="0">
                  <c:v>0.207165953204634</c:v>
                </c:pt>
                <c:pt idx="1">
                  <c:v>0.199767238933254</c:v>
                </c:pt>
                <c:pt idx="2">
                  <c:v>0.188763253802703</c:v>
                </c:pt>
                <c:pt idx="3">
                  <c:v>0.197162405108651</c:v>
                </c:pt>
                <c:pt idx="4">
                  <c:v>0.195307386879925</c:v>
                </c:pt>
                <c:pt idx="5">
                  <c:v>0.189855582491649</c:v>
                </c:pt>
                <c:pt idx="6">
                  <c:v>0.175505251121306</c:v>
                </c:pt>
                <c:pt idx="7">
                  <c:v>0.176958847604728</c:v>
                </c:pt>
                <c:pt idx="8">
                  <c:v>0.172457277563429</c:v>
                </c:pt>
                <c:pt idx="9">
                  <c:v>0.156173265809921</c:v>
                </c:pt>
                <c:pt idx="10">
                  <c:v>0.169553800947649</c:v>
                </c:pt>
                <c:pt idx="11">
                  <c:v>0.169682361708842</c:v>
                </c:pt>
                <c:pt idx="12">
                  <c:v>0.155273438658557</c:v>
                </c:pt>
                <c:pt idx="13">
                  <c:v>0.147461475617658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33199128"/>
        <c:axId val="-2133207128"/>
      </c:barChart>
      <c:lineChart>
        <c:grouping val="standard"/>
        <c:varyColors val="0"/>
        <c:ser>
          <c:idx val="7"/>
          <c:order val="7"/>
          <c:spPr>
            <a:ln w="19050" cmpd="sng">
              <a:solidFill>
                <a:schemeClr val="tx1"/>
              </a:solidFill>
            </a:ln>
          </c:spPr>
          <c:marker>
            <c:symbol val="none"/>
          </c:marker>
          <c:cat>
            <c:numRef>
              <c:f>'Travail PC'!$B$138:$O$138</c:f>
              <c:numCache>
                <c:formatCode>0</c:formatCode>
                <c:ptCount val="14"/>
                <c:pt idx="0">
                  <c:v>1998.0</c:v>
                </c:pt>
                <c:pt idx="1">
                  <c:v>1999.0</c:v>
                </c:pt>
                <c:pt idx="2">
                  <c:v>2000.0</c:v>
                </c:pt>
                <c:pt idx="3">
                  <c:v>2000.0</c:v>
                </c:pt>
                <c:pt idx="4">
                  <c:v>2002.0</c:v>
                </c:pt>
                <c:pt idx="5">
                  <c:v>2003.0</c:v>
                </c:pt>
                <c:pt idx="6">
                  <c:v>2004.0</c:v>
                </c:pt>
                <c:pt idx="7">
                  <c:v>2005.0</c:v>
                </c:pt>
                <c:pt idx="8">
                  <c:v>2006.0</c:v>
                </c:pt>
                <c:pt idx="9">
                  <c:v>2007.0</c:v>
                </c:pt>
                <c:pt idx="10">
                  <c:v>2008.0</c:v>
                </c:pt>
                <c:pt idx="11">
                  <c:v>2009.0</c:v>
                </c:pt>
                <c:pt idx="12">
                  <c:v>2010.0</c:v>
                </c:pt>
                <c:pt idx="13">
                  <c:v>2011.0</c:v>
                </c:pt>
              </c:numCache>
            </c:numRef>
          </c:cat>
          <c:val>
            <c:numRef>
              <c:f>'Travail PC'!$B$146:$O$146</c:f>
              <c:numCache>
                <c:formatCode>0.0%</c:formatCode>
                <c:ptCount val="14"/>
                <c:pt idx="0">
                  <c:v>0.782154515099942</c:v>
                </c:pt>
                <c:pt idx="1">
                  <c:v>0.762044190319083</c:v>
                </c:pt>
                <c:pt idx="2">
                  <c:v>0.736911752200123</c:v>
                </c:pt>
                <c:pt idx="3">
                  <c:v>0.770015626008692</c:v>
                </c:pt>
                <c:pt idx="4">
                  <c:v>0.765999372936299</c:v>
                </c:pt>
                <c:pt idx="5">
                  <c:v>0.748918736352254</c:v>
                </c:pt>
                <c:pt idx="6">
                  <c:v>0.733243220394881</c:v>
                </c:pt>
                <c:pt idx="7">
                  <c:v>0.739522837333236</c:v>
                </c:pt>
                <c:pt idx="8">
                  <c:v>0.703590296854337</c:v>
                </c:pt>
                <c:pt idx="9">
                  <c:v>0.668783777328878</c:v>
                </c:pt>
                <c:pt idx="10">
                  <c:v>0.746813086394255</c:v>
                </c:pt>
                <c:pt idx="11">
                  <c:v>0.759918895147808</c:v>
                </c:pt>
                <c:pt idx="12">
                  <c:v>0.724928907253773</c:v>
                </c:pt>
                <c:pt idx="13">
                  <c:v>0.733252950953602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33199128"/>
        <c:axId val="-2133207128"/>
      </c:lineChart>
      <c:catAx>
        <c:axId val="-2133199128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/>
            </a:pPr>
            <a:endParaRPr lang="fr-FR"/>
          </a:p>
        </c:txPr>
        <c:crossAx val="-2133207128"/>
        <c:crosses val="autoZero"/>
        <c:auto val="1"/>
        <c:lblAlgn val="ctr"/>
        <c:lblOffset val="100"/>
        <c:noMultiLvlLbl val="0"/>
      </c:catAx>
      <c:valAx>
        <c:axId val="-2133207128"/>
        <c:scaling>
          <c:orientation val="minMax"/>
          <c:max val="0.8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-2133199128"/>
        <c:crosses val="autoZero"/>
        <c:crossBetween val="between"/>
        <c:majorUnit val="0.05"/>
      </c:valAx>
    </c:plotArea>
    <c:legend>
      <c:legendPos val="r"/>
      <c:legendEntry>
        <c:idx val="7"/>
        <c:delete val="1"/>
      </c:legendEntry>
      <c:layout>
        <c:manualLayout>
          <c:xMode val="edge"/>
          <c:yMode val="edge"/>
          <c:x val="0.0"/>
          <c:y val="0.0"/>
          <c:w val="1.0"/>
          <c:h val="1.0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200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Ressources </a:t>
            </a:r>
            <a:r>
              <a:rPr lang="fr-FR" sz="1800" dirty="0" smtClean="0"/>
              <a:t>en </a:t>
            </a:r>
            <a:r>
              <a:rPr lang="fr-FR" sz="1800" dirty="0"/>
              <a:t>biens et </a:t>
            </a:r>
            <a:r>
              <a:rPr lang="fr-FR" sz="1800" dirty="0" smtClean="0"/>
              <a:t>services : </a:t>
            </a:r>
          </a:p>
          <a:p>
            <a:pPr>
              <a:defRPr sz="1800"/>
            </a:pPr>
            <a:r>
              <a:rPr lang="fr-FR" sz="1800" dirty="0" smtClean="0"/>
              <a:t>PIB + Importations</a:t>
            </a:r>
            <a:r>
              <a:rPr lang="mr-IN" sz="1800" dirty="0" smtClean="0"/>
              <a:t>…</a:t>
            </a:r>
            <a:r>
              <a:rPr lang="fr-FR" sz="1800" dirty="0" smtClean="0"/>
              <a:t> </a:t>
            </a:r>
            <a:endParaRPr lang="fr-FR" sz="1800" dirty="0"/>
          </a:p>
        </c:rich>
      </c:tx>
      <c:layout>
        <c:manualLayout>
          <c:xMode val="edge"/>
          <c:yMode val="edge"/>
          <c:x val="0.171688831958206"/>
          <c:y val="0.00790513833992095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631750995240427"/>
          <c:y val="0.0697233201581028"/>
          <c:w val="0.759308792320355"/>
          <c:h val="0.83587425390351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'PIB et comp 14'!$A$85</c:f>
              <c:strCache>
                <c:ptCount val="1"/>
                <c:pt idx="0">
                  <c:v>VAB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76200" cmpd="sng"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strRef>
              <c:f>'PIB et comp 14'!$B$82:$U$82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14'!$B$85:$U$85</c:f>
              <c:numCache>
                <c:formatCode>0.0</c:formatCode>
                <c:ptCount val="20"/>
                <c:pt idx="0">
                  <c:v>340.648975334581</c:v>
                </c:pt>
                <c:pt idx="1">
                  <c:v>364.2075527415726</c:v>
                </c:pt>
                <c:pt idx="2">
                  <c:v>395.299482807604</c:v>
                </c:pt>
                <c:pt idx="3">
                  <c:v>392.5147772068678</c:v>
                </c:pt>
                <c:pt idx="4">
                  <c:v>421.2903252480685</c:v>
                </c:pt>
                <c:pt idx="5">
                  <c:v>462.6535102292526</c:v>
                </c:pt>
                <c:pt idx="6">
                  <c:v>504.183</c:v>
                </c:pt>
                <c:pt idx="7">
                  <c:v>534.3868636678155</c:v>
                </c:pt>
                <c:pt idx="8">
                  <c:v>598.1021496778034</c:v>
                </c:pt>
                <c:pt idx="9">
                  <c:v>694.2617170029869</c:v>
                </c:pt>
                <c:pt idx="10">
                  <c:v>656.5963800764238</c:v>
                </c:pt>
                <c:pt idx="11">
                  <c:v>666.797</c:v>
                </c:pt>
                <c:pt idx="12">
                  <c:v>755.5170000000001</c:v>
                </c:pt>
                <c:pt idx="13">
                  <c:v>793.521</c:v>
                </c:pt>
                <c:pt idx="14" formatCode="0">
                  <c:v>789.7095485801846</c:v>
                </c:pt>
                <c:pt idx="15">
                  <c:v>815.824131791123</c:v>
                </c:pt>
                <c:pt idx="16">
                  <c:v>854.1157219866885</c:v>
                </c:pt>
                <c:pt idx="17">
                  <c:v>854.8335560013028</c:v>
                </c:pt>
                <c:pt idx="18">
                  <c:v>854.8335560013028</c:v>
                </c:pt>
                <c:pt idx="19">
                  <c:v>863.3818915613157</c:v>
                </c:pt>
              </c:numCache>
            </c:numRef>
          </c:val>
        </c:ser>
        <c:ser>
          <c:idx val="1"/>
          <c:order val="1"/>
          <c:tx>
            <c:strRef>
              <c:f>'PIB et comp 14'!$A$86</c:f>
              <c:strCache>
                <c:ptCount val="1"/>
                <c:pt idx="0">
                  <c:v>+ impôts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76200" cmpd="sng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cat>
            <c:strRef>
              <c:f>'PIB et comp 14'!$B$82:$U$82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14'!$B$86:$U$86</c:f>
              <c:numCache>
                <c:formatCode>0.0</c:formatCode>
                <c:ptCount val="20"/>
                <c:pt idx="0">
                  <c:v>40.81384477070528</c:v>
                </c:pt>
                <c:pt idx="1">
                  <c:v>44.225585681</c:v>
                </c:pt>
                <c:pt idx="2">
                  <c:v>46.572206847</c:v>
                </c:pt>
                <c:pt idx="3">
                  <c:v>46.868135003</c:v>
                </c:pt>
                <c:pt idx="4">
                  <c:v>50.706006921</c:v>
                </c:pt>
                <c:pt idx="5">
                  <c:v>55.891456652</c:v>
                </c:pt>
                <c:pt idx="6">
                  <c:v>61.34505391</c:v>
                </c:pt>
                <c:pt idx="7">
                  <c:v>64.01525862799997</c:v>
                </c:pt>
                <c:pt idx="8">
                  <c:v>65.194489263</c:v>
                </c:pt>
                <c:pt idx="9">
                  <c:v>73.715354957</c:v>
                </c:pt>
                <c:pt idx="10">
                  <c:v>79.117</c:v>
                </c:pt>
                <c:pt idx="11">
                  <c:v>77.918</c:v>
                </c:pt>
                <c:pt idx="12">
                  <c:v>87.396</c:v>
                </c:pt>
                <c:pt idx="13">
                  <c:v>93.904</c:v>
                </c:pt>
                <c:pt idx="14" formatCode="0">
                  <c:v>93.45295896374974</c:v>
                </c:pt>
                <c:pt idx="15">
                  <c:v>96.54331677638444</c:v>
                </c:pt>
                <c:pt idx="16">
                  <c:v>101.0746820278707</c:v>
                </c:pt>
                <c:pt idx="17">
                  <c:v>101.1596293516445</c:v>
                </c:pt>
                <c:pt idx="18" formatCode="General">
                  <c:v>101.2</c:v>
                </c:pt>
                <c:pt idx="19" formatCode="General">
                  <c:v>101.2</c:v>
                </c:pt>
              </c:numCache>
            </c:numRef>
          </c:val>
        </c:ser>
        <c:ser>
          <c:idx val="2"/>
          <c:order val="2"/>
          <c:tx>
            <c:strRef>
              <c:f>'PIB et comp 14'!$A$87</c:f>
              <c:strCache>
                <c:ptCount val="1"/>
                <c:pt idx="0">
                  <c:v>+ Import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 w="76200" cmpd="sng">
              <a:solidFill>
                <a:schemeClr val="accent4">
                  <a:lumMod val="40000"/>
                  <a:lumOff val="60000"/>
                </a:schemeClr>
              </a:solidFill>
            </a:ln>
            <a:effectLst/>
          </c:spPr>
          <c:invertIfNegative val="0"/>
          <c:cat>
            <c:strRef>
              <c:f>'PIB et comp 14'!$B$82:$U$82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14'!$B$87:$U$87</c:f>
              <c:numCache>
                <c:formatCode>0.0</c:formatCode>
                <c:ptCount val="20"/>
                <c:pt idx="0">
                  <c:v>137.382027255366</c:v>
                </c:pt>
                <c:pt idx="1">
                  <c:v>155.041824368848</c:v>
                </c:pt>
                <c:pt idx="2">
                  <c:v>166.081194695828</c:v>
                </c:pt>
                <c:pt idx="3">
                  <c:v>173.448851366125</c:v>
                </c:pt>
                <c:pt idx="4">
                  <c:v>179.721856207808</c:v>
                </c:pt>
                <c:pt idx="5">
                  <c:v>214.033384169587</c:v>
                </c:pt>
                <c:pt idx="6">
                  <c:v>206.913364252597</c:v>
                </c:pt>
                <c:pt idx="7">
                  <c:v>242.012555093894</c:v>
                </c:pt>
                <c:pt idx="8">
                  <c:v>292.695468413775</c:v>
                </c:pt>
                <c:pt idx="9">
                  <c:v>343.9743495784782</c:v>
                </c:pt>
                <c:pt idx="10">
                  <c:v>363.172</c:v>
                </c:pt>
                <c:pt idx="11">
                  <c:v>302.924</c:v>
                </c:pt>
                <c:pt idx="12">
                  <c:v>404.337</c:v>
                </c:pt>
                <c:pt idx="13">
                  <c:v>414.904</c:v>
                </c:pt>
                <c:pt idx="14" formatCode="0">
                  <c:v>415.2733886744832</c:v>
                </c:pt>
                <c:pt idx="15">
                  <c:v>401.2125260857413</c:v>
                </c:pt>
                <c:pt idx="16">
                  <c:v>393.5873953771832</c:v>
                </c:pt>
                <c:pt idx="17">
                  <c:v>379.3832619901288</c:v>
                </c:pt>
                <c:pt idx="18" formatCode="0">
                  <c:v>370.0</c:v>
                </c:pt>
                <c:pt idx="19" formatCode="0">
                  <c:v>365.0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03207080"/>
        <c:axId val="-2103226248"/>
      </c:barChart>
      <c:catAx>
        <c:axId val="-2103207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mpd="sng">
            <a:solidFill>
              <a:schemeClr val="tx1"/>
            </a:solidFill>
          </a:ln>
        </c:spPr>
        <c:txPr>
          <a:bodyPr rot="-5400000" vert="horz"/>
          <a:lstStyle/>
          <a:p>
            <a:pPr>
              <a:defRPr/>
            </a:pPr>
            <a:endParaRPr lang="fr-FR"/>
          </a:p>
        </c:txPr>
        <c:crossAx val="-2103226248"/>
        <c:crosses val="autoZero"/>
        <c:auto val="1"/>
        <c:lblAlgn val="ctr"/>
        <c:lblOffset val="100"/>
        <c:noMultiLvlLbl val="0"/>
      </c:catAx>
      <c:valAx>
        <c:axId val="-2103226248"/>
        <c:scaling>
          <c:orientation val="minMax"/>
          <c:max val="1400.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" sourceLinked="0"/>
        <c:majorTickMark val="out"/>
        <c:minorTickMark val="none"/>
        <c:tickLblPos val="nextTo"/>
        <c:crossAx val="-2103207080"/>
        <c:crosses val="autoZero"/>
        <c:crossBetween val="between"/>
        <c:majorUnit val="100.0"/>
      </c:valAx>
    </c:plotArea>
    <c:legend>
      <c:legendPos val="b"/>
      <c:layout>
        <c:manualLayout>
          <c:xMode val="edge"/>
          <c:yMode val="edge"/>
          <c:x val="0.231808841904837"/>
          <c:y val="0.798659467566554"/>
          <c:w val="0.587797655645689"/>
          <c:h val="0.0845847907952905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mr-IN" sz="1800" dirty="0" smtClean="0"/>
              <a:t>…</a:t>
            </a:r>
            <a:r>
              <a:rPr lang="fr-FR" sz="1800" dirty="0" smtClean="0"/>
              <a:t> et Emplois,</a:t>
            </a:r>
            <a:r>
              <a:rPr lang="fr-FR" sz="1800" baseline="0" dirty="0" smtClean="0"/>
              <a:t> </a:t>
            </a:r>
          </a:p>
          <a:p>
            <a:pPr>
              <a:defRPr sz="1800"/>
            </a:pPr>
            <a:r>
              <a:rPr lang="fr-FR" sz="1800" i="1" u="sng" dirty="0" smtClean="0"/>
              <a:t>GCFP </a:t>
            </a:r>
            <a:r>
              <a:rPr lang="fr-FR" sz="1800" i="1" u="sng" dirty="0"/>
              <a:t>courants</a:t>
            </a:r>
          </a:p>
        </c:rich>
      </c:tx>
      <c:layout>
        <c:manualLayout>
          <c:xMode val="edge"/>
          <c:yMode val="edge"/>
          <c:x val="0.620406824146982"/>
          <c:y val="0.000300589802700518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148468285542268"/>
          <c:y val="0.0697233201581028"/>
          <c:w val="0.985153171445773"/>
          <c:h val="0.835380377832999"/>
        </c:manualLayout>
      </c:layout>
      <c:barChart>
        <c:barDir val="col"/>
        <c:grouping val="stacked"/>
        <c:varyColors val="0"/>
        <c:ser>
          <c:idx val="4"/>
          <c:order val="0"/>
          <c:tx>
            <c:strRef>
              <c:f>'PIB et comp 14'!$A$89</c:f>
              <c:strCache>
                <c:ptCount val="1"/>
                <c:pt idx="0">
                  <c:v> = CF</c:v>
                </c:pt>
              </c:strCache>
            </c:strRef>
          </c:tx>
          <c:spPr>
            <a:solidFill>
              <a:srgbClr val="008000"/>
            </a:solidFill>
            <a:ln w="76200" cmpd="sng">
              <a:solidFill>
                <a:srgbClr val="008000"/>
              </a:solidFill>
            </a:ln>
            <a:effectLst/>
          </c:spPr>
          <c:invertIfNegative val="0"/>
          <c:cat>
            <c:strRef>
              <c:f>'PIB et comp 14'!$B$82:$U$82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14'!$B$89:$U$89</c:f>
              <c:numCache>
                <c:formatCode>0.0</c:formatCode>
                <c:ptCount val="20"/>
                <c:pt idx="0">
                  <c:v>377.824163005803</c:v>
                </c:pt>
                <c:pt idx="1">
                  <c:v>396.8431381837447</c:v>
                </c:pt>
                <c:pt idx="2">
                  <c:v>405.9261546494162</c:v>
                </c:pt>
                <c:pt idx="3">
                  <c:v>429.9246544269732</c:v>
                </c:pt>
                <c:pt idx="4">
                  <c:v>450.8647800013768</c:v>
                </c:pt>
                <c:pt idx="5">
                  <c:v>473.0928697706752</c:v>
                </c:pt>
                <c:pt idx="6">
                  <c:v>497.6152547089939</c:v>
                </c:pt>
                <c:pt idx="7">
                  <c:v>533.3509875598865</c:v>
                </c:pt>
                <c:pt idx="8">
                  <c:v>572.8306684112388</c:v>
                </c:pt>
                <c:pt idx="9">
                  <c:v>613.091742041671</c:v>
                </c:pt>
                <c:pt idx="10">
                  <c:v>658.508380076424</c:v>
                </c:pt>
                <c:pt idx="11">
                  <c:v>679.444</c:v>
                </c:pt>
                <c:pt idx="12">
                  <c:v>719.221</c:v>
                </c:pt>
                <c:pt idx="13">
                  <c:v>754.292</c:v>
                </c:pt>
                <c:pt idx="14">
                  <c:v>789.6660463823329</c:v>
                </c:pt>
                <c:pt idx="15">
                  <c:v>819.0882649944979</c:v>
                </c:pt>
                <c:pt idx="16">
                  <c:v>844.9215263863579</c:v>
                </c:pt>
                <c:pt idx="17">
                  <c:v>868.9395141444353</c:v>
                </c:pt>
                <c:pt idx="18" formatCode="General">
                  <c:v>875.0</c:v>
                </c:pt>
                <c:pt idx="19">
                  <c:v>883.75</c:v>
                </c:pt>
              </c:numCache>
            </c:numRef>
          </c:val>
        </c:ser>
        <c:ser>
          <c:idx val="5"/>
          <c:order val="1"/>
          <c:tx>
            <c:strRef>
              <c:f>'PIB et comp 14'!$A$90</c:f>
              <c:strCache>
                <c:ptCount val="1"/>
                <c:pt idx="0">
                  <c:v>+ FBC </c:v>
                </c:pt>
              </c:strCache>
            </c:strRef>
          </c:tx>
          <c:spPr>
            <a:solidFill>
              <a:srgbClr val="0000FF"/>
            </a:solidFill>
            <a:ln w="76200" cmpd="sng">
              <a:solidFill>
                <a:srgbClr val="0000FF"/>
              </a:solidFill>
            </a:ln>
            <a:effectLst/>
          </c:spPr>
          <c:invertIfNegative val="0"/>
          <c:cat>
            <c:strRef>
              <c:f>'PIB et comp 14'!$B$82:$U$82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14'!$B$90:$U$90</c:f>
              <c:numCache>
                <c:formatCode>0.0</c:formatCode>
                <c:ptCount val="20"/>
                <c:pt idx="0">
                  <c:v>81.1237356471578</c:v>
                </c:pt>
                <c:pt idx="1">
                  <c:v>91.34159658726954</c:v>
                </c:pt>
                <c:pt idx="2">
                  <c:v>101.3644675900155</c:v>
                </c:pt>
                <c:pt idx="3">
                  <c:v>100.7038588967394</c:v>
                </c:pt>
                <c:pt idx="4">
                  <c:v>115.6295443765798</c:v>
                </c:pt>
                <c:pt idx="5">
                  <c:v>152.6015806032877</c:v>
                </c:pt>
                <c:pt idx="6">
                  <c:v>150.4455570012444</c:v>
                </c:pt>
                <c:pt idx="7">
                  <c:v>178.6035342124352</c:v>
                </c:pt>
                <c:pt idx="8">
                  <c:v>224.6791210223358</c:v>
                </c:pt>
                <c:pt idx="9">
                  <c:v>288.5512719107333</c:v>
                </c:pt>
                <c:pt idx="10">
                  <c:v>303.871</c:v>
                </c:pt>
                <c:pt idx="11">
                  <c:v>253.504</c:v>
                </c:pt>
                <c:pt idx="12">
                  <c:v>357.765</c:v>
                </c:pt>
                <c:pt idx="13">
                  <c:v>369.746</c:v>
                </c:pt>
                <c:pt idx="14">
                  <c:v>346.7098476029486</c:v>
                </c:pt>
                <c:pt idx="15">
                  <c:v>343.9567073094644</c:v>
                </c:pt>
                <c:pt idx="16">
                  <c:v>321.0734684182002</c:v>
                </c:pt>
                <c:pt idx="17">
                  <c:v>292.7867904638155</c:v>
                </c:pt>
                <c:pt idx="18" formatCode="0">
                  <c:v>281.0335560013019</c:v>
                </c:pt>
                <c:pt idx="19" formatCode="0">
                  <c:v>280.8318915613158</c:v>
                </c:pt>
              </c:numCache>
            </c:numRef>
          </c:val>
        </c:ser>
        <c:ser>
          <c:idx val="6"/>
          <c:order val="2"/>
          <c:tx>
            <c:strRef>
              <c:f>'PIB et comp 14'!$A$91</c:f>
              <c:strCache>
                <c:ptCount val="1"/>
                <c:pt idx="0">
                  <c:v>+ Export</c:v>
                </c:pt>
              </c:strCache>
            </c:strRef>
          </c:tx>
          <c:spPr>
            <a:solidFill>
              <a:srgbClr val="660066"/>
            </a:solidFill>
            <a:ln w="76200" cmpd="sng">
              <a:solidFill>
                <a:srgbClr val="660066"/>
              </a:solidFill>
            </a:ln>
            <a:effectLst/>
          </c:spPr>
          <c:invertIfNegative val="0"/>
          <c:cat>
            <c:strRef>
              <c:f>'PIB et comp 14'!$B$82:$U$82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14'!$B$91:$U$91</c:f>
              <c:numCache>
                <c:formatCode>0.0</c:formatCode>
                <c:ptCount val="20"/>
                <c:pt idx="0">
                  <c:v>59.89694870769149</c:v>
                </c:pt>
                <c:pt idx="1">
                  <c:v>75.29022802040898</c:v>
                </c:pt>
                <c:pt idx="2">
                  <c:v>100.662262111</c:v>
                </c:pt>
                <c:pt idx="3">
                  <c:v>82.20325025227965</c:v>
                </c:pt>
                <c:pt idx="4">
                  <c:v>85.22386399892232</c:v>
                </c:pt>
                <c:pt idx="5">
                  <c:v>106.8839006768764</c:v>
                </c:pt>
                <c:pt idx="6">
                  <c:v>124.3804354778489</c:v>
                </c:pt>
                <c:pt idx="7">
                  <c:v>128.4601556173877</c:v>
                </c:pt>
                <c:pt idx="8">
                  <c:v>158.482317921</c:v>
                </c:pt>
                <c:pt idx="9">
                  <c:v>210.3084075860607</c:v>
                </c:pt>
                <c:pt idx="10">
                  <c:v>136.5059758753288</c:v>
                </c:pt>
                <c:pt idx="11">
                  <c:v>114.691</c:v>
                </c:pt>
                <c:pt idx="12">
                  <c:v>170.264</c:v>
                </c:pt>
                <c:pt idx="13">
                  <c:v>178.291</c:v>
                </c:pt>
                <c:pt idx="14">
                  <c:v>162.0602248841677</c:v>
                </c:pt>
                <c:pt idx="15">
                  <c:v>150.5354254851814</c:v>
                </c:pt>
                <c:pt idx="16">
                  <c:v>182.7830138328168</c:v>
                </c:pt>
                <c:pt idx="17">
                  <c:v>173.6506187545645</c:v>
                </c:pt>
                <c:pt idx="18" formatCode="0">
                  <c:v>170.0</c:v>
                </c:pt>
                <c:pt idx="19" formatCode="0">
                  <c:v>165.0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03436424"/>
        <c:axId val="-2105587544"/>
      </c:barChart>
      <c:catAx>
        <c:axId val="-2103436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mpd="sng">
            <a:solidFill>
              <a:schemeClr val="tx1"/>
            </a:solidFill>
          </a:ln>
        </c:spPr>
        <c:txPr>
          <a:bodyPr rot="-5400000" vert="horz"/>
          <a:lstStyle/>
          <a:p>
            <a:pPr>
              <a:defRPr/>
            </a:pPr>
            <a:endParaRPr lang="fr-FR"/>
          </a:p>
        </c:txPr>
        <c:crossAx val="-2105587544"/>
        <c:crosses val="autoZero"/>
        <c:auto val="1"/>
        <c:lblAlgn val="ctr"/>
        <c:lblOffset val="100"/>
        <c:noMultiLvlLbl val="0"/>
      </c:catAx>
      <c:valAx>
        <c:axId val="-2105587544"/>
        <c:scaling>
          <c:orientation val="minMax"/>
          <c:max val="1400.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00">
                <a:solidFill>
                  <a:schemeClr val="bg1"/>
                </a:solidFill>
              </a:defRPr>
            </a:pPr>
            <a:endParaRPr lang="fr-FR"/>
          </a:p>
        </c:txPr>
        <c:crossAx val="-2103436424"/>
        <c:crosses val="autoZero"/>
        <c:crossBetween val="between"/>
        <c:majorUnit val="100.0"/>
      </c:valAx>
    </c:plotArea>
    <c:legend>
      <c:legendPos val="t"/>
      <c:layout>
        <c:manualLayout>
          <c:xMode val="edge"/>
          <c:yMode val="edge"/>
          <c:x val="0.173595295780335"/>
          <c:y val="0.804267985988443"/>
          <c:w val="0.711007470220069"/>
          <c:h val="0.0854357653962456"/>
        </c:manualLayout>
      </c:layout>
      <c:overlay val="0"/>
      <c:spPr>
        <a:solidFill>
          <a:srgbClr val="FFFFFF"/>
        </a:solidFill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Balance des </a:t>
            </a:r>
            <a:r>
              <a:rPr lang="fr-FR" sz="1800" dirty="0" smtClean="0"/>
              <a:t>transactions</a:t>
            </a:r>
            <a:r>
              <a:rPr lang="fr-FR" sz="1800" baseline="0" dirty="0" smtClean="0"/>
              <a:t> </a:t>
            </a:r>
            <a:r>
              <a:rPr lang="fr-FR" sz="1800" dirty="0" smtClean="0"/>
              <a:t>courantes, GCFP </a:t>
            </a:r>
            <a:r>
              <a:rPr lang="fr-FR" sz="1800" dirty="0"/>
              <a:t>courants</a:t>
            </a:r>
          </a:p>
        </c:rich>
      </c:tx>
      <c:layout>
        <c:manualLayout>
          <c:xMode val="edge"/>
          <c:yMode val="edge"/>
          <c:x val="0.183260387950343"/>
          <c:y val="8.40364557297E-5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611630412395634"/>
          <c:y val="0.102146460940258"/>
          <c:w val="0.921759158095669"/>
          <c:h val="0.8124488089098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'PIB et comp 14'!$A$261</c:f>
              <c:strCache>
                <c:ptCount val="1"/>
                <c:pt idx="0">
                  <c:v>+ Import Biens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 w="76200" cmpd="sng">
              <a:solidFill>
                <a:schemeClr val="accent4">
                  <a:lumMod val="40000"/>
                  <a:lumOff val="60000"/>
                </a:schemeClr>
              </a:solidFill>
            </a:ln>
          </c:spPr>
          <c:invertIfNegative val="0"/>
          <c:dLbls>
            <c:delete val="1"/>
          </c:dLbls>
          <c:cat>
            <c:strRef>
              <c:f>'PIB et comp 14'!$B$294:$U$294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14'!$B$261:$U$261</c:f>
              <c:numCache>
                <c:formatCode>0</c:formatCode>
                <c:ptCount val="20"/>
                <c:pt idx="0">
                  <c:v>99.5307</c:v>
                </c:pt>
                <c:pt idx="1">
                  <c:v>112.887</c:v>
                </c:pt>
                <c:pt idx="2">
                  <c:v>118.839101049</c:v>
                </c:pt>
                <c:pt idx="3">
                  <c:v>124.200173515</c:v>
                </c:pt>
                <c:pt idx="4">
                  <c:v>126.928971014</c:v>
                </c:pt>
                <c:pt idx="5">
                  <c:v>164.907665723</c:v>
                </c:pt>
                <c:pt idx="6">
                  <c:v>156.356466185</c:v>
                </c:pt>
                <c:pt idx="7">
                  <c:v>170.4481436</c:v>
                </c:pt>
                <c:pt idx="8">
                  <c:v>200.4353409</c:v>
                </c:pt>
                <c:pt idx="9">
                  <c:v>242.962772</c:v>
                </c:pt>
                <c:pt idx="10">
                  <c:v>260.8943348999999</c:v>
                </c:pt>
                <c:pt idx="11">
                  <c:v>218.3551897</c:v>
                </c:pt>
                <c:pt idx="12">
                  <c:v>296.3603011</c:v>
                </c:pt>
                <c:pt idx="13">
                  <c:v>314.3113892</c:v>
                </c:pt>
                <c:pt idx="14">
                  <c:v>299.1549576</c:v>
                </c:pt>
                <c:pt idx="15">
                  <c:v>287.4709225</c:v>
                </c:pt>
                <c:pt idx="16">
                  <c:v>295.3188924</c:v>
                </c:pt>
                <c:pt idx="17">
                  <c:v>288.7304073999999</c:v>
                </c:pt>
                <c:pt idx="18">
                  <c:v>258.5901488</c:v>
                </c:pt>
                <c:pt idx="19">
                  <c:v>252.6798895093349</c:v>
                </c:pt>
              </c:numCache>
            </c:numRef>
          </c:val>
        </c:ser>
        <c:ser>
          <c:idx val="1"/>
          <c:order val="1"/>
          <c:tx>
            <c:strRef>
              <c:f>'PIB et comp 14'!$A$262</c:f>
              <c:strCache>
                <c:ptCount val="1"/>
                <c:pt idx="0">
                  <c:v>- Export Biens</c:v>
                </c:pt>
              </c:strCache>
            </c:strRef>
          </c:tx>
          <c:spPr>
            <a:solidFill>
              <a:srgbClr val="660066"/>
            </a:solidFill>
            <a:ln w="76200" cmpd="sng">
              <a:solidFill>
                <a:srgbClr val="660066"/>
              </a:solidFill>
            </a:ln>
          </c:spPr>
          <c:invertIfNegative val="0"/>
          <c:dLbls>
            <c:delete val="1"/>
          </c:dLbls>
          <c:cat>
            <c:strRef>
              <c:f>'PIB et comp 14'!$B$294:$U$294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14'!$B$262:$U$262</c:f>
              <c:numCache>
                <c:formatCode>0</c:formatCode>
                <c:ptCount val="20"/>
                <c:pt idx="0">
                  <c:v>-40.677426504</c:v>
                </c:pt>
                <c:pt idx="1">
                  <c:v>-52.386814727</c:v>
                </c:pt>
                <c:pt idx="2">
                  <c:v>-74.13944217799971</c:v>
                </c:pt>
                <c:pt idx="3">
                  <c:v>-59.589954008</c:v>
                </c:pt>
                <c:pt idx="4">
                  <c:v>-62.423635962</c:v>
                </c:pt>
                <c:pt idx="5">
                  <c:v>-82.104266592</c:v>
                </c:pt>
                <c:pt idx="6">
                  <c:v>-96.84685152999998</c:v>
                </c:pt>
                <c:pt idx="7">
                  <c:v>-106.9661886</c:v>
                </c:pt>
                <c:pt idx="8">
                  <c:v>-128.4192279</c:v>
                </c:pt>
                <c:pt idx="9">
                  <c:v>-180.5113076</c:v>
                </c:pt>
                <c:pt idx="10">
                  <c:v>-101.7638709</c:v>
                </c:pt>
                <c:pt idx="11">
                  <c:v>-87.16307450000001</c:v>
                </c:pt>
                <c:pt idx="12">
                  <c:v>-130.6933479</c:v>
                </c:pt>
                <c:pt idx="13">
                  <c:v>-139.2734252</c:v>
                </c:pt>
                <c:pt idx="14">
                  <c:v>-120.4912962</c:v>
                </c:pt>
                <c:pt idx="15">
                  <c:v>-109.8245409</c:v>
                </c:pt>
                <c:pt idx="16" formatCode="0.000">
                  <c:v>-143.7994822</c:v>
                </c:pt>
                <c:pt idx="17">
                  <c:v>-131.0412311</c:v>
                </c:pt>
                <c:pt idx="18">
                  <c:v>-143.6032802</c:v>
                </c:pt>
                <c:pt idx="19">
                  <c:v>-159.1143544219935</c:v>
                </c:pt>
              </c:numCache>
            </c:numRef>
          </c:val>
        </c:ser>
        <c:ser>
          <c:idx val="4"/>
          <c:order val="2"/>
          <c:tx>
            <c:strRef>
              <c:f>'PIB et comp 14'!$A$273</c:f>
              <c:strCache>
                <c:ptCount val="1"/>
                <c:pt idx="0">
                  <c:v>+ Import Services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elete val="1"/>
          </c:dLbls>
          <c:cat>
            <c:strRef>
              <c:f>'PIB et comp 14'!$B$294:$U$294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14'!$B$273:$U$273</c:f>
              <c:numCache>
                <c:formatCode>0</c:formatCode>
                <c:ptCount val="20"/>
                <c:pt idx="0">
                  <c:v>37.85132725536588</c:v>
                </c:pt>
                <c:pt idx="1">
                  <c:v>42.15482436884791</c:v>
                </c:pt>
                <c:pt idx="2">
                  <c:v>47.242093646828</c:v>
                </c:pt>
                <c:pt idx="3">
                  <c:v>49.24867785112498</c:v>
                </c:pt>
                <c:pt idx="4">
                  <c:v>52.792885193808</c:v>
                </c:pt>
                <c:pt idx="5">
                  <c:v>49.125718446587</c:v>
                </c:pt>
                <c:pt idx="6">
                  <c:v>50.55689806759689</c:v>
                </c:pt>
                <c:pt idx="7">
                  <c:v>71.564411493894</c:v>
                </c:pt>
                <c:pt idx="8">
                  <c:v>92.26012751377501</c:v>
                </c:pt>
                <c:pt idx="9">
                  <c:v>101.0115775784783</c:v>
                </c:pt>
                <c:pt idx="10">
                  <c:v>102.2776651</c:v>
                </c:pt>
                <c:pt idx="11">
                  <c:v>84.5688103</c:v>
                </c:pt>
                <c:pt idx="12">
                  <c:v>107.9766989</c:v>
                </c:pt>
                <c:pt idx="13">
                  <c:v>100.5926108</c:v>
                </c:pt>
                <c:pt idx="14">
                  <c:v>116.1184310744831</c:v>
                </c:pt>
                <c:pt idx="15">
                  <c:v>113.7416035857414</c:v>
                </c:pt>
                <c:pt idx="16">
                  <c:v>98.26850297718335</c:v>
                </c:pt>
                <c:pt idx="17">
                  <c:v>90.65285459012861</c:v>
                </c:pt>
                <c:pt idx="18" formatCode="General">
                  <c:v>90.0</c:v>
                </c:pt>
                <c:pt idx="19" formatCode="General">
                  <c:v>89.0</c:v>
                </c:pt>
              </c:numCache>
            </c:numRef>
          </c:val>
        </c:ser>
        <c:ser>
          <c:idx val="5"/>
          <c:order val="3"/>
          <c:tx>
            <c:strRef>
              <c:f>'PIB et comp 14'!$A$274</c:f>
              <c:strCache>
                <c:ptCount val="1"/>
                <c:pt idx="0">
                  <c:v>- Export Services</c:v>
                </c:pt>
              </c:strCache>
            </c:strRef>
          </c:tx>
          <c:spPr>
            <a:solidFill>
              <a:srgbClr val="660066"/>
            </a:solidFill>
            <a:ln w="28575" cmpd="sng">
              <a:solidFill>
                <a:srgbClr val="00E500"/>
              </a:solidFill>
            </a:ln>
          </c:spPr>
          <c:invertIfNegative val="0"/>
          <c:dLbls>
            <c:delete val="1"/>
          </c:dLbls>
          <c:cat>
            <c:strRef>
              <c:f>'PIB et comp 14'!$B$294:$U$294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14'!$B$274:$U$274</c:f>
              <c:numCache>
                <c:formatCode>0</c:formatCode>
                <c:ptCount val="20"/>
                <c:pt idx="0">
                  <c:v>-19.21952220369152</c:v>
                </c:pt>
                <c:pt idx="1">
                  <c:v>-22.903413293409</c:v>
                </c:pt>
                <c:pt idx="2">
                  <c:v>-26.52281993300001</c:v>
                </c:pt>
                <c:pt idx="3">
                  <c:v>-22.61329624427967</c:v>
                </c:pt>
                <c:pt idx="4">
                  <c:v>-22.80022803692232</c:v>
                </c:pt>
                <c:pt idx="5">
                  <c:v>-24.77963408487638</c:v>
                </c:pt>
                <c:pt idx="6">
                  <c:v>-27.53358394784895</c:v>
                </c:pt>
                <c:pt idx="7">
                  <c:v>-21.49396701738767</c:v>
                </c:pt>
                <c:pt idx="8">
                  <c:v>-30.06309002099999</c:v>
                </c:pt>
                <c:pt idx="9">
                  <c:v>-29.79709998606066</c:v>
                </c:pt>
                <c:pt idx="10">
                  <c:v>-34.7421049753288</c:v>
                </c:pt>
                <c:pt idx="11">
                  <c:v>-27.5279255</c:v>
                </c:pt>
                <c:pt idx="12">
                  <c:v>-39.57065210000002</c:v>
                </c:pt>
                <c:pt idx="13">
                  <c:v>-39.01757479999998</c:v>
                </c:pt>
                <c:pt idx="14">
                  <c:v>-41.5689286841677</c:v>
                </c:pt>
                <c:pt idx="15">
                  <c:v>-40.71088458518128</c:v>
                </c:pt>
                <c:pt idx="16">
                  <c:v>-38.98353163281681</c:v>
                </c:pt>
                <c:pt idx="17">
                  <c:v>-42.60938765456449</c:v>
                </c:pt>
                <c:pt idx="18" formatCode="General">
                  <c:v>-42.0</c:v>
                </c:pt>
                <c:pt idx="19" formatCode="General">
                  <c:v>-43.0</c:v>
                </c:pt>
              </c:numCache>
            </c:numRef>
          </c:val>
        </c:ser>
        <c:ser>
          <c:idx val="3"/>
          <c:order val="4"/>
          <c:tx>
            <c:strRef>
              <c:f>'PIB et comp 14'!$A$263</c:f>
              <c:strCache>
                <c:ptCount val="1"/>
                <c:pt idx="0">
                  <c:v>Solde Biens</c:v>
                </c:pt>
              </c:strCache>
            </c:strRef>
          </c:tx>
          <c:spPr>
            <a:solidFill>
              <a:srgbClr val="FF0000"/>
            </a:solidFill>
            <a:ln w="76200" cmpd="sng">
              <a:solidFill>
                <a:srgbClr val="FF0000"/>
              </a:solidFill>
            </a:ln>
          </c:spPr>
          <c:invertIfNegative val="0"/>
          <c:dLbls>
            <c:delete val="1"/>
          </c:dLbls>
          <c:cat>
            <c:strRef>
              <c:f>'PIB et comp 14'!$B$294:$U$294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14'!$B$263:$U$263</c:f>
              <c:numCache>
                <c:formatCode>0</c:formatCode>
                <c:ptCount val="20"/>
                <c:pt idx="0">
                  <c:v>-58.85327349599999</c:v>
                </c:pt>
                <c:pt idx="1">
                  <c:v>-60.500185273</c:v>
                </c:pt>
                <c:pt idx="2">
                  <c:v>-44.699658871</c:v>
                </c:pt>
                <c:pt idx="3">
                  <c:v>-64.610219507</c:v>
                </c:pt>
                <c:pt idx="4">
                  <c:v>-64.50533505199975</c:v>
                </c:pt>
                <c:pt idx="5">
                  <c:v>-82.80339913100001</c:v>
                </c:pt>
                <c:pt idx="6">
                  <c:v>-59.509614655</c:v>
                </c:pt>
                <c:pt idx="7">
                  <c:v>-63.48195500000001</c:v>
                </c:pt>
                <c:pt idx="8">
                  <c:v>-72.016113</c:v>
                </c:pt>
                <c:pt idx="9">
                  <c:v>-62.45146439999994</c:v>
                </c:pt>
                <c:pt idx="10">
                  <c:v>-159.130464</c:v>
                </c:pt>
                <c:pt idx="11">
                  <c:v>-131.1921152</c:v>
                </c:pt>
                <c:pt idx="12">
                  <c:v>-165.6669532</c:v>
                </c:pt>
                <c:pt idx="13">
                  <c:v>-175.037964</c:v>
                </c:pt>
                <c:pt idx="14">
                  <c:v>-178.6636614000001</c:v>
                </c:pt>
                <c:pt idx="15">
                  <c:v>-177.6463816</c:v>
                </c:pt>
                <c:pt idx="16">
                  <c:v>-151.5194102</c:v>
                </c:pt>
                <c:pt idx="17">
                  <c:v>-157.6891763</c:v>
                </c:pt>
                <c:pt idx="18">
                  <c:v>-114.9868686</c:v>
                </c:pt>
                <c:pt idx="19">
                  <c:v>-93.56553508734144</c:v>
                </c:pt>
              </c:numCache>
            </c:numRef>
          </c:val>
        </c:ser>
        <c:ser>
          <c:idx val="6"/>
          <c:order val="5"/>
          <c:tx>
            <c:strRef>
              <c:f>'PIB et comp 14'!$A$275</c:f>
              <c:strCache>
                <c:ptCount val="1"/>
                <c:pt idx="0">
                  <c:v>Solde Services</c:v>
                </c:pt>
              </c:strCache>
            </c:strRef>
          </c:tx>
          <c:spPr>
            <a:solidFill>
              <a:srgbClr val="FF0000"/>
            </a:solidFill>
            <a:ln w="28575" cmpd="sng">
              <a:solidFill>
                <a:schemeClr val="tx1"/>
              </a:solidFill>
            </a:ln>
          </c:spPr>
          <c:invertIfNegative val="0"/>
          <c:dLbls>
            <c:delete val="1"/>
          </c:dLbls>
          <c:cat>
            <c:strRef>
              <c:f>'PIB et comp 14'!$B$294:$U$294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14'!$B$275:$U$275</c:f>
              <c:numCache>
                <c:formatCode>0</c:formatCode>
                <c:ptCount val="20"/>
                <c:pt idx="0">
                  <c:v>-18.6318050516745</c:v>
                </c:pt>
                <c:pt idx="1">
                  <c:v>-19.25141107543902</c:v>
                </c:pt>
                <c:pt idx="2">
                  <c:v>-20.71927371382799</c:v>
                </c:pt>
                <c:pt idx="3">
                  <c:v>-26.63538160684531</c:v>
                </c:pt>
                <c:pt idx="4">
                  <c:v>-29.99265715688568</c:v>
                </c:pt>
                <c:pt idx="5">
                  <c:v>-24.34608436171058</c:v>
                </c:pt>
                <c:pt idx="6">
                  <c:v>-23.02331411974804</c:v>
                </c:pt>
                <c:pt idx="7">
                  <c:v>-50.07044447650622</c:v>
                </c:pt>
                <c:pt idx="8">
                  <c:v>-62.19703749277502</c:v>
                </c:pt>
                <c:pt idx="9">
                  <c:v>-71.21447759241761</c:v>
                </c:pt>
                <c:pt idx="10">
                  <c:v>-67.53556012467124</c:v>
                </c:pt>
                <c:pt idx="11">
                  <c:v>-57.04088479999999</c:v>
                </c:pt>
                <c:pt idx="12">
                  <c:v>-68.40604680000001</c:v>
                </c:pt>
                <c:pt idx="13">
                  <c:v>-61.57503600000007</c:v>
                </c:pt>
                <c:pt idx="14">
                  <c:v>-74.54950239031542</c:v>
                </c:pt>
                <c:pt idx="15">
                  <c:v>-73.03071900055984</c:v>
                </c:pt>
                <c:pt idx="16">
                  <c:v>-59.2849713443666</c:v>
                </c:pt>
                <c:pt idx="17">
                  <c:v>-48.04346693556425</c:v>
                </c:pt>
                <c:pt idx="18">
                  <c:v>-48.0</c:v>
                </c:pt>
                <c:pt idx="19">
                  <c:v>-46.0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34151368"/>
        <c:axId val="2134108728"/>
      </c:barChart>
      <c:catAx>
        <c:axId val="2134151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1600"/>
            </a:pPr>
            <a:endParaRPr lang="fr-FR"/>
          </a:p>
        </c:txPr>
        <c:crossAx val="2134108728"/>
        <c:crosses val="autoZero"/>
        <c:auto val="1"/>
        <c:lblAlgn val="ctr"/>
        <c:lblOffset val="100"/>
        <c:tickLblSkip val="2"/>
        <c:noMultiLvlLbl val="0"/>
      </c:catAx>
      <c:valAx>
        <c:axId val="2134108728"/>
        <c:scaling>
          <c:orientation val="minMax"/>
          <c:max val="500.0"/>
          <c:min val="-500.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fr-FR"/>
          </a:p>
        </c:txPr>
        <c:crossAx val="2134151368"/>
        <c:crosses val="autoZero"/>
        <c:crossBetween val="between"/>
        <c:majorUnit val="50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Balance des transactions courantes, </a:t>
            </a:r>
            <a:endParaRPr lang="fr-FR" sz="1800" dirty="0" smtClean="0"/>
          </a:p>
          <a:p>
            <a:pPr>
              <a:defRPr sz="1800"/>
            </a:pPr>
            <a:r>
              <a:rPr lang="fr-FR" sz="1800" dirty="0" smtClean="0"/>
              <a:t>% </a:t>
            </a:r>
            <a:r>
              <a:rPr lang="fr-FR" sz="1800" dirty="0"/>
              <a:t>du PIB</a:t>
            </a:r>
          </a:p>
        </c:rich>
      </c:tx>
      <c:layout>
        <c:manualLayout>
          <c:xMode val="edge"/>
          <c:yMode val="edge"/>
          <c:x val="0.191451361970913"/>
          <c:y val="0.0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611630412395634"/>
          <c:y val="0.10183296324016"/>
          <c:w val="0.921759158095669"/>
          <c:h val="0.80694278205070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'PIB et comp 14'!$A$280</c:f>
              <c:strCache>
                <c:ptCount val="1"/>
                <c:pt idx="0">
                  <c:v>+ Importations de produits 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 w="76200" cmpd="sng">
              <a:solidFill>
                <a:schemeClr val="accent4">
                  <a:lumMod val="40000"/>
                  <a:lumOff val="60000"/>
                </a:schemeClr>
              </a:solidFill>
            </a:ln>
          </c:spPr>
          <c:invertIfNegative val="0"/>
          <c:dLbls>
            <c:delete val="1"/>
          </c:dLbls>
          <c:cat>
            <c:strRef>
              <c:f>'PIB et comp 14'!$B$279:$U$279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14'!$B$280:$U$280</c:f>
              <c:numCache>
                <c:formatCode>0.0%</c:formatCode>
                <c:ptCount val="20"/>
                <c:pt idx="0">
                  <c:v>0.260918482101424</c:v>
                </c:pt>
                <c:pt idx="1">
                  <c:v>0.276390403667991</c:v>
                </c:pt>
                <c:pt idx="2">
                  <c:v>0.268944817763484</c:v>
                </c:pt>
                <c:pt idx="3">
                  <c:v>0.282669557835869</c:v>
                </c:pt>
                <c:pt idx="4">
                  <c:v>0.268919401196816</c:v>
                </c:pt>
                <c:pt idx="5">
                  <c:v>0.31801999104306</c:v>
                </c:pt>
                <c:pt idx="6">
                  <c:v>0.276478708888035</c:v>
                </c:pt>
                <c:pt idx="7">
                  <c:v>0.284838801951542</c:v>
                </c:pt>
                <c:pt idx="8">
                  <c:v>0.302180546580288</c:v>
                </c:pt>
                <c:pt idx="9">
                  <c:v>0.316367220937891</c:v>
                </c:pt>
                <c:pt idx="10">
                  <c:v>0.354614095604594</c:v>
                </c:pt>
                <c:pt idx="11">
                  <c:v>0.293206380561691</c:v>
                </c:pt>
                <c:pt idx="12">
                  <c:v>0.351590616232043</c:v>
                </c:pt>
                <c:pt idx="13">
                  <c:v>0.354183608981041</c:v>
                </c:pt>
                <c:pt idx="14">
                  <c:v>0.338731496236119</c:v>
                </c:pt>
                <c:pt idx="15">
                  <c:v>0.315082396847184</c:v>
                </c:pt>
                <c:pt idx="16">
                  <c:v>0.309172800688541</c:v>
                </c:pt>
                <c:pt idx="17">
                  <c:v>0.302021407499262</c:v>
                </c:pt>
                <c:pt idx="18">
                  <c:v>0.27049371560586</c:v>
                </c:pt>
                <c:pt idx="19">
                  <c:v>0.261694447469016</c:v>
                </c:pt>
              </c:numCache>
            </c:numRef>
          </c:val>
        </c:ser>
        <c:ser>
          <c:idx val="2"/>
          <c:order val="1"/>
          <c:tx>
            <c:strRef>
              <c:f>'PIB et comp 14'!$A$295</c:f>
              <c:strCache>
                <c:ptCount val="1"/>
                <c:pt idx="0">
                  <c:v>+ Importations de services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elete val="1"/>
          </c:dLbls>
          <c:cat>
            <c:strRef>
              <c:f>'PIB et comp 14'!$B$279:$U$279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14'!$B$295:$U$295</c:f>
              <c:numCache>
                <c:formatCode>0.0%</c:formatCode>
                <c:ptCount val="20"/>
                <c:pt idx="0">
                  <c:v>0.0992267798075807</c:v>
                </c:pt>
                <c:pt idx="1">
                  <c:v>0.103211077660485</c:v>
                </c:pt>
                <c:pt idx="2">
                  <c:v>0.106913601284924</c:v>
                </c:pt>
                <c:pt idx="3">
                  <c:v>0.11208601081783</c:v>
                </c:pt>
                <c:pt idx="4">
                  <c:v>0.111850202206439</c:v>
                </c:pt>
                <c:pt idx="5">
                  <c:v>0.0947376246693699</c:v>
                </c:pt>
                <c:pt idx="6">
                  <c:v>0.0893976836658271</c:v>
                </c:pt>
                <c:pt idx="7">
                  <c:v>0.119592509497345</c:v>
                </c:pt>
                <c:pt idx="8">
                  <c:v>0.139093313756425</c:v>
                </c:pt>
                <c:pt idx="9">
                  <c:v>0.131529418346673</c:v>
                </c:pt>
                <c:pt idx="10">
                  <c:v>0.13901835669942</c:v>
                </c:pt>
                <c:pt idx="11">
                  <c:v>0.113558623500265</c:v>
                </c:pt>
                <c:pt idx="12">
                  <c:v>0.128099458544357</c:v>
                </c:pt>
                <c:pt idx="13">
                  <c:v>0.113353365974589</c:v>
                </c:pt>
                <c:pt idx="14">
                  <c:v>0.131480254293638</c:v>
                </c:pt>
                <c:pt idx="15">
                  <c:v>0.124666441973927</c:v>
                </c:pt>
                <c:pt idx="16">
                  <c:v>0.102878444511347</c:v>
                </c:pt>
                <c:pt idx="17">
                  <c:v>0.0948258376514056</c:v>
                </c:pt>
                <c:pt idx="18">
                  <c:v>0.0941429304925144</c:v>
                </c:pt>
                <c:pt idx="19">
                  <c:v>0.0921751464668183</c:v>
                </c:pt>
              </c:numCache>
            </c:numRef>
          </c:val>
        </c:ser>
        <c:ser>
          <c:idx val="1"/>
          <c:order val="2"/>
          <c:tx>
            <c:strRef>
              <c:f>'PIB et comp 14'!$A$281</c:f>
              <c:strCache>
                <c:ptCount val="1"/>
                <c:pt idx="0">
                  <c:v>- Exportations de produits </c:v>
                </c:pt>
              </c:strCache>
            </c:strRef>
          </c:tx>
          <c:spPr>
            <a:solidFill>
              <a:srgbClr val="660066"/>
            </a:solidFill>
            <a:ln w="76200" cmpd="sng">
              <a:solidFill>
                <a:srgbClr val="660066"/>
              </a:solidFill>
            </a:ln>
          </c:spPr>
          <c:invertIfNegative val="0"/>
          <c:dLbls>
            <c:delete val="1"/>
          </c:dLbls>
          <c:cat>
            <c:strRef>
              <c:f>'PIB et comp 14'!$B$279:$U$279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14'!$B$281:$U$281</c:f>
              <c:numCache>
                <c:formatCode>0.0%</c:formatCode>
                <c:ptCount val="20"/>
                <c:pt idx="0">
                  <c:v>-0.106635363553315</c:v>
                </c:pt>
                <c:pt idx="1">
                  <c:v>-0.128262890051784</c:v>
                </c:pt>
                <c:pt idx="2">
                  <c:v>-0.167785001650484</c:v>
                </c:pt>
                <c:pt idx="3">
                  <c:v>-0.135621919633364</c:v>
                </c:pt>
                <c:pt idx="4">
                  <c:v>-0.132254493748141</c:v>
                </c:pt>
                <c:pt idx="5">
                  <c:v>-0.15833586638746</c:v>
                </c:pt>
                <c:pt idx="6">
                  <c:v>-0.171250304667313</c:v>
                </c:pt>
                <c:pt idx="7">
                  <c:v>-0.178753023451214</c:v>
                </c:pt>
                <c:pt idx="8">
                  <c:v>-0.193607535996366</c:v>
                </c:pt>
                <c:pt idx="9">
                  <c:v>-0.235047782272079</c:v>
                </c:pt>
                <c:pt idx="10">
                  <c:v>-0.138319994791218</c:v>
                </c:pt>
                <c:pt idx="11">
                  <c:v>-0.117042189965289</c:v>
                </c:pt>
                <c:pt idx="12">
                  <c:v>-0.155049628965267</c:v>
                </c:pt>
                <c:pt idx="13">
                  <c:v>-0.156941065667521</c:v>
                </c:pt>
                <c:pt idx="14">
                  <c:v>-0.136431625177438</c:v>
                </c:pt>
                <c:pt idx="15">
                  <c:v>-0.120373146885538</c:v>
                </c:pt>
                <c:pt idx="16">
                  <c:v>-0.150545358910252</c:v>
                </c:pt>
                <c:pt idx="17">
                  <c:v>-0.137073394567787</c:v>
                </c:pt>
                <c:pt idx="18">
                  <c:v>-0.150213706959619</c:v>
                </c:pt>
                <c:pt idx="19">
                  <c:v>-0.1647908867845</c:v>
                </c:pt>
              </c:numCache>
            </c:numRef>
          </c:val>
        </c:ser>
        <c:ser>
          <c:idx val="4"/>
          <c:order val="3"/>
          <c:tx>
            <c:strRef>
              <c:f>'PIB et comp 14'!$A$296</c:f>
              <c:strCache>
                <c:ptCount val="1"/>
                <c:pt idx="0">
                  <c:v>- Exportations de  services </c:v>
                </c:pt>
              </c:strCache>
            </c:strRef>
          </c:tx>
          <c:spPr>
            <a:solidFill>
              <a:srgbClr val="660066"/>
            </a:solidFill>
            <a:ln w="28575" cmpd="sng">
              <a:solidFill>
                <a:srgbClr val="00E500"/>
              </a:solidFill>
            </a:ln>
          </c:spPr>
          <c:invertIfNegative val="0"/>
          <c:dLbls>
            <c:delete val="1"/>
          </c:dLbls>
          <c:cat>
            <c:strRef>
              <c:f>'PIB et comp 14'!$B$279:$U$279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14'!$B$296:$U$296</c:f>
              <c:numCache>
                <c:formatCode>0.0%</c:formatCode>
                <c:ptCount val="20"/>
                <c:pt idx="0">
                  <c:v>-0.0503837364763014</c:v>
                </c:pt>
                <c:pt idx="1">
                  <c:v>-0.0560762855381058</c:v>
                </c:pt>
                <c:pt idx="2">
                  <c:v>-0.0600238045431967</c:v>
                </c:pt>
                <c:pt idx="3">
                  <c:v>-0.0514660347862563</c:v>
                </c:pt>
                <c:pt idx="4">
                  <c:v>-0.0483059432520234</c:v>
                </c:pt>
                <c:pt idx="5">
                  <c:v>-0.0477868568157387</c:v>
                </c:pt>
                <c:pt idx="6">
                  <c:v>-0.0486865041574591</c:v>
                </c:pt>
                <c:pt idx="7">
                  <c:v>-0.0359189351383388</c:v>
                </c:pt>
                <c:pt idx="8">
                  <c:v>-0.0453237484649504</c:v>
                </c:pt>
                <c:pt idx="9">
                  <c:v>-0.0387994656012506</c:v>
                </c:pt>
                <c:pt idx="10">
                  <c:v>-0.0472223367362435</c:v>
                </c:pt>
                <c:pt idx="11">
                  <c:v>-0.0369643763050294</c:v>
                </c:pt>
                <c:pt idx="12">
                  <c:v>-0.0469451201962717</c:v>
                </c:pt>
                <c:pt idx="13">
                  <c:v>-0.0439671800997267</c:v>
                </c:pt>
                <c:pt idx="14">
                  <c:v>-0.0470682669713532</c:v>
                </c:pt>
                <c:pt idx="15">
                  <c:v>-0.044621149789047</c:v>
                </c:pt>
                <c:pt idx="16">
                  <c:v>-0.0408123149782214</c:v>
                </c:pt>
                <c:pt idx="17">
                  <c:v>-0.0445708068921363</c:v>
                </c:pt>
                <c:pt idx="18">
                  <c:v>-0.0439333675631734</c:v>
                </c:pt>
                <c:pt idx="19">
                  <c:v>-0.0445340595289122</c:v>
                </c:pt>
              </c:numCache>
            </c:numRef>
          </c:val>
        </c:ser>
        <c:ser>
          <c:idx val="3"/>
          <c:order val="4"/>
          <c:tx>
            <c:strRef>
              <c:f>'PIB et comp 14'!$A$282</c:f>
              <c:strCache>
                <c:ptCount val="1"/>
                <c:pt idx="0">
                  <c:v>- Solde de produits</c:v>
                </c:pt>
              </c:strCache>
            </c:strRef>
          </c:tx>
          <c:spPr>
            <a:solidFill>
              <a:srgbClr val="FF0000"/>
            </a:solidFill>
            <a:ln w="76200" cmpd="sng">
              <a:solidFill>
                <a:srgbClr val="FF0000"/>
              </a:solidFill>
            </a:ln>
          </c:spPr>
          <c:invertIfNegative val="0"/>
          <c:dLbls>
            <c:delete val="1"/>
          </c:dLbls>
          <c:cat>
            <c:strRef>
              <c:f>'PIB et comp 14'!$B$279:$U$279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14'!$B$282:$U$282</c:f>
              <c:numCache>
                <c:formatCode>0.0%</c:formatCode>
                <c:ptCount val="20"/>
                <c:pt idx="0">
                  <c:v>-0.154283118548109</c:v>
                </c:pt>
                <c:pt idx="1">
                  <c:v>-0.148127513616207</c:v>
                </c:pt>
                <c:pt idx="2">
                  <c:v>-0.101159816112999</c:v>
                </c:pt>
                <c:pt idx="3">
                  <c:v>-0.147047638202506</c:v>
                </c:pt>
                <c:pt idx="4">
                  <c:v>-0.136664907448675</c:v>
                </c:pt>
                <c:pt idx="5">
                  <c:v>-0.1596841246556</c:v>
                </c:pt>
                <c:pt idx="6">
                  <c:v>-0.105228404220722</c:v>
                </c:pt>
                <c:pt idx="7">
                  <c:v>-0.106085778500328</c:v>
                </c:pt>
                <c:pt idx="8">
                  <c:v>-0.108573010583922</c:v>
                </c:pt>
                <c:pt idx="9">
                  <c:v>-0.0813194386658119</c:v>
                </c:pt>
                <c:pt idx="10">
                  <c:v>-0.216294100813376</c:v>
                </c:pt>
                <c:pt idx="11">
                  <c:v>-0.176164190596403</c:v>
                </c:pt>
                <c:pt idx="12">
                  <c:v>-0.196540987266776</c:v>
                </c:pt>
                <c:pt idx="13">
                  <c:v>-0.197242543313519</c:v>
                </c:pt>
                <c:pt idx="14">
                  <c:v>-0.202299871058682</c:v>
                </c:pt>
                <c:pt idx="15">
                  <c:v>-0.194709249961646</c:v>
                </c:pt>
                <c:pt idx="16">
                  <c:v>-0.158627441778289</c:v>
                </c:pt>
                <c:pt idx="17">
                  <c:v>-0.164948012931475</c:v>
                </c:pt>
                <c:pt idx="18">
                  <c:v>-0.120280008646241</c:v>
                </c:pt>
                <c:pt idx="19">
                  <c:v>-0.096903560684516</c:v>
                </c:pt>
              </c:numCache>
            </c:numRef>
          </c:val>
        </c:ser>
        <c:ser>
          <c:idx val="5"/>
          <c:order val="5"/>
          <c:tx>
            <c:strRef>
              <c:f>'PIB et comp 14'!$A$297</c:f>
              <c:strCache>
                <c:ptCount val="1"/>
                <c:pt idx="0">
                  <c:v>- Solde de services</c:v>
                </c:pt>
              </c:strCache>
            </c:strRef>
          </c:tx>
          <c:spPr>
            <a:solidFill>
              <a:srgbClr val="FF0000"/>
            </a:solidFill>
            <a:ln w="28575" cmpd="sng">
              <a:solidFill>
                <a:schemeClr val="tx1"/>
              </a:solidFill>
            </a:ln>
          </c:spPr>
          <c:invertIfNegative val="0"/>
          <c:dLbls>
            <c:delete val="1"/>
          </c:dLbls>
          <c:cat>
            <c:strRef>
              <c:f>'PIB et comp 14'!$B$279:$U$279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14'!$B$297:$U$297</c:f>
              <c:numCache>
                <c:formatCode>0.0%</c:formatCode>
                <c:ptCount val="20"/>
                <c:pt idx="0">
                  <c:v>-0.0488430433312793</c:v>
                </c:pt>
                <c:pt idx="1">
                  <c:v>-0.0471347921223792</c:v>
                </c:pt>
                <c:pt idx="2">
                  <c:v>-0.0468897967417273</c:v>
                </c:pt>
                <c:pt idx="3">
                  <c:v>-0.0606199760315739</c:v>
                </c:pt>
                <c:pt idx="4">
                  <c:v>-0.0635442589544153</c:v>
                </c:pt>
                <c:pt idx="5">
                  <c:v>-0.0469507678536312</c:v>
                </c:pt>
                <c:pt idx="6">
                  <c:v>-0.040711179508368</c:v>
                </c:pt>
                <c:pt idx="7">
                  <c:v>-0.0836735743590067</c:v>
                </c:pt>
                <c:pt idx="8">
                  <c:v>-0.0937695652914741</c:v>
                </c:pt>
                <c:pt idx="9">
                  <c:v>-0.0927299527454226</c:v>
                </c:pt>
                <c:pt idx="10">
                  <c:v>-0.0917960199631762</c:v>
                </c:pt>
                <c:pt idx="11">
                  <c:v>-0.0765942471952358</c:v>
                </c:pt>
                <c:pt idx="12">
                  <c:v>-0.0811543383480857</c:v>
                </c:pt>
                <c:pt idx="13">
                  <c:v>-0.0693861858748627</c:v>
                </c:pt>
                <c:pt idx="14">
                  <c:v>-0.0844119873222843</c:v>
                </c:pt>
                <c:pt idx="15">
                  <c:v>-0.0800452921848803</c:v>
                </c:pt>
                <c:pt idx="16">
                  <c:v>-0.062066129533126</c:v>
                </c:pt>
                <c:pt idx="17">
                  <c:v>-0.0502550307592693</c:v>
                </c:pt>
                <c:pt idx="18">
                  <c:v>-0.050209562929341</c:v>
                </c:pt>
                <c:pt idx="19">
                  <c:v>-0.0476410869379061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33886072"/>
        <c:axId val="2133878536"/>
      </c:barChart>
      <c:catAx>
        <c:axId val="2133886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-5400000" vert="horz"/>
          <a:lstStyle/>
          <a:p>
            <a:pPr>
              <a:defRPr sz="1600"/>
            </a:pPr>
            <a:endParaRPr lang="fr-FR"/>
          </a:p>
        </c:txPr>
        <c:crossAx val="2133878536"/>
        <c:crosses val="autoZero"/>
        <c:auto val="1"/>
        <c:lblAlgn val="ctr"/>
        <c:lblOffset val="100"/>
        <c:tickLblSkip val="1"/>
        <c:noMultiLvlLbl val="0"/>
      </c:catAx>
      <c:valAx>
        <c:axId val="2133878536"/>
        <c:scaling>
          <c:orientation val="minMax"/>
          <c:max val="0.5"/>
          <c:min val="-0.5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fr-FR"/>
          </a:p>
        </c:txPr>
        <c:crossAx val="2133886072"/>
        <c:crosses val="autoZero"/>
        <c:crossBetween val="between"/>
        <c:majorUnit val="0.0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Taux de couverture </a:t>
            </a:r>
            <a:endParaRPr lang="fr-FR" sz="1800" dirty="0" smtClean="0"/>
          </a:p>
          <a:p>
            <a:pPr>
              <a:defRPr sz="1800"/>
            </a:pPr>
            <a:r>
              <a:rPr lang="fr-FR" sz="1800" dirty="0" smtClean="0"/>
              <a:t>et </a:t>
            </a:r>
            <a:r>
              <a:rPr lang="fr-FR" sz="1800" dirty="0"/>
              <a:t>degré d'ouverture</a:t>
            </a:r>
          </a:p>
        </c:rich>
      </c:tx>
      <c:layout>
        <c:manualLayout>
          <c:xMode val="edge"/>
          <c:yMode val="edge"/>
          <c:x val="0.183899885698492"/>
          <c:y val="0.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52405173298895"/>
          <c:y val="0.106598450188449"/>
          <c:w val="0.843975035655355"/>
          <c:h val="0.794118783528702"/>
        </c:manualLayout>
      </c:layout>
      <c:lineChart>
        <c:grouping val="standard"/>
        <c:varyColors val="0"/>
        <c:ser>
          <c:idx val="1"/>
          <c:order val="0"/>
          <c:tx>
            <c:strRef>
              <c:f>'PIB et comp 14'!$A$290</c:f>
              <c:strCache>
                <c:ptCount val="1"/>
                <c:pt idx="0">
                  <c:v>Taux de couverture  = EXP / IMP</c:v>
                </c:pt>
              </c:strCache>
            </c:strRef>
          </c:tx>
          <c:spPr>
            <a:ln w="57150" cmpd="sng"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'PIB et comp 14'!$B$285:$U$285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14'!$B$290:$U$290</c:f>
              <c:numCache>
                <c:formatCode>0.0%</c:formatCode>
                <c:ptCount val="20"/>
                <c:pt idx="0">
                  <c:v>0.435988243180856</c:v>
                </c:pt>
                <c:pt idx="1">
                  <c:v>0.485612371544931</c:v>
                </c:pt>
                <c:pt idx="2">
                  <c:v>0.606102709553357</c:v>
                </c:pt>
                <c:pt idx="3">
                  <c:v>0.473933667503861</c:v>
                </c:pt>
                <c:pt idx="4">
                  <c:v>0.474198663407861</c:v>
                </c:pt>
                <c:pt idx="5">
                  <c:v>0.499379576188863</c:v>
                </c:pt>
                <c:pt idx="6">
                  <c:v>0.601123257200569</c:v>
                </c:pt>
                <c:pt idx="7">
                  <c:v>0.530799551153653</c:v>
                </c:pt>
                <c:pt idx="8">
                  <c:v>0.541458051195238</c:v>
                </c:pt>
                <c:pt idx="9">
                  <c:v>0.611407239649649</c:v>
                </c:pt>
                <c:pt idx="10">
                  <c:v>0.375871421462362</c:v>
                </c:pt>
                <c:pt idx="11">
                  <c:v>0.378613117481613</c:v>
                </c:pt>
                <c:pt idx="12">
                  <c:v>0.421094285212583</c:v>
                </c:pt>
                <c:pt idx="13">
                  <c:v>0.429716271715867</c:v>
                </c:pt>
                <c:pt idx="14">
                  <c:v>0.390249482157886</c:v>
                </c:pt>
                <c:pt idx="15">
                  <c:v>0.375201210574894</c:v>
                </c:pt>
                <c:pt idx="16">
                  <c:v>0.464402610397754</c:v>
                </c:pt>
                <c:pt idx="17">
                  <c:v>0.457718186731925</c:v>
                </c:pt>
                <c:pt idx="18">
                  <c:v>0.459459459459459</c:v>
                </c:pt>
                <c:pt idx="19">
                  <c:v>0.452054794520548</c:v>
                </c:pt>
              </c:numCache>
            </c:numRef>
          </c:val>
          <c:smooth val="0"/>
        </c:ser>
        <c:ser>
          <c:idx val="0"/>
          <c:order val="1"/>
          <c:tx>
            <c:strRef>
              <c:f>'PIB et comp 14'!$A$289</c:f>
              <c:strCache>
                <c:ptCount val="1"/>
                <c:pt idx="0">
                  <c:v>Degré d'ouverture =( EXP+ IMP) / 2 sur PIB</c:v>
                </c:pt>
              </c:strCache>
            </c:strRef>
          </c:tx>
          <c:spPr>
            <a:ln w="57150" cmpd="sng">
              <a:solidFill>
                <a:srgbClr val="008000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'PIB et comp 14'!$B$285:$U$285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14'!$B$289:$U$289</c:f>
              <c:numCache>
                <c:formatCode>0%</c:formatCode>
                <c:ptCount val="20"/>
                <c:pt idx="0">
                  <c:v>0.258582180969311</c:v>
                </c:pt>
                <c:pt idx="1">
                  <c:v>0.281970328459183</c:v>
                </c:pt>
                <c:pt idx="2">
                  <c:v>0.301833612621044</c:v>
                </c:pt>
                <c:pt idx="3">
                  <c:v>0.29092176153666</c:v>
                </c:pt>
                <c:pt idx="4">
                  <c:v>0.28066502020171</c:v>
                </c:pt>
                <c:pt idx="5">
                  <c:v>0.309440169457815</c:v>
                </c:pt>
                <c:pt idx="6">
                  <c:v>0.292906600689317</c:v>
                </c:pt>
                <c:pt idx="7">
                  <c:v>0.30955163501922</c:v>
                </c:pt>
                <c:pt idx="8">
                  <c:v>0.340102572399014</c:v>
                </c:pt>
                <c:pt idx="9">
                  <c:v>0.360871943578947</c:v>
                </c:pt>
                <c:pt idx="10">
                  <c:v>0.339587391915737</c:v>
                </c:pt>
                <c:pt idx="11">
                  <c:v>0.280385785166137</c:v>
                </c:pt>
                <c:pt idx="12">
                  <c:v>0.340842411968969</c:v>
                </c:pt>
                <c:pt idx="13">
                  <c:v>0.334222610361439</c:v>
                </c:pt>
                <c:pt idx="14">
                  <c:v>0.326855821339274</c:v>
                </c:pt>
                <c:pt idx="15">
                  <c:v>0.302371567747848</c:v>
                </c:pt>
                <c:pt idx="16">
                  <c:v>0.301704459544181</c:v>
                </c:pt>
                <c:pt idx="17">
                  <c:v>0.289245723305295</c:v>
                </c:pt>
                <c:pt idx="18">
                  <c:v>0.282428791477543</c:v>
                </c:pt>
                <c:pt idx="19">
                  <c:v>0.274454087794459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106505864"/>
        <c:axId val="-2106436728"/>
      </c:lineChart>
      <c:catAx>
        <c:axId val="-2106505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-5400000" vert="horz"/>
          <a:lstStyle/>
          <a:p>
            <a:pPr>
              <a:defRPr sz="1800"/>
            </a:pPr>
            <a:endParaRPr lang="fr-FR"/>
          </a:p>
        </c:txPr>
        <c:crossAx val="-2106436728"/>
        <c:crosses val="autoZero"/>
        <c:auto val="1"/>
        <c:lblAlgn val="ctr"/>
        <c:lblOffset val="100"/>
        <c:noMultiLvlLbl val="0"/>
      </c:catAx>
      <c:valAx>
        <c:axId val="-2106436728"/>
        <c:scaling>
          <c:orientation val="minMax"/>
          <c:max val="0.65"/>
          <c:min val="0.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crossAx val="-2106505864"/>
        <c:crosses val="autoZero"/>
        <c:crossBetween val="between"/>
        <c:majorUnit val="0.05"/>
      </c:valAx>
    </c:plotArea>
    <c:legend>
      <c:legendPos val="t"/>
      <c:layout>
        <c:manualLayout>
          <c:xMode val="edge"/>
          <c:yMode val="edge"/>
          <c:x val="0.0"/>
          <c:y val="0.692407153820289"/>
          <c:w val="1.0"/>
          <c:h val="0.187282962664843"/>
        </c:manualLayout>
      </c:layout>
      <c:overlay val="0"/>
      <c:spPr>
        <a:solidFill>
          <a:sysClr val="window" lastClr="FFFFFF"/>
        </a:solidFill>
      </c:spPr>
      <c:txPr>
        <a:bodyPr/>
        <a:lstStyle/>
        <a:p>
          <a:pPr>
            <a:defRPr b="1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600"/>
      </a:pPr>
      <a:endParaRPr lang="fr-FR"/>
    </a:p>
  </c:txPr>
  <c:externalData r:id="rId2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Solde de la balance </a:t>
            </a:r>
            <a:endParaRPr lang="fr-FR" sz="1800" dirty="0" smtClean="0"/>
          </a:p>
          <a:p>
            <a:pPr>
              <a:defRPr sz="1800"/>
            </a:pPr>
            <a:r>
              <a:rPr lang="fr-FR" sz="1800" dirty="0" smtClean="0"/>
              <a:t>des </a:t>
            </a:r>
            <a:r>
              <a:rPr lang="fr-FR" sz="1800" dirty="0"/>
              <a:t>transactions courantes</a:t>
            </a:r>
          </a:p>
        </c:rich>
      </c:tx>
      <c:layout>
        <c:manualLayout>
          <c:xMode val="edge"/>
          <c:yMode val="edge"/>
          <c:x val="0.173942368066959"/>
          <c:y val="0.00064568831404154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651871861087786"/>
          <c:y val="0.0958474070521684"/>
          <c:w val="0.921759158095669"/>
          <c:h val="0.797602443521901"/>
        </c:manualLayout>
      </c:layout>
      <c:lineChart>
        <c:grouping val="standard"/>
        <c:varyColors val="0"/>
        <c:ser>
          <c:idx val="2"/>
          <c:order val="0"/>
          <c:tx>
            <c:strRef>
              <c:f>'PIB et comp 14'!$A$288</c:f>
              <c:strCache>
                <c:ptCount val="1"/>
                <c:pt idx="0">
                  <c:v> Solde &lt; 0 =  (EXP -IMP), % du PIB</c:v>
                </c:pt>
              </c:strCache>
            </c:strRef>
          </c:tx>
          <c:spPr>
            <a:ln w="76200" cmpd="sng">
              <a:solidFill>
                <a:srgbClr val="FF0000"/>
              </a:solidFill>
            </a:ln>
          </c:spPr>
          <c:marker>
            <c:symbol val="none"/>
          </c:marker>
          <c:cat>
            <c:strRef>
              <c:f>'PIB et comp 14'!$B$285:$U$285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14'!$B$288:$U$288</c:f>
              <c:numCache>
                <c:formatCode>0.0%</c:formatCode>
                <c:ptCount val="20"/>
                <c:pt idx="0">
                  <c:v>-0.203126161879389</c:v>
                </c:pt>
                <c:pt idx="1">
                  <c:v>-0.195262305738586</c:v>
                </c:pt>
                <c:pt idx="2">
                  <c:v>-0.148049612854727</c:v>
                </c:pt>
                <c:pt idx="3">
                  <c:v>-0.20766761423408</c:v>
                </c:pt>
                <c:pt idx="4">
                  <c:v>-0.20020916640309</c:v>
                </c:pt>
                <c:pt idx="5">
                  <c:v>-0.206634892509231</c:v>
                </c:pt>
                <c:pt idx="6">
                  <c:v>-0.14593958372909</c:v>
                </c:pt>
                <c:pt idx="7">
                  <c:v>-0.189759352859335</c:v>
                </c:pt>
                <c:pt idx="8">
                  <c:v>-0.202342575875396</c:v>
                </c:pt>
                <c:pt idx="9">
                  <c:v>-0.174049391411235</c:v>
                </c:pt>
                <c:pt idx="10">
                  <c:v>-0.308090120776553</c:v>
                </c:pt>
                <c:pt idx="11">
                  <c:v>-0.252758437791638</c:v>
                </c:pt>
                <c:pt idx="12">
                  <c:v>-0.277695325614862</c:v>
                </c:pt>
                <c:pt idx="13">
                  <c:v>-0.266628729188382</c:v>
                </c:pt>
                <c:pt idx="14">
                  <c:v>-0.286711858380966</c:v>
                </c:pt>
                <c:pt idx="15">
                  <c:v>-0.274754542146526</c:v>
                </c:pt>
                <c:pt idx="16">
                  <c:v>-0.220693571311415</c:v>
                </c:pt>
                <c:pt idx="17">
                  <c:v>-0.215203043690744</c:v>
                </c:pt>
                <c:pt idx="18">
                  <c:v>-0.209206512205588</c:v>
                </c:pt>
                <c:pt idx="19">
                  <c:v>-0.207135160599592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'PIB et comp 14'!$A$292</c:f>
              <c:strCache>
                <c:ptCount val="1"/>
                <c:pt idx="0">
                  <c:v>Moyenne, % du PIB</c:v>
                </c:pt>
              </c:strCache>
            </c:strRef>
          </c:tx>
          <c:spPr>
            <a:ln>
              <a:solidFill>
                <a:srgbClr val="FF0000"/>
              </a:solidFill>
              <a:prstDash val="sysDot"/>
            </a:ln>
          </c:spPr>
          <c:marker>
            <c:symbol val="none"/>
          </c:marker>
          <c:cat>
            <c:strRef>
              <c:f>'PIB et comp 14'!$B$285:$U$285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14'!$B$292:$U$292</c:f>
              <c:numCache>
                <c:formatCode>0%</c:formatCode>
                <c:ptCount val="20"/>
                <c:pt idx="0" formatCode="0.0%">
                  <c:v>-0.219595897960021</c:v>
                </c:pt>
                <c:pt idx="1">
                  <c:v>-0.219595897960021</c:v>
                </c:pt>
                <c:pt idx="2">
                  <c:v>-0.219595897960021</c:v>
                </c:pt>
                <c:pt idx="3">
                  <c:v>-0.219595897960021</c:v>
                </c:pt>
                <c:pt idx="4">
                  <c:v>-0.219595897960021</c:v>
                </c:pt>
                <c:pt idx="5">
                  <c:v>-0.219595897960021</c:v>
                </c:pt>
                <c:pt idx="6">
                  <c:v>-0.219595897960021</c:v>
                </c:pt>
                <c:pt idx="7">
                  <c:v>-0.219595897960021</c:v>
                </c:pt>
                <c:pt idx="8">
                  <c:v>-0.219595897960021</c:v>
                </c:pt>
                <c:pt idx="9">
                  <c:v>-0.219595897960021</c:v>
                </c:pt>
                <c:pt idx="10">
                  <c:v>-0.219595897960021</c:v>
                </c:pt>
                <c:pt idx="11">
                  <c:v>-0.219595897960021</c:v>
                </c:pt>
                <c:pt idx="12">
                  <c:v>-0.219595897960021</c:v>
                </c:pt>
                <c:pt idx="13">
                  <c:v>-0.219595897960021</c:v>
                </c:pt>
                <c:pt idx="14">
                  <c:v>-0.219595897960021</c:v>
                </c:pt>
                <c:pt idx="15">
                  <c:v>-0.219595897960021</c:v>
                </c:pt>
                <c:pt idx="16">
                  <c:v>-0.219595897960021</c:v>
                </c:pt>
                <c:pt idx="17">
                  <c:v>-0.219595897960021</c:v>
                </c:pt>
                <c:pt idx="18">
                  <c:v>-0.219595897960021</c:v>
                </c:pt>
                <c:pt idx="19">
                  <c:v>-0.219595897960021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5757512"/>
        <c:axId val="-2133839064"/>
      </c:lineChart>
      <c:lineChart>
        <c:grouping val="standard"/>
        <c:varyColors val="0"/>
        <c:ser>
          <c:idx val="0"/>
          <c:order val="1"/>
          <c:tx>
            <c:strRef>
              <c:f>'PIB et comp 14'!$A$414</c:f>
              <c:strCache>
                <c:ptCount val="1"/>
                <c:pt idx="0">
                  <c:v> GCFP courants</c:v>
                </c:pt>
              </c:strCache>
            </c:strRef>
          </c:tx>
          <c:spPr>
            <a:ln>
              <a:solidFill>
                <a:schemeClr val="tx1"/>
              </a:solidFill>
              <a:prstDash val="sysDash"/>
            </a:ln>
          </c:spPr>
          <c:marker>
            <c:symbol val="none"/>
          </c:marker>
          <c:cat>
            <c:strRef>
              <c:f>'PIB et comp 14'!$B$285:$U$285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14'!$B$414:$U$414</c:f>
              <c:numCache>
                <c:formatCode>0.0</c:formatCode>
                <c:ptCount val="20"/>
                <c:pt idx="0">
                  <c:v>-77.48507854767423</c:v>
                </c:pt>
                <c:pt idx="1">
                  <c:v>-79.75159634843901</c:v>
                </c:pt>
                <c:pt idx="2">
                  <c:v>-65.418932584828</c:v>
                </c:pt>
                <c:pt idx="3">
                  <c:v>-91.24560111384531</c:v>
                </c:pt>
                <c:pt idx="4">
                  <c:v>-94.49799220888567</c:v>
                </c:pt>
                <c:pt idx="5">
                  <c:v>-107.1494834927106</c:v>
                </c:pt>
                <c:pt idx="6">
                  <c:v>-82.53292877474803</c:v>
                </c:pt>
                <c:pt idx="7">
                  <c:v>-113.5523994765063</c:v>
                </c:pt>
                <c:pt idx="8">
                  <c:v>-134.213150492775</c:v>
                </c:pt>
                <c:pt idx="9">
                  <c:v>-133.6659419924176</c:v>
                </c:pt>
                <c:pt idx="10">
                  <c:v>-226.6660241246712</c:v>
                </c:pt>
                <c:pt idx="11">
                  <c:v>-188.233</c:v>
                </c:pt>
                <c:pt idx="12">
                  <c:v>-234.073</c:v>
                </c:pt>
                <c:pt idx="13">
                  <c:v>-236.613</c:v>
                </c:pt>
                <c:pt idx="14">
                  <c:v>-253.2131637903145</c:v>
                </c:pt>
                <c:pt idx="15">
                  <c:v>-250.67710060056</c:v>
                </c:pt>
                <c:pt idx="16">
                  <c:v>-210.8043815443666</c:v>
                </c:pt>
                <c:pt idx="17">
                  <c:v>-205.7326432355643</c:v>
                </c:pt>
                <c:pt idx="18">
                  <c:v>-200.0</c:v>
                </c:pt>
                <c:pt idx="19">
                  <c:v>-200.0</c:v>
                </c:pt>
              </c:numCache>
            </c:numRef>
          </c:val>
          <c:smooth val="0"/>
        </c:ser>
        <c:ser>
          <c:idx val="1"/>
          <c:order val="2"/>
          <c:tx>
            <c:strRef>
              <c:f>'PIB et comp 14'!$A$415</c:f>
              <c:strCache>
                <c:ptCount val="1"/>
                <c:pt idx="0">
                  <c:v>GCFP constants de 2017 (selon l'IPC)</c:v>
                </c:pt>
              </c:strCache>
            </c:strRef>
          </c:tx>
          <c:spPr>
            <a:ln w="38100" cmpd="sng">
              <a:solidFill>
                <a:schemeClr val="tx1"/>
              </a:solidFill>
            </a:ln>
          </c:spPr>
          <c:marker>
            <c:symbol val="none"/>
          </c:marker>
          <c:cat>
            <c:strRef>
              <c:f>'PIB et comp 14'!$B$285:$U$285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 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14'!$B$415:$U$415</c:f>
              <c:numCache>
                <c:formatCode>0.0</c:formatCode>
                <c:ptCount val="20"/>
                <c:pt idx="0">
                  <c:v>-102.5740531246382</c:v>
                </c:pt>
                <c:pt idx="1">
                  <c:v>-105.4689801131568</c:v>
                </c:pt>
                <c:pt idx="2">
                  <c:v>-84.56938676955178</c:v>
                </c:pt>
                <c:pt idx="3">
                  <c:v>-115.3044399495334</c:v>
                </c:pt>
                <c:pt idx="4">
                  <c:v>-117.649648244236</c:v>
                </c:pt>
                <c:pt idx="5">
                  <c:v>-132.2108104648077</c:v>
                </c:pt>
                <c:pt idx="6">
                  <c:v>-100.9283041772009</c:v>
                </c:pt>
                <c:pt idx="7">
                  <c:v>-135.3426495768914</c:v>
                </c:pt>
                <c:pt idx="8">
                  <c:v>-157.7594830976498</c:v>
                </c:pt>
                <c:pt idx="9">
                  <c:v>-154.3381850980328</c:v>
                </c:pt>
                <c:pt idx="10">
                  <c:v>-252.3831148945483</c:v>
                </c:pt>
                <c:pt idx="11">
                  <c:v>-209.1712114126261</c:v>
                </c:pt>
                <c:pt idx="12">
                  <c:v>-253.2719099235023</c:v>
                </c:pt>
                <c:pt idx="13">
                  <c:v>-249.532400930361</c:v>
                </c:pt>
                <c:pt idx="14">
                  <c:v>-262.7818902724736</c:v>
                </c:pt>
                <c:pt idx="15">
                  <c:v>-258.3418460166528</c:v>
                </c:pt>
                <c:pt idx="16">
                  <c:v>-216.0159476947297</c:v>
                </c:pt>
                <c:pt idx="17">
                  <c:v>-209.4506435641174</c:v>
                </c:pt>
                <c:pt idx="18">
                  <c:v>-202.4</c:v>
                </c:pt>
                <c:pt idx="19">
                  <c:v>-200.0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093784"/>
        <c:axId val="-2105709432"/>
      </c:lineChart>
      <c:catAx>
        <c:axId val="-2105757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9050" cmpd="sng">
            <a:solidFill>
              <a:srgbClr val="FF0000"/>
            </a:solidFill>
          </a:ln>
        </c:spPr>
        <c:crossAx val="-2133839064"/>
        <c:crosses val="autoZero"/>
        <c:auto val="1"/>
        <c:lblAlgn val="ctr"/>
        <c:lblOffset val="100"/>
        <c:noMultiLvlLbl val="0"/>
      </c:catAx>
      <c:valAx>
        <c:axId val="-213383906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crossAx val="-2105757512"/>
        <c:crosses val="autoZero"/>
        <c:crossBetween val="between"/>
        <c:majorUnit val="0.05"/>
      </c:valAx>
      <c:valAx>
        <c:axId val="-2105709432"/>
        <c:scaling>
          <c:orientation val="minMax"/>
          <c:min val="-330.0"/>
        </c:scaling>
        <c:delete val="0"/>
        <c:axPos val="r"/>
        <c:numFmt formatCode="0" sourceLinked="0"/>
        <c:majorTickMark val="out"/>
        <c:minorTickMark val="none"/>
        <c:tickLblPos val="nextTo"/>
        <c:crossAx val="-2100093784"/>
        <c:crosses val="max"/>
        <c:crossBetween val="between"/>
      </c:valAx>
      <c:catAx>
        <c:axId val="-2100093784"/>
        <c:scaling>
          <c:orientation val="minMax"/>
        </c:scaling>
        <c:delete val="1"/>
        <c:axPos val="b"/>
        <c:majorTickMark val="out"/>
        <c:minorTickMark val="none"/>
        <c:tickLblPos val="nextTo"/>
        <c:crossAx val="-2105709432"/>
        <c:crosses val="autoZero"/>
        <c:auto val="1"/>
        <c:lblAlgn val="ctr"/>
        <c:lblOffset val="100"/>
        <c:noMultiLvlLbl val="0"/>
      </c:catAx>
    </c:plotArea>
    <c:legend>
      <c:legendPos val="l"/>
      <c:layout>
        <c:manualLayout>
          <c:xMode val="edge"/>
          <c:yMode val="edge"/>
          <c:x val="0.448742746615087"/>
          <c:y val="0.0855657914749142"/>
          <c:w val="0.547187953388537"/>
          <c:h val="0.329837024150027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60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mr-IN" sz="2000" dirty="0" smtClean="0"/>
              <a:t>…</a:t>
            </a:r>
            <a:r>
              <a:rPr lang="fr-FR" sz="2000" dirty="0" smtClean="0"/>
              <a:t> et par </a:t>
            </a:r>
            <a:r>
              <a:rPr lang="fr-FR" sz="2000" dirty="0"/>
              <a:t>pays</a:t>
            </a:r>
          </a:p>
        </c:rich>
      </c:tx>
      <c:layout>
        <c:manualLayout>
          <c:xMode val="edge"/>
          <c:yMode val="edge"/>
          <c:x val="0.236352624143164"/>
          <c:y val="0.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171432682748155"/>
          <c:y val="0.115384615384615"/>
          <c:w val="0.970056773585893"/>
          <c:h val="0.77862522070942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'[importations septe 17.xls]annuel'!$A$90</c:f>
              <c:strCache>
                <c:ptCount val="1"/>
                <c:pt idx="0">
                  <c:v>France</c:v>
                </c:pt>
              </c:strCache>
            </c:strRef>
          </c:tx>
          <c:spPr>
            <a:solidFill>
              <a:srgbClr val="000090"/>
            </a:solidFill>
            <a:ln w="76200" cmpd="sng">
              <a:solidFill>
                <a:srgbClr val="000090"/>
              </a:solidFill>
            </a:ln>
          </c:spPr>
          <c:invertIfNegative val="0"/>
          <c:cat>
            <c:strRef>
              <c:f>'[importations septe 17.xls]annuel'!$B$89:$S$89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'[importations septe 17.xls]annuel'!$B$90:$S$90</c:f>
              <c:numCache>
                <c:formatCode>0%</c:formatCode>
                <c:ptCount val="18"/>
                <c:pt idx="0">
                  <c:v>0.388241716654993</c:v>
                </c:pt>
                <c:pt idx="1">
                  <c:v>0.400456955215068</c:v>
                </c:pt>
                <c:pt idx="2">
                  <c:v>0.396232002175868</c:v>
                </c:pt>
                <c:pt idx="3">
                  <c:v>0.461649911750476</c:v>
                </c:pt>
                <c:pt idx="4">
                  <c:v>0.401498004250895</c:v>
                </c:pt>
                <c:pt idx="5">
                  <c:v>0.322311207618221</c:v>
                </c:pt>
                <c:pt idx="6">
                  <c:v>0.318293262124015</c:v>
                </c:pt>
                <c:pt idx="7">
                  <c:v>0.264504012985166</c:v>
                </c:pt>
                <c:pt idx="8">
                  <c:v>0.259140248966747</c:v>
                </c:pt>
                <c:pt idx="9">
                  <c:v>0.289745974377453</c:v>
                </c:pt>
                <c:pt idx="10">
                  <c:v>0.219121429081312</c:v>
                </c:pt>
                <c:pt idx="11">
                  <c:v>0.216863653186386</c:v>
                </c:pt>
                <c:pt idx="12">
                  <c:v>0.218474913885231</c:v>
                </c:pt>
                <c:pt idx="13">
                  <c:v>0.226440078300441</c:v>
                </c:pt>
                <c:pt idx="14">
                  <c:v>0.215574202458305</c:v>
                </c:pt>
                <c:pt idx="15">
                  <c:v>0.223162221396152</c:v>
                </c:pt>
                <c:pt idx="16">
                  <c:v>0.261426678524731</c:v>
                </c:pt>
                <c:pt idx="17">
                  <c:v>0.278071019693545</c:v>
                </c:pt>
              </c:numCache>
            </c:numRef>
          </c:val>
        </c:ser>
        <c:ser>
          <c:idx val="1"/>
          <c:order val="1"/>
          <c:tx>
            <c:strRef>
              <c:f>'[importations septe 17.xls]annuel'!$A$91</c:f>
              <c:strCache>
                <c:ptCount val="1"/>
                <c:pt idx="0">
                  <c:v>UE hors Fr </c:v>
                </c:pt>
              </c:strCache>
            </c:strRef>
          </c:tx>
          <c:spPr>
            <a:solidFill>
              <a:srgbClr val="3366FF"/>
            </a:solidFill>
          </c:spPr>
          <c:invertIfNegative val="0"/>
          <c:cat>
            <c:strRef>
              <c:f>'[importations septe 17.xls]annuel'!$B$89:$S$89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'[importations septe 17.xls]annuel'!$B$91:$S$91</c:f>
              <c:numCache>
                <c:formatCode>0%</c:formatCode>
                <c:ptCount val="18"/>
                <c:pt idx="0">
                  <c:v>0.153445465861284</c:v>
                </c:pt>
                <c:pt idx="1">
                  <c:v>0.147938182008908</c:v>
                </c:pt>
                <c:pt idx="2">
                  <c:v>0.137195541009146</c:v>
                </c:pt>
                <c:pt idx="3">
                  <c:v>0.137871440689667</c:v>
                </c:pt>
                <c:pt idx="4">
                  <c:v>0.151887323827726</c:v>
                </c:pt>
                <c:pt idx="5">
                  <c:v>0.152132926486153</c:v>
                </c:pt>
                <c:pt idx="6">
                  <c:v>0.158031715154481</c:v>
                </c:pt>
                <c:pt idx="7">
                  <c:v>0.163399867285018</c:v>
                </c:pt>
                <c:pt idx="8">
                  <c:v>0.162816017512537</c:v>
                </c:pt>
                <c:pt idx="9">
                  <c:v>0.161778524927819</c:v>
                </c:pt>
                <c:pt idx="10">
                  <c:v>0.13750246760024</c:v>
                </c:pt>
                <c:pt idx="11">
                  <c:v>0.161614548964616</c:v>
                </c:pt>
                <c:pt idx="12">
                  <c:v>0.143594695353295</c:v>
                </c:pt>
                <c:pt idx="13">
                  <c:v>0.14147200400764</c:v>
                </c:pt>
                <c:pt idx="14">
                  <c:v>0.145314282981511</c:v>
                </c:pt>
                <c:pt idx="15">
                  <c:v>0.153667423530259</c:v>
                </c:pt>
                <c:pt idx="16">
                  <c:v>0.159738377473721</c:v>
                </c:pt>
                <c:pt idx="17">
                  <c:v>0.168527814872821</c:v>
                </c:pt>
              </c:numCache>
            </c:numRef>
          </c:val>
        </c:ser>
        <c:ser>
          <c:idx val="2"/>
          <c:order val="2"/>
          <c:tx>
            <c:strRef>
              <c:f>'[importations septe 17.xls]annuel'!$A$92</c:f>
              <c:strCache>
                <c:ptCount val="1"/>
                <c:pt idx="0">
                  <c:v>Australie &amp; Nouv Zélande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cat>
            <c:strRef>
              <c:f>'[importations septe 17.xls]annuel'!$B$89:$S$89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'[importations septe 17.xls]annuel'!$B$92:$S$92</c:f>
              <c:numCache>
                <c:formatCode>0%</c:formatCode>
                <c:ptCount val="18"/>
                <c:pt idx="0">
                  <c:v>0.214278503844457</c:v>
                </c:pt>
                <c:pt idx="1">
                  <c:v>0.212248733266192</c:v>
                </c:pt>
                <c:pt idx="2">
                  <c:v>0.179905477193866</c:v>
                </c:pt>
                <c:pt idx="3">
                  <c:v>0.136283322739832</c:v>
                </c:pt>
                <c:pt idx="4">
                  <c:v>0.139985336948603</c:v>
                </c:pt>
                <c:pt idx="5">
                  <c:v>0.146930635154187</c:v>
                </c:pt>
                <c:pt idx="6">
                  <c:v>0.142063911344888</c:v>
                </c:pt>
                <c:pt idx="7">
                  <c:v>0.14775558742802</c:v>
                </c:pt>
                <c:pt idx="8">
                  <c:v>0.138274973712356</c:v>
                </c:pt>
                <c:pt idx="9">
                  <c:v>0.139679697752565</c:v>
                </c:pt>
                <c:pt idx="10">
                  <c:v>0.135888783182236</c:v>
                </c:pt>
                <c:pt idx="11">
                  <c:v>0.138048052634804</c:v>
                </c:pt>
                <c:pt idx="12">
                  <c:v>0.153315664456834</c:v>
                </c:pt>
                <c:pt idx="13">
                  <c:v>0.131549931280441</c:v>
                </c:pt>
                <c:pt idx="14">
                  <c:v>0.129800743828064</c:v>
                </c:pt>
                <c:pt idx="15">
                  <c:v>0.150880382472664</c:v>
                </c:pt>
                <c:pt idx="16">
                  <c:v>0.141924577058753</c:v>
                </c:pt>
                <c:pt idx="17">
                  <c:v>0.131283870493266</c:v>
                </c:pt>
              </c:numCache>
            </c:numRef>
          </c:val>
        </c:ser>
        <c:ser>
          <c:idx val="3"/>
          <c:order val="3"/>
          <c:tx>
            <c:strRef>
              <c:f>'[importations septe 17.xls]annuel'!$A$93</c:f>
              <c:strCache>
                <c:ptCount val="1"/>
                <c:pt idx="0">
                  <c:v>Autres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'[importations septe 17.xls]annuel'!$B$89:$S$89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'[importations septe 17.xls]annuel'!$B$93:$S$93</c:f>
              <c:numCache>
                <c:formatCode>0%</c:formatCode>
                <c:ptCount val="18"/>
                <c:pt idx="0">
                  <c:v>0.244034313639265</c:v>
                </c:pt>
                <c:pt idx="1">
                  <c:v>0.239356129509832</c:v>
                </c:pt>
                <c:pt idx="2">
                  <c:v>0.286666979621119</c:v>
                </c:pt>
                <c:pt idx="3">
                  <c:v>0.264195324820025</c:v>
                </c:pt>
                <c:pt idx="4">
                  <c:v>0.306629334972777</c:v>
                </c:pt>
                <c:pt idx="5">
                  <c:v>0.378625230741439</c:v>
                </c:pt>
                <c:pt idx="6">
                  <c:v>0.381611111376617</c:v>
                </c:pt>
                <c:pt idx="7">
                  <c:v>0.424340532301796</c:v>
                </c:pt>
                <c:pt idx="8">
                  <c:v>0.43976875980836</c:v>
                </c:pt>
                <c:pt idx="9">
                  <c:v>0.408795802942164</c:v>
                </c:pt>
                <c:pt idx="10">
                  <c:v>0.507487320136212</c:v>
                </c:pt>
                <c:pt idx="11">
                  <c:v>0.483473745214193</c:v>
                </c:pt>
                <c:pt idx="12">
                  <c:v>0.484614726304639</c:v>
                </c:pt>
                <c:pt idx="13">
                  <c:v>0.500537986411478</c:v>
                </c:pt>
                <c:pt idx="14">
                  <c:v>0.50931077073212</c:v>
                </c:pt>
                <c:pt idx="15">
                  <c:v>0.472289972600925</c:v>
                </c:pt>
                <c:pt idx="16">
                  <c:v>0.436910366942795</c:v>
                </c:pt>
                <c:pt idx="17">
                  <c:v>0.422117294940368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099535064"/>
        <c:axId val="-2099548136"/>
      </c:barChart>
      <c:lineChart>
        <c:grouping val="standard"/>
        <c:varyColors val="0"/>
        <c:ser>
          <c:idx val="4"/>
          <c:order val="4"/>
          <c:tx>
            <c:strRef>
              <c:f>Import!$A$95</c:f>
              <c:strCache>
                <c:ptCount val="1"/>
                <c:pt idx="0">
                  <c:v>FR +UE</c:v>
                </c:pt>
              </c:strCache>
            </c:strRef>
          </c:tx>
          <c:spPr>
            <a:ln w="28575" cmpd="sng">
              <a:solidFill>
                <a:srgbClr val="0000FF"/>
              </a:solidFill>
            </a:ln>
          </c:spPr>
          <c:marker>
            <c:symbol val="none"/>
          </c:marker>
          <c:cat>
            <c:strRef>
              <c:f>'[importations septe 17.xls]annuel'!$B$89:$S$89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Import!$B$95:$S$95</c:f>
              <c:numCache>
                <c:formatCode>0%</c:formatCode>
                <c:ptCount val="18"/>
                <c:pt idx="0">
                  <c:v>0.541687182516277</c:v>
                </c:pt>
                <c:pt idx="1">
                  <c:v>0.548395137223976</c:v>
                </c:pt>
                <c:pt idx="2">
                  <c:v>0.533427543185015</c:v>
                </c:pt>
                <c:pt idx="3">
                  <c:v>0.599521352440143</c:v>
                </c:pt>
                <c:pt idx="4">
                  <c:v>0.553385328078621</c:v>
                </c:pt>
                <c:pt idx="5">
                  <c:v>0.474444134104374</c:v>
                </c:pt>
                <c:pt idx="6">
                  <c:v>0.476324977278496</c:v>
                </c:pt>
                <c:pt idx="7">
                  <c:v>0.427903880270184</c:v>
                </c:pt>
                <c:pt idx="8">
                  <c:v>0.421956266479284</c:v>
                </c:pt>
                <c:pt idx="9">
                  <c:v>0.451524499305271</c:v>
                </c:pt>
                <c:pt idx="10">
                  <c:v>0.356623896681552</c:v>
                </c:pt>
                <c:pt idx="11">
                  <c:v>0.378478202151002</c:v>
                </c:pt>
                <c:pt idx="12">
                  <c:v>0.362069609238526</c:v>
                </c:pt>
                <c:pt idx="13">
                  <c:v>0.367912082308081</c:v>
                </c:pt>
                <c:pt idx="14">
                  <c:v>0.360888485439816</c:v>
                </c:pt>
                <c:pt idx="15">
                  <c:v>0.376829644926411</c:v>
                </c:pt>
                <c:pt idx="16">
                  <c:v>0.421165055998452</c:v>
                </c:pt>
                <c:pt idx="17">
                  <c:v>0.446598834566366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99535064"/>
        <c:axId val="-2099548136"/>
      </c:lineChart>
      <c:catAx>
        <c:axId val="-2099535064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fr-FR"/>
          </a:p>
        </c:txPr>
        <c:crossAx val="-2099548136"/>
        <c:crosses val="autoZero"/>
        <c:auto val="1"/>
        <c:lblAlgn val="ctr"/>
        <c:lblOffset val="100"/>
        <c:noMultiLvlLbl val="0"/>
      </c:catAx>
      <c:valAx>
        <c:axId val="-2099548136"/>
        <c:scaling>
          <c:orientation val="minMax"/>
          <c:max val="1.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00">
                <a:solidFill>
                  <a:schemeClr val="bg1"/>
                </a:solidFill>
              </a:defRPr>
            </a:pPr>
            <a:endParaRPr lang="fr-FR"/>
          </a:p>
        </c:txPr>
        <c:crossAx val="-2099535064"/>
        <c:crosses val="autoZero"/>
        <c:crossBetween val="between"/>
        <c:majorUnit val="0.05"/>
      </c:valAx>
    </c:plotArea>
    <c:legend>
      <c:legendPos val="t"/>
      <c:layout>
        <c:manualLayout>
          <c:xMode val="edge"/>
          <c:yMode val="edge"/>
          <c:x val="0.0747792047704114"/>
          <c:y val="0.136564648692241"/>
          <c:w val="0.886397391755249"/>
          <c:h val="0.152127882819708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80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48369697179923"/>
          <c:y val="0.0781052898957845"/>
          <c:w val="0.892430885566617"/>
          <c:h val="0.8051785950974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Feuil2!$A$107</c:f>
              <c:strCache>
                <c:ptCount val="1"/>
                <c:pt idx="0">
                  <c:v>PIB par habitant en CFP de 2017, par mois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0.0363248071221355"/>
                  <c:y val="0.07881774260976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.00138888904077964"/>
                  <c:y val="0.02962963395007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0.00384591030685808"/>
                  <c:y val="0.09231891109928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0.00416666712233882"/>
                  <c:y val="0.04444445092511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0.00138877967943785"/>
                  <c:y val="0.0407407466813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0"/>
              <c:layout>
                <c:manualLayout>
                  <c:x val="0.00138888904077974"/>
                  <c:y val="0.03148148607195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7"/>
              <c:layout>
                <c:manualLayout>
                  <c:x val="0.00277777808155928"/>
                  <c:y val="0.03703704243759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spPr>
              <a:solidFill>
                <a:srgbClr val="FFFFFF"/>
              </a:solidFill>
            </c:spPr>
            <c:txPr>
              <a:bodyPr/>
              <a:lstStyle/>
              <a:p>
                <a:pPr>
                  <a:defRPr sz="2000" b="1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Feuil2!$B$104:$BG$104</c:f>
              <c:numCache>
                <c:formatCode>General</c:formatCode>
                <c:ptCount val="58"/>
                <c:pt idx="0">
                  <c:v>1960.0</c:v>
                </c:pt>
                <c:pt idx="1">
                  <c:v>1961.0</c:v>
                </c:pt>
                <c:pt idx="2">
                  <c:v>1962.0</c:v>
                </c:pt>
                <c:pt idx="3">
                  <c:v>1963.0</c:v>
                </c:pt>
                <c:pt idx="4">
                  <c:v>1964.0</c:v>
                </c:pt>
                <c:pt idx="5">
                  <c:v>1965.0</c:v>
                </c:pt>
                <c:pt idx="6">
                  <c:v>1966.0</c:v>
                </c:pt>
                <c:pt idx="7">
                  <c:v>1967.0</c:v>
                </c:pt>
                <c:pt idx="8">
                  <c:v>1968.0</c:v>
                </c:pt>
                <c:pt idx="9">
                  <c:v>1969.0</c:v>
                </c:pt>
                <c:pt idx="10">
                  <c:v>1970.0</c:v>
                </c:pt>
                <c:pt idx="11">
                  <c:v>1971.0</c:v>
                </c:pt>
                <c:pt idx="12">
                  <c:v>1972.0</c:v>
                </c:pt>
                <c:pt idx="13">
                  <c:v>1973.0</c:v>
                </c:pt>
                <c:pt idx="14">
                  <c:v>1974.0</c:v>
                </c:pt>
                <c:pt idx="15">
                  <c:v>1975.0</c:v>
                </c:pt>
                <c:pt idx="16">
                  <c:v>1976.0</c:v>
                </c:pt>
                <c:pt idx="17">
                  <c:v>1977.0</c:v>
                </c:pt>
                <c:pt idx="18">
                  <c:v>1978.0</c:v>
                </c:pt>
                <c:pt idx="19">
                  <c:v>1979.0</c:v>
                </c:pt>
                <c:pt idx="20">
                  <c:v>1980.0</c:v>
                </c:pt>
                <c:pt idx="21">
                  <c:v>1981.0</c:v>
                </c:pt>
                <c:pt idx="22">
                  <c:v>1982.0</c:v>
                </c:pt>
                <c:pt idx="23">
                  <c:v>1983.0</c:v>
                </c:pt>
                <c:pt idx="24">
                  <c:v>1984.0</c:v>
                </c:pt>
                <c:pt idx="25">
                  <c:v>1985.0</c:v>
                </c:pt>
                <c:pt idx="26">
                  <c:v>1986.0</c:v>
                </c:pt>
                <c:pt idx="27">
                  <c:v>1987.0</c:v>
                </c:pt>
                <c:pt idx="28">
                  <c:v>1988.0</c:v>
                </c:pt>
                <c:pt idx="29">
                  <c:v>1989.0</c:v>
                </c:pt>
                <c:pt idx="30">
                  <c:v>1990.0</c:v>
                </c:pt>
                <c:pt idx="31">
                  <c:v>1991.0</c:v>
                </c:pt>
                <c:pt idx="32">
                  <c:v>1992.0</c:v>
                </c:pt>
                <c:pt idx="33">
                  <c:v>1993.0</c:v>
                </c:pt>
                <c:pt idx="34">
                  <c:v>1994.0</c:v>
                </c:pt>
                <c:pt idx="35">
                  <c:v>1995.0</c:v>
                </c:pt>
                <c:pt idx="36">
                  <c:v>1996.0</c:v>
                </c:pt>
                <c:pt idx="37">
                  <c:v>1997.0</c:v>
                </c:pt>
                <c:pt idx="38">
                  <c:v>1998.0</c:v>
                </c:pt>
                <c:pt idx="39">
                  <c:v>1999.0</c:v>
                </c:pt>
                <c:pt idx="40">
                  <c:v>2000.0</c:v>
                </c:pt>
                <c:pt idx="41">
                  <c:v>2001.0</c:v>
                </c:pt>
                <c:pt idx="42">
                  <c:v>2002.0</c:v>
                </c:pt>
                <c:pt idx="43">
                  <c:v>2003.0</c:v>
                </c:pt>
                <c:pt idx="44">
                  <c:v>2004.0</c:v>
                </c:pt>
                <c:pt idx="45">
                  <c:v>2005.0</c:v>
                </c:pt>
                <c:pt idx="46">
                  <c:v>2006.0</c:v>
                </c:pt>
                <c:pt idx="47">
                  <c:v>2007.0</c:v>
                </c:pt>
                <c:pt idx="48">
                  <c:v>2008.0</c:v>
                </c:pt>
                <c:pt idx="49">
                  <c:v>2009.0</c:v>
                </c:pt>
                <c:pt idx="50">
                  <c:v>2010.0</c:v>
                </c:pt>
                <c:pt idx="51">
                  <c:v>2011.0</c:v>
                </c:pt>
                <c:pt idx="52">
                  <c:v>2012.0</c:v>
                </c:pt>
                <c:pt idx="53">
                  <c:v>2013.0</c:v>
                </c:pt>
                <c:pt idx="54">
                  <c:v>2014.0</c:v>
                </c:pt>
                <c:pt idx="55">
                  <c:v>2015.0</c:v>
                </c:pt>
                <c:pt idx="56">
                  <c:v>2016.0</c:v>
                </c:pt>
                <c:pt idx="57">
                  <c:v>2017.0</c:v>
                </c:pt>
              </c:numCache>
            </c:numRef>
          </c:cat>
          <c:val>
            <c:numRef>
              <c:f>Feuil2!$B$107:$BG$107</c:f>
              <c:numCache>
                <c:formatCode>General</c:formatCode>
                <c:ptCount val="58"/>
                <c:pt idx="0">
                  <c:v>0.0</c:v>
                </c:pt>
                <c:pt idx="1">
                  <c:v>0.0</c:v>
                </c:pt>
                <c:pt idx="2">
                  <c:v>88.38381718941028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  <c:pt idx="7">
                  <c:v>0.0</c:v>
                </c:pt>
                <c:pt idx="8">
                  <c:v>0.0</c:v>
                </c:pt>
                <c:pt idx="9">
                  <c:v>0.0</c:v>
                </c:pt>
                <c:pt idx="10">
                  <c:v>0.0</c:v>
                </c:pt>
                <c:pt idx="11">
                  <c:v>0.0</c:v>
                </c:pt>
                <c:pt idx="12">
                  <c:v>220.9595429735257</c:v>
                </c:pt>
                <c:pt idx="13">
                  <c:v>0.0</c:v>
                </c:pt>
                <c:pt idx="14">
                  <c:v>0.0</c:v>
                </c:pt>
                <c:pt idx="15">
                  <c:v>0.0</c:v>
                </c:pt>
                <c:pt idx="16">
                  <c:v>0.0</c:v>
                </c:pt>
                <c:pt idx="17">
                  <c:v>0.0</c:v>
                </c:pt>
                <c:pt idx="18">
                  <c:v>0.0</c:v>
                </c:pt>
                <c:pt idx="19">
                  <c:v>0.0</c:v>
                </c:pt>
                <c:pt idx="20">
                  <c:v>0.0</c:v>
                </c:pt>
                <c:pt idx="21">
                  <c:v>0.0</c:v>
                </c:pt>
                <c:pt idx="22">
                  <c:v>0.0</c:v>
                </c:pt>
                <c:pt idx="23">
                  <c:v>0.0</c:v>
                </c:pt>
                <c:pt idx="24">
                  <c:v>150.2524892219975</c:v>
                </c:pt>
                <c:pt idx="25">
                  <c:v>0.0</c:v>
                </c:pt>
                <c:pt idx="26">
                  <c:v>0.0</c:v>
                </c:pt>
                <c:pt idx="27">
                  <c:v>0.0</c:v>
                </c:pt>
                <c:pt idx="28">
                  <c:v>0.0</c:v>
                </c:pt>
                <c:pt idx="29">
                  <c:v>0.0</c:v>
                </c:pt>
                <c:pt idx="30">
                  <c:v>229.7979246924668</c:v>
                </c:pt>
                <c:pt idx="31">
                  <c:v>0.0</c:v>
                </c:pt>
                <c:pt idx="32">
                  <c:v>0.0</c:v>
                </c:pt>
                <c:pt idx="33">
                  <c:v>0.0</c:v>
                </c:pt>
                <c:pt idx="34">
                  <c:v>0.0</c:v>
                </c:pt>
                <c:pt idx="35">
                  <c:v>0.0</c:v>
                </c:pt>
                <c:pt idx="36">
                  <c:v>0.0</c:v>
                </c:pt>
                <c:pt idx="37">
                  <c:v>0.0</c:v>
                </c:pt>
                <c:pt idx="38">
                  <c:v>0.0</c:v>
                </c:pt>
                <c:pt idx="39">
                  <c:v>0.0</c:v>
                </c:pt>
                <c:pt idx="40">
                  <c:v>0.0</c:v>
                </c:pt>
                <c:pt idx="41">
                  <c:v>0.0</c:v>
                </c:pt>
                <c:pt idx="42">
                  <c:v>238.6363064114078</c:v>
                </c:pt>
                <c:pt idx="43">
                  <c:v>0.0</c:v>
                </c:pt>
                <c:pt idx="44">
                  <c:v>0.0</c:v>
                </c:pt>
                <c:pt idx="45">
                  <c:v>0.0</c:v>
                </c:pt>
                <c:pt idx="46">
                  <c:v>0.0</c:v>
                </c:pt>
                <c:pt idx="47">
                  <c:v>0.0</c:v>
                </c:pt>
                <c:pt idx="48">
                  <c:v>0.0</c:v>
                </c:pt>
                <c:pt idx="49">
                  <c:v>0.0</c:v>
                </c:pt>
                <c:pt idx="50">
                  <c:v>291.666596725054</c:v>
                </c:pt>
                <c:pt idx="51">
                  <c:v>0.0</c:v>
                </c:pt>
                <c:pt idx="52">
                  <c:v>0.0</c:v>
                </c:pt>
                <c:pt idx="53">
                  <c:v>0.0</c:v>
                </c:pt>
                <c:pt idx="54">
                  <c:v>0.0</c:v>
                </c:pt>
                <c:pt idx="55">
                  <c:v>0.0</c:v>
                </c:pt>
                <c:pt idx="56">
                  <c:v>0.0</c:v>
                </c:pt>
                <c:pt idx="57">
                  <c:v>282.8282150061119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10360744"/>
        <c:axId val="-2110433448"/>
      </c:barChart>
      <c:catAx>
        <c:axId val="-2110360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/>
            </a:pPr>
            <a:endParaRPr lang="fr-FR"/>
          </a:p>
        </c:txPr>
        <c:crossAx val="-2110433448"/>
        <c:crosses val="autoZero"/>
        <c:auto val="1"/>
        <c:lblAlgn val="ctr"/>
        <c:lblOffset val="100"/>
        <c:tickLblSkip val="5"/>
        <c:noMultiLvlLbl val="0"/>
      </c:catAx>
      <c:valAx>
        <c:axId val="-211043344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fr-FR"/>
          </a:p>
        </c:txPr>
        <c:crossAx val="-21103607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fr-FR" sz="2000" dirty="0"/>
              <a:t>Structure des importations </a:t>
            </a:r>
            <a:endParaRPr lang="fr-FR" sz="2000" dirty="0" smtClean="0"/>
          </a:p>
          <a:p>
            <a:pPr>
              <a:defRPr/>
            </a:pPr>
            <a:r>
              <a:rPr lang="fr-FR" sz="2000" dirty="0" smtClean="0"/>
              <a:t>par </a:t>
            </a:r>
            <a:r>
              <a:rPr lang="fr-FR" sz="2000" dirty="0"/>
              <a:t>type de produits</a:t>
            </a:r>
          </a:p>
        </c:rich>
      </c:tx>
      <c:layout>
        <c:manualLayout>
          <c:xMode val="edge"/>
          <c:yMode val="edge"/>
          <c:x val="0.164334603915319"/>
          <c:y val="0.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9152614767494"/>
          <c:y val="0.11737894466806"/>
          <c:w val="0.540513301770255"/>
          <c:h val="0.7761591709198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Import!$A$156</c:f>
              <c:strCache>
                <c:ptCount val="1"/>
                <c:pt idx="0">
                  <c:v>CF hors énergie et véhicules</c:v>
                </c:pt>
              </c:strCache>
            </c:strRef>
          </c:tx>
          <c:spPr>
            <a:solidFill>
              <a:srgbClr val="008000"/>
            </a:solidFill>
            <a:ln w="76200" cmpd="sng">
              <a:solidFill>
                <a:srgbClr val="008000"/>
              </a:solidFill>
            </a:ln>
          </c:spPr>
          <c:invertIfNegative val="0"/>
          <c:cat>
            <c:strRef>
              <c:f>Import!$B$155:$S$155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Import!$B$156:$S$156</c:f>
              <c:numCache>
                <c:formatCode>0%</c:formatCode>
                <c:ptCount val="18"/>
                <c:pt idx="0">
                  <c:v>0.26105691514957</c:v>
                </c:pt>
                <c:pt idx="1">
                  <c:v>0.262780494465721</c:v>
                </c:pt>
                <c:pt idx="2">
                  <c:v>0.259945842225104</c:v>
                </c:pt>
                <c:pt idx="3">
                  <c:v>0.205991009799748</c:v>
                </c:pt>
                <c:pt idx="4">
                  <c:v>0.230817371449792</c:v>
                </c:pt>
                <c:pt idx="5">
                  <c:v>0.229438461892406</c:v>
                </c:pt>
                <c:pt idx="6">
                  <c:v>0.213844393446485</c:v>
                </c:pt>
                <c:pt idx="7">
                  <c:v>0.182512695813332</c:v>
                </c:pt>
                <c:pt idx="8">
                  <c:v>0.18905366848577</c:v>
                </c:pt>
                <c:pt idx="9">
                  <c:v>0.224080914986377</c:v>
                </c:pt>
                <c:pt idx="10">
                  <c:v>0.187205331800765</c:v>
                </c:pt>
                <c:pt idx="11">
                  <c:v>0.192562537278875</c:v>
                </c:pt>
                <c:pt idx="12">
                  <c:v>0.213581058835175</c:v>
                </c:pt>
                <c:pt idx="13">
                  <c:v>0.218777798648488</c:v>
                </c:pt>
                <c:pt idx="14">
                  <c:v>0.214279559582962</c:v>
                </c:pt>
                <c:pt idx="15">
                  <c:v>0.23192501719166</c:v>
                </c:pt>
                <c:pt idx="16">
                  <c:v>0.24316020154593</c:v>
                </c:pt>
                <c:pt idx="17">
                  <c:v>0.235539207904214</c:v>
                </c:pt>
              </c:numCache>
            </c:numRef>
          </c:val>
        </c:ser>
        <c:ser>
          <c:idx val="1"/>
          <c:order val="1"/>
          <c:tx>
            <c:strRef>
              <c:f>Import!$A$157</c:f>
              <c:strCache>
                <c:ptCount val="1"/>
                <c:pt idx="0">
                  <c:v>Produits minéraux</c:v>
                </c:pt>
              </c:strCache>
            </c:strRef>
          </c:tx>
          <c:spPr>
            <a:solidFill>
              <a:srgbClr val="217AB4"/>
            </a:solidFill>
          </c:spPr>
          <c:invertIfNegative val="0"/>
          <c:cat>
            <c:strRef>
              <c:f>Import!$B$155:$S$155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Import!$B$157:$S$157</c:f>
              <c:numCache>
                <c:formatCode>0%</c:formatCode>
                <c:ptCount val="18"/>
                <c:pt idx="0">
                  <c:v>0.150157883907606</c:v>
                </c:pt>
                <c:pt idx="1">
                  <c:v>0.146085874814086</c:v>
                </c:pt>
                <c:pt idx="2">
                  <c:v>0.133907407144467</c:v>
                </c:pt>
                <c:pt idx="3">
                  <c:v>0.109402282913303</c:v>
                </c:pt>
                <c:pt idx="4">
                  <c:v>0.125523954837775</c:v>
                </c:pt>
                <c:pt idx="5">
                  <c:v>0.164211200596496</c:v>
                </c:pt>
                <c:pt idx="6">
                  <c:v>0.156521076867637</c:v>
                </c:pt>
                <c:pt idx="7">
                  <c:v>0.147140103422923</c:v>
                </c:pt>
                <c:pt idx="8">
                  <c:v>0.194501528825646</c:v>
                </c:pt>
                <c:pt idx="9">
                  <c:v>0.153780002875746</c:v>
                </c:pt>
                <c:pt idx="10">
                  <c:v>0.169306290396396</c:v>
                </c:pt>
                <c:pt idx="11">
                  <c:v>0.19369663172231</c:v>
                </c:pt>
                <c:pt idx="12">
                  <c:v>0.240572080694811</c:v>
                </c:pt>
                <c:pt idx="13">
                  <c:v>0.280330517950037</c:v>
                </c:pt>
                <c:pt idx="14">
                  <c:v>0.281292723350333</c:v>
                </c:pt>
                <c:pt idx="15">
                  <c:v>0.229469121027535</c:v>
                </c:pt>
                <c:pt idx="16">
                  <c:v>0.202008117255857</c:v>
                </c:pt>
                <c:pt idx="17">
                  <c:v>0.234702628462375</c:v>
                </c:pt>
              </c:numCache>
            </c:numRef>
          </c:val>
        </c:ser>
        <c:ser>
          <c:idx val="2"/>
          <c:order val="2"/>
          <c:tx>
            <c:strRef>
              <c:f>Import!$A$158</c:f>
              <c:strCache>
                <c:ptCount val="1"/>
                <c:pt idx="0">
                  <c:v>Matériel de transport</c:v>
                </c:pt>
              </c:strCache>
            </c:strRef>
          </c:tx>
          <c:spPr>
            <a:solidFill>
              <a:srgbClr val="34F2FF"/>
            </a:solidFill>
          </c:spPr>
          <c:invertIfNegative val="0"/>
          <c:cat>
            <c:strRef>
              <c:f>Import!$B$155:$S$155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Import!$B$158:$S$158</c:f>
              <c:numCache>
                <c:formatCode>0%</c:formatCode>
                <c:ptCount val="18"/>
                <c:pt idx="0">
                  <c:v>0.147419639204242</c:v>
                </c:pt>
                <c:pt idx="1">
                  <c:v>0.157462227270061</c:v>
                </c:pt>
                <c:pt idx="2">
                  <c:v>0.152699392850685</c:v>
                </c:pt>
                <c:pt idx="3">
                  <c:v>0.284917594909882</c:v>
                </c:pt>
                <c:pt idx="4">
                  <c:v>0.175470416103789</c:v>
                </c:pt>
                <c:pt idx="5">
                  <c:v>0.148571929063826</c:v>
                </c:pt>
                <c:pt idx="6">
                  <c:v>0.163526302561346</c:v>
                </c:pt>
                <c:pt idx="7">
                  <c:v>0.146119181583918</c:v>
                </c:pt>
                <c:pt idx="8">
                  <c:v>0.149006163031101</c:v>
                </c:pt>
                <c:pt idx="9">
                  <c:v>0.166192774487558</c:v>
                </c:pt>
                <c:pt idx="10">
                  <c:v>0.117631927321591</c:v>
                </c:pt>
                <c:pt idx="11">
                  <c:v>0.111796873442727</c:v>
                </c:pt>
                <c:pt idx="12">
                  <c:v>0.11986426161102</c:v>
                </c:pt>
                <c:pt idx="13">
                  <c:v>0.105214579398026</c:v>
                </c:pt>
                <c:pt idx="14">
                  <c:v>0.11544082677184</c:v>
                </c:pt>
                <c:pt idx="15">
                  <c:v>0.11438881514909</c:v>
                </c:pt>
                <c:pt idx="16">
                  <c:v>0.115298841577526</c:v>
                </c:pt>
                <c:pt idx="17">
                  <c:v>0.117144890231494</c:v>
                </c:pt>
              </c:numCache>
            </c:numRef>
          </c:val>
        </c:ser>
        <c:ser>
          <c:idx val="3"/>
          <c:order val="3"/>
          <c:tx>
            <c:strRef>
              <c:f>Import!$A$159</c:f>
              <c:strCache>
                <c:ptCount val="1"/>
                <c:pt idx="0">
                  <c:v>Produits chimiques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cat>
            <c:strRef>
              <c:f>Import!$B$155:$S$155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Import!$B$159:$S$159</c:f>
              <c:numCache>
                <c:formatCode>0%</c:formatCode>
                <c:ptCount val="18"/>
                <c:pt idx="0">
                  <c:v>0.0797074979227109</c:v>
                </c:pt>
                <c:pt idx="1">
                  <c:v>0.0777350975184747</c:v>
                </c:pt>
                <c:pt idx="2">
                  <c:v>0.0841285530300423</c:v>
                </c:pt>
                <c:pt idx="3">
                  <c:v>0.0693991394325086</c:v>
                </c:pt>
                <c:pt idx="4">
                  <c:v>0.0784123017048347</c:v>
                </c:pt>
                <c:pt idx="5">
                  <c:v>0.0771189842398495</c:v>
                </c:pt>
                <c:pt idx="6">
                  <c:v>0.069997289085859</c:v>
                </c:pt>
                <c:pt idx="7">
                  <c:v>0.0616219409943182</c:v>
                </c:pt>
                <c:pt idx="8">
                  <c:v>0.0618173944105829</c:v>
                </c:pt>
                <c:pt idx="9">
                  <c:v>0.0788685994762047</c:v>
                </c:pt>
                <c:pt idx="10">
                  <c:v>0.0665929027158759</c:v>
                </c:pt>
                <c:pt idx="11">
                  <c:v>0.0621979058721299</c:v>
                </c:pt>
                <c:pt idx="12">
                  <c:v>0.0713485708919436</c:v>
                </c:pt>
                <c:pt idx="13">
                  <c:v>0.0765621145561252</c:v>
                </c:pt>
                <c:pt idx="14">
                  <c:v>0.0707223951379008</c:v>
                </c:pt>
                <c:pt idx="15">
                  <c:v>0.0836632366418362</c:v>
                </c:pt>
                <c:pt idx="16">
                  <c:v>0.0947482601858497</c:v>
                </c:pt>
                <c:pt idx="17">
                  <c:v>0.0953744859298664</c:v>
                </c:pt>
              </c:numCache>
            </c:numRef>
          </c:val>
        </c:ser>
        <c:ser>
          <c:idx val="4"/>
          <c:order val="4"/>
          <c:tx>
            <c:strRef>
              <c:f>Import!$A$160</c:f>
              <c:strCache>
                <c:ptCount val="1"/>
                <c:pt idx="0">
                  <c:v>Investissements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strRef>
              <c:f>Import!$B$155:$S$155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Import!$B$160:$S$160</c:f>
              <c:numCache>
                <c:formatCode>0%</c:formatCode>
                <c:ptCount val="18"/>
                <c:pt idx="0">
                  <c:v>0.361658063815871</c:v>
                </c:pt>
                <c:pt idx="1">
                  <c:v>0.355936305931658</c:v>
                </c:pt>
                <c:pt idx="2">
                  <c:v>0.369318804749702</c:v>
                </c:pt>
                <c:pt idx="3">
                  <c:v>0.330289972944559</c:v>
                </c:pt>
                <c:pt idx="4">
                  <c:v>0.389775955903809</c:v>
                </c:pt>
                <c:pt idx="5">
                  <c:v>0.380659424207422</c:v>
                </c:pt>
                <c:pt idx="6">
                  <c:v>0.396110938038672</c:v>
                </c:pt>
                <c:pt idx="7">
                  <c:v>0.462606078185509</c:v>
                </c:pt>
                <c:pt idx="8">
                  <c:v>0.405621245246901</c:v>
                </c:pt>
                <c:pt idx="9">
                  <c:v>0.377077708174114</c:v>
                </c:pt>
                <c:pt idx="10">
                  <c:v>0.459263547765372</c:v>
                </c:pt>
                <c:pt idx="11">
                  <c:v>0.439746051683959</c:v>
                </c:pt>
                <c:pt idx="12">
                  <c:v>0.35463402796705</c:v>
                </c:pt>
                <c:pt idx="13">
                  <c:v>0.319114989447324</c:v>
                </c:pt>
                <c:pt idx="14">
                  <c:v>0.318264495156965</c:v>
                </c:pt>
                <c:pt idx="15">
                  <c:v>0.340553809989879</c:v>
                </c:pt>
                <c:pt idx="16">
                  <c:v>0.344784579434837</c:v>
                </c:pt>
                <c:pt idx="17">
                  <c:v>0.317238787472051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31948232"/>
        <c:axId val="2134859496"/>
      </c:barChart>
      <c:lineChart>
        <c:grouping val="standard"/>
        <c:varyColors val="0"/>
        <c:ser>
          <c:idx val="5"/>
          <c:order val="5"/>
          <c:tx>
            <c:strRef>
              <c:f>Import!$A$162</c:f>
              <c:strCache>
                <c:ptCount val="1"/>
              </c:strCache>
            </c:strRef>
          </c:tx>
          <c:spPr>
            <a:ln w="38100" cmpd="sng">
              <a:solidFill>
                <a:srgbClr val="000090"/>
              </a:solidFill>
            </a:ln>
          </c:spPr>
          <c:marker>
            <c:symbol val="none"/>
          </c:marker>
          <c:cat>
            <c:strRef>
              <c:f>Import!$B$155:$S$155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Import!$B$162:$S$162</c:f>
              <c:numCache>
                <c:formatCode>0%</c:formatCode>
                <c:ptCount val="18"/>
                <c:pt idx="0">
                  <c:v>0.558634438261418</c:v>
                </c:pt>
                <c:pt idx="1">
                  <c:v>0.566328596549868</c:v>
                </c:pt>
                <c:pt idx="2">
                  <c:v>0.546552642220256</c:v>
                </c:pt>
                <c:pt idx="3">
                  <c:v>0.600310887622933</c:v>
                </c:pt>
                <c:pt idx="4">
                  <c:v>0.531811742391356</c:v>
                </c:pt>
                <c:pt idx="5">
                  <c:v>0.542221591552728</c:v>
                </c:pt>
                <c:pt idx="6">
                  <c:v>0.533891772875469</c:v>
                </c:pt>
                <c:pt idx="7">
                  <c:v>0.475771980820173</c:v>
                </c:pt>
                <c:pt idx="8">
                  <c:v>0.532561360342516</c:v>
                </c:pt>
                <c:pt idx="9">
                  <c:v>0.544053692349681</c:v>
                </c:pt>
                <c:pt idx="10">
                  <c:v>0.474143549518752</c:v>
                </c:pt>
                <c:pt idx="11">
                  <c:v>0.498056042443912</c:v>
                </c:pt>
                <c:pt idx="12">
                  <c:v>0.574017401141006</c:v>
                </c:pt>
                <c:pt idx="13">
                  <c:v>0.604322895996551</c:v>
                </c:pt>
                <c:pt idx="14">
                  <c:v>0.611013109705134</c:v>
                </c:pt>
                <c:pt idx="15">
                  <c:v>0.575782953368284</c:v>
                </c:pt>
                <c:pt idx="16">
                  <c:v>0.560467160379313</c:v>
                </c:pt>
                <c:pt idx="17">
                  <c:v>0.587386726598083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31948232"/>
        <c:axId val="2134859496"/>
      </c:lineChart>
      <c:catAx>
        <c:axId val="-2131948232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fr-FR"/>
          </a:p>
        </c:txPr>
        <c:crossAx val="2134859496"/>
        <c:crosses val="autoZero"/>
        <c:auto val="1"/>
        <c:lblAlgn val="ctr"/>
        <c:lblOffset val="100"/>
        <c:noMultiLvlLbl val="0"/>
      </c:catAx>
      <c:valAx>
        <c:axId val="2134859496"/>
        <c:scaling>
          <c:orientation val="minMax"/>
          <c:max val="1.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fr-FR"/>
          </a:p>
        </c:txPr>
        <c:crossAx val="-2131948232"/>
        <c:crosses val="autoZero"/>
        <c:crossBetween val="between"/>
        <c:majorUnit val="0.05"/>
      </c:valAx>
    </c:plotArea>
    <c:legend>
      <c:legendPos val="r"/>
      <c:legendEntry>
        <c:idx val="5"/>
        <c:delete val="1"/>
      </c:legendEntry>
      <c:layout>
        <c:manualLayout>
          <c:xMode val="edge"/>
          <c:yMode val="edge"/>
          <c:x val="0.677201481781371"/>
          <c:y val="0.185073027669747"/>
          <c:w val="0.320265162759192"/>
          <c:h val="0.706932378586608"/>
        </c:manualLayout>
      </c:layout>
      <c:overlay val="0"/>
      <c:txPr>
        <a:bodyPr/>
        <a:lstStyle/>
        <a:p>
          <a:pPr>
            <a:defRPr sz="180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1">
    <c:autoUpdate val="0"/>
  </c:externalData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Structure des exportations : </a:t>
            </a:r>
            <a:endParaRPr lang="fr-FR" sz="1800" dirty="0" smtClean="0"/>
          </a:p>
          <a:p>
            <a:pPr>
              <a:defRPr sz="1800"/>
            </a:pPr>
            <a:r>
              <a:rPr lang="fr-FR" sz="1800" dirty="0" smtClean="0"/>
              <a:t>que </a:t>
            </a:r>
            <a:r>
              <a:rPr lang="fr-FR" sz="1800" dirty="0"/>
              <a:t>du nickel ou </a:t>
            </a:r>
            <a:r>
              <a:rPr lang="fr-FR" sz="1800" dirty="0" smtClean="0"/>
              <a:t>presque</a:t>
            </a:r>
            <a:r>
              <a:rPr lang="mr-IN" sz="1800" dirty="0" smtClean="0"/>
              <a:t>…</a:t>
            </a:r>
            <a:endParaRPr lang="fr-FR" sz="1800" dirty="0"/>
          </a:p>
        </c:rich>
      </c:tx>
      <c:layout>
        <c:manualLayout>
          <c:xMode val="edge"/>
          <c:yMode val="edge"/>
          <c:x val="0.104625870796371"/>
          <c:y val="0.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589529328496859"/>
          <c:y val="0.159523809523809"/>
          <c:w val="0.919595387655195"/>
          <c:h val="0.735546615358751"/>
        </c:manualLayout>
      </c:layout>
      <c:barChart>
        <c:barDir val="col"/>
        <c:grouping val="stacked"/>
        <c:varyColors val="0"/>
        <c:ser>
          <c:idx val="5"/>
          <c:order val="0"/>
          <c:tx>
            <c:strRef>
              <c:f>Export!$A$150</c:f>
              <c:strCache>
                <c:ptCount val="1"/>
                <c:pt idx="0">
                  <c:v>Minerai</c:v>
                </c:pt>
              </c:strCache>
            </c:strRef>
          </c:tx>
          <c:spPr>
            <a:solidFill>
              <a:srgbClr val="660066"/>
            </a:solidFill>
            <a:ln w="76200" cmpd="sng">
              <a:solidFill>
                <a:srgbClr val="660066"/>
              </a:solidFill>
            </a:ln>
          </c:spPr>
          <c:invertIfNegative val="0"/>
          <c:dLbls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800"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Export!$B$149:$S$149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Export!$B$150:$S$150</c:f>
              <c:numCache>
                <c:formatCode>0%</c:formatCode>
                <c:ptCount val="18"/>
                <c:pt idx="0">
                  <c:v>0.210405704450106</c:v>
                </c:pt>
                <c:pt idx="1">
                  <c:v>0.139249453840592</c:v>
                </c:pt>
                <c:pt idx="2">
                  <c:v>0.118759578014854</c:v>
                </c:pt>
                <c:pt idx="3">
                  <c:v>0.119474515907262</c:v>
                </c:pt>
                <c:pt idx="4">
                  <c:v>0.161886263727876</c:v>
                </c:pt>
                <c:pt idx="5">
                  <c:v>0.14189752106396</c:v>
                </c:pt>
                <c:pt idx="6">
                  <c:v>0.14954279911225</c:v>
                </c:pt>
                <c:pt idx="7">
                  <c:v>0.215679006028097</c:v>
                </c:pt>
                <c:pt idx="8">
                  <c:v>0.148185242627204</c:v>
                </c:pt>
                <c:pt idx="9">
                  <c:v>0.163995808798598</c:v>
                </c:pt>
                <c:pt idx="10">
                  <c:v>0.194623739530051</c:v>
                </c:pt>
                <c:pt idx="11">
                  <c:v>0.178195213224353</c:v>
                </c:pt>
                <c:pt idx="12">
                  <c:v>0.187005507539722</c:v>
                </c:pt>
                <c:pt idx="13">
                  <c:v>0.161397074412901</c:v>
                </c:pt>
                <c:pt idx="14">
                  <c:v>0.169103929499407</c:v>
                </c:pt>
                <c:pt idx="15">
                  <c:v>0.184123780717442</c:v>
                </c:pt>
                <c:pt idx="16">
                  <c:v>0.155297855097324</c:v>
                </c:pt>
                <c:pt idx="17">
                  <c:v>0.140971684784143</c:v>
                </c:pt>
              </c:numCache>
            </c:numRef>
          </c:val>
        </c:ser>
        <c:ser>
          <c:idx val="0"/>
          <c:order val="1"/>
          <c:tx>
            <c:strRef>
              <c:f>Export!$A$151</c:f>
              <c:strCache>
                <c:ptCount val="1"/>
                <c:pt idx="0">
                  <c:v>Nickels (et Co)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76200" cmpd="sng">
              <a:solidFill>
                <a:schemeClr val="bg1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0.0"/>
                  <c:y val="-0.01488095238095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800" b="1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Export!$B$149:$S$149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Export!$B$151:$S$151</c:f>
              <c:numCache>
                <c:formatCode>0%</c:formatCode>
                <c:ptCount val="18"/>
                <c:pt idx="0">
                  <c:v>0.709368929465808</c:v>
                </c:pt>
                <c:pt idx="1">
                  <c:v>0.749360986081733</c:v>
                </c:pt>
                <c:pt idx="2">
                  <c:v>0.780857665943595</c:v>
                </c:pt>
                <c:pt idx="3">
                  <c:v>0.796988488322675</c:v>
                </c:pt>
                <c:pt idx="4">
                  <c:v>0.747122194339858</c:v>
                </c:pt>
                <c:pt idx="5">
                  <c:v>0.766444424850714</c:v>
                </c:pt>
                <c:pt idx="6">
                  <c:v>0.791127362789572</c:v>
                </c:pt>
                <c:pt idx="7">
                  <c:v>0.749289530380644</c:v>
                </c:pt>
                <c:pt idx="8">
                  <c:v>0.788280943821684</c:v>
                </c:pt>
                <c:pt idx="9">
                  <c:v>0.750485973277595</c:v>
                </c:pt>
                <c:pt idx="10">
                  <c:v>0.759453125157872</c:v>
                </c:pt>
                <c:pt idx="11">
                  <c:v>0.758637153127185</c:v>
                </c:pt>
                <c:pt idx="12">
                  <c:v>0.755752327112903</c:v>
                </c:pt>
                <c:pt idx="13">
                  <c:v>0.745094633033881</c:v>
                </c:pt>
                <c:pt idx="14">
                  <c:v>0.77321960551538</c:v>
                </c:pt>
                <c:pt idx="15">
                  <c:v>0.753551199657494</c:v>
                </c:pt>
                <c:pt idx="16">
                  <c:v>0.77409733848127</c:v>
                </c:pt>
                <c:pt idx="17">
                  <c:v>0.778243061428805</c:v>
                </c:pt>
              </c:numCache>
            </c:numRef>
          </c:val>
        </c:ser>
        <c:ser>
          <c:idx val="1"/>
          <c:order val="2"/>
          <c:tx>
            <c:strRef>
              <c:f>Export!$A$152</c:f>
              <c:strCache>
                <c:ptCount val="1"/>
                <c:pt idx="0">
                  <c:v>Prod. de la mer et divers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invertIfNegative val="0"/>
          <c:dLbls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800" b="1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Export!$B$149:$S$149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Export!$B$152:$S$152</c:f>
              <c:numCache>
                <c:formatCode>0%</c:formatCode>
                <c:ptCount val="18"/>
                <c:pt idx="0">
                  <c:v>0.0802253660840862</c:v>
                </c:pt>
                <c:pt idx="1">
                  <c:v>0.111389560077675</c:v>
                </c:pt>
                <c:pt idx="2">
                  <c:v>0.100382756041551</c:v>
                </c:pt>
                <c:pt idx="3">
                  <c:v>0.0835369957700627</c:v>
                </c:pt>
                <c:pt idx="4">
                  <c:v>0.0909915419322664</c:v>
                </c:pt>
                <c:pt idx="5">
                  <c:v>0.0916580540853263</c:v>
                </c:pt>
                <c:pt idx="6">
                  <c:v>0.0593298380981779</c:v>
                </c:pt>
                <c:pt idx="7">
                  <c:v>0.0350314635912593</c:v>
                </c:pt>
                <c:pt idx="8">
                  <c:v>0.0635338135511118</c:v>
                </c:pt>
                <c:pt idx="9">
                  <c:v>0.0855182179238067</c:v>
                </c:pt>
                <c:pt idx="10">
                  <c:v>0.0459231353120764</c:v>
                </c:pt>
                <c:pt idx="11">
                  <c:v>0.0631676336484613</c:v>
                </c:pt>
                <c:pt idx="12">
                  <c:v>0.0572421653473751</c:v>
                </c:pt>
                <c:pt idx="13">
                  <c:v>0.0935082925532175</c:v>
                </c:pt>
                <c:pt idx="14">
                  <c:v>0.0576764649852127</c:v>
                </c:pt>
                <c:pt idx="15">
                  <c:v>0.0623250196250638</c:v>
                </c:pt>
                <c:pt idx="16">
                  <c:v>0.0706048064214064</c:v>
                </c:pt>
                <c:pt idx="17">
                  <c:v>0.0807852537870524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45122968"/>
        <c:axId val="-2144883320"/>
      </c:barChart>
      <c:catAx>
        <c:axId val="-21451229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fr-FR"/>
          </a:p>
        </c:txPr>
        <c:crossAx val="-2144883320"/>
        <c:crosses val="autoZero"/>
        <c:auto val="1"/>
        <c:lblAlgn val="ctr"/>
        <c:lblOffset val="100"/>
        <c:noMultiLvlLbl val="0"/>
      </c:catAx>
      <c:valAx>
        <c:axId val="-2144883320"/>
        <c:scaling>
          <c:orientation val="minMax"/>
          <c:max val="1.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fr-FR"/>
          </a:p>
        </c:txPr>
        <c:crossAx val="-2145122968"/>
        <c:crosses val="autoZero"/>
        <c:crossBetween val="between"/>
        <c:majorUnit val="0.05"/>
      </c:valAx>
    </c:plotArea>
    <c:legend>
      <c:legendPos val="r"/>
      <c:legendEntry>
        <c:idx val="1"/>
        <c:txPr>
          <a:bodyPr/>
          <a:lstStyle/>
          <a:p>
            <a:pPr>
              <a:defRPr sz="1800" b="1"/>
            </a:pPr>
            <a:endParaRPr lang="fr-FR"/>
          </a:p>
        </c:txPr>
      </c:legendEntry>
      <c:legendEntry>
        <c:idx val="2"/>
        <c:txPr>
          <a:bodyPr/>
          <a:lstStyle/>
          <a:p>
            <a:pPr>
              <a:defRPr sz="1800" b="1"/>
            </a:pPr>
            <a:endParaRPr lang="fr-FR"/>
          </a:p>
        </c:txPr>
      </c:legendEntry>
      <c:layout>
        <c:manualLayout>
          <c:xMode val="edge"/>
          <c:yMode val="edge"/>
          <c:x val="0.24882791699918"/>
          <c:y val="0.524647213213224"/>
          <c:w val="0.70612382075961"/>
          <c:h val="0.205898585502523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80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fr-FR" sz="1600" dirty="0"/>
              <a:t>De rien du </a:t>
            </a:r>
            <a:r>
              <a:rPr lang="fr-FR" sz="1600" dirty="0" smtClean="0"/>
              <a:t>tout, </a:t>
            </a:r>
            <a:endParaRPr lang="fr-FR" sz="1600" dirty="0"/>
          </a:p>
          <a:p>
            <a:pPr>
              <a:defRPr sz="1600"/>
            </a:pPr>
            <a:r>
              <a:rPr lang="fr-FR" sz="1600" dirty="0"/>
              <a:t>la Chine absorbe maintenant près de la moitié des </a:t>
            </a:r>
            <a:r>
              <a:rPr lang="fr-FR" sz="1600" dirty="0" smtClean="0"/>
              <a:t>exportations (par le nickel) </a:t>
            </a:r>
            <a:endParaRPr lang="fr-FR" sz="1600" dirty="0"/>
          </a:p>
        </c:rich>
      </c:tx>
      <c:layout>
        <c:manualLayout>
          <c:xMode val="edge"/>
          <c:yMode val="edge"/>
          <c:x val="0.0974498579801483"/>
          <c:y val="0.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125636210071796"/>
          <c:y val="0.159523809523809"/>
          <c:w val="0.787876033826387"/>
          <c:h val="0.735546615358751"/>
        </c:manualLayout>
      </c:layout>
      <c:barChart>
        <c:barDir val="col"/>
        <c:grouping val="stacked"/>
        <c:varyColors val="0"/>
        <c:ser>
          <c:idx val="5"/>
          <c:order val="0"/>
          <c:tx>
            <c:strRef>
              <c:f>'[17 exportations sept 17.xls]annuel'!$A$108</c:f>
              <c:strCache>
                <c:ptCount val="1"/>
                <c:pt idx="0">
                  <c:v>Autres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'[17 exportations sept 17.xls]annuel'!$B$97:$S$97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'[17 exportations sept 17.xls]annuel'!$B$108:$S$108</c:f>
              <c:numCache>
                <c:formatCode>0%</c:formatCode>
                <c:ptCount val="18"/>
                <c:pt idx="0">
                  <c:v>0.233637849641848</c:v>
                </c:pt>
                <c:pt idx="1">
                  <c:v>0.290462931972373</c:v>
                </c:pt>
                <c:pt idx="2">
                  <c:v>0.296465638956685</c:v>
                </c:pt>
                <c:pt idx="3">
                  <c:v>0.286777378085059</c:v>
                </c:pt>
                <c:pt idx="4">
                  <c:v>0.3176633893064</c:v>
                </c:pt>
                <c:pt idx="5">
                  <c:v>0.258893996241746</c:v>
                </c:pt>
                <c:pt idx="6">
                  <c:v>0.268753364543848</c:v>
                </c:pt>
                <c:pt idx="7">
                  <c:v>0.276726751099384</c:v>
                </c:pt>
                <c:pt idx="8">
                  <c:v>0.289981444836645</c:v>
                </c:pt>
                <c:pt idx="9">
                  <c:v>0.23323142326852</c:v>
                </c:pt>
                <c:pt idx="10">
                  <c:v>0.31803062005074</c:v>
                </c:pt>
                <c:pt idx="11">
                  <c:v>0.326124955145656</c:v>
                </c:pt>
                <c:pt idx="12">
                  <c:v>0.313995830540523</c:v>
                </c:pt>
                <c:pt idx="13">
                  <c:v>0.306524921080473</c:v>
                </c:pt>
                <c:pt idx="14">
                  <c:v>0.324859568542945</c:v>
                </c:pt>
                <c:pt idx="15">
                  <c:v>0.247961222718144</c:v>
                </c:pt>
                <c:pt idx="16">
                  <c:v>0.174940572984875</c:v>
                </c:pt>
                <c:pt idx="17">
                  <c:v>0.176193543673266</c:v>
                </c:pt>
              </c:numCache>
            </c:numRef>
          </c:val>
        </c:ser>
        <c:ser>
          <c:idx val="0"/>
          <c:order val="1"/>
          <c:tx>
            <c:strRef>
              <c:f>'[17 exportations sept 17.xls]annuel'!$A$109</c:f>
              <c:strCache>
                <c:ptCount val="1"/>
                <c:pt idx="0">
                  <c:v>France</c:v>
                </c:pt>
              </c:strCache>
            </c:strRef>
          </c:tx>
          <c:spPr>
            <a:solidFill>
              <a:srgbClr val="0000FF"/>
            </a:solidFill>
            <a:ln w="76200" cmpd="sng">
              <a:solidFill>
                <a:srgbClr val="000090"/>
              </a:solidFill>
            </a:ln>
          </c:spPr>
          <c:invertIfNegative val="0"/>
          <c:dLbls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0.0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-1.88342751412618E-7"/>
                  <c:y val="0.0288079046256694"/>
                </c:manualLayout>
              </c:layout>
              <c:tx>
                <c:rich>
                  <a:bodyPr/>
                  <a:lstStyle/>
                  <a:p>
                    <a:r>
                      <a:rPr lang="fr-FR" dirty="0"/>
                      <a:t>1</a:t>
                    </a:r>
                    <a:r>
                      <a:rPr lang="fr-FR" dirty="0" smtClean="0"/>
                      <a:t>% !</a:t>
                    </a:r>
                    <a:endParaRPr lang="fr-FR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</c:spPr>
            <c:txPr>
              <a:bodyPr rot="-5400000" vert="horz"/>
              <a:lstStyle/>
              <a:p>
                <a:pPr>
                  <a:defRPr sz="1600" b="1">
                    <a:solidFill>
                      <a:srgbClr val="000090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'[17 exportations sept 17.xls]annuel'!$B$97:$S$97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'[17 exportations sept 17.xls]annuel'!$B$109:$S$109</c:f>
              <c:numCache>
                <c:formatCode>0%</c:formatCode>
                <c:ptCount val="18"/>
                <c:pt idx="0">
                  <c:v>0.215474826731919</c:v>
                </c:pt>
                <c:pt idx="1">
                  <c:v>0.271375148011537</c:v>
                </c:pt>
                <c:pt idx="2">
                  <c:v>0.245109139005338</c:v>
                </c:pt>
                <c:pt idx="3">
                  <c:v>0.205678503892441</c:v>
                </c:pt>
                <c:pt idx="4">
                  <c:v>0.163989611757895</c:v>
                </c:pt>
                <c:pt idx="5">
                  <c:v>0.163388271757954</c:v>
                </c:pt>
                <c:pt idx="6">
                  <c:v>0.209640105469124</c:v>
                </c:pt>
                <c:pt idx="7">
                  <c:v>0.157008643521522</c:v>
                </c:pt>
                <c:pt idx="8">
                  <c:v>0.190130483443427</c:v>
                </c:pt>
                <c:pt idx="9">
                  <c:v>0.283799119313255</c:v>
                </c:pt>
                <c:pt idx="10">
                  <c:v>0.220967237443135</c:v>
                </c:pt>
                <c:pt idx="11">
                  <c:v>0.177530348993996</c:v>
                </c:pt>
                <c:pt idx="12">
                  <c:v>0.177965796442381</c:v>
                </c:pt>
                <c:pt idx="13">
                  <c:v>0.161108848997283</c:v>
                </c:pt>
                <c:pt idx="14">
                  <c:v>0.0981808491850166</c:v>
                </c:pt>
                <c:pt idx="15">
                  <c:v>0.0707629295810274</c:v>
                </c:pt>
                <c:pt idx="16">
                  <c:v>0.0508673129077097</c:v>
                </c:pt>
                <c:pt idx="17">
                  <c:v>0.0123679196545374</c:v>
                </c:pt>
              </c:numCache>
            </c:numRef>
          </c:val>
        </c:ser>
        <c:ser>
          <c:idx val="1"/>
          <c:order val="2"/>
          <c:tx>
            <c:strRef>
              <c:f>'[17 exportations sept 17.xls]annuel'!$A$110</c:f>
              <c:strCache>
                <c:ptCount val="1"/>
                <c:pt idx="0">
                  <c:v>UE hors Fr</c:v>
                </c:pt>
              </c:strCache>
            </c:strRef>
          </c:tx>
          <c:spPr>
            <a:solidFill>
              <a:srgbClr val="3366FF"/>
            </a:solidFill>
          </c:spPr>
          <c:invertIfNegative val="0"/>
          <c:cat>
            <c:strRef>
              <c:f>'[17 exportations sept 17.xls]annuel'!$B$97:$S$97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'[17 exportations sept 17.xls]annuel'!$B$110:$S$110</c:f>
              <c:numCache>
                <c:formatCode>0%</c:formatCode>
                <c:ptCount val="18"/>
                <c:pt idx="0">
                  <c:v>0.172699871307544</c:v>
                </c:pt>
                <c:pt idx="1">
                  <c:v>0.147283758963804</c:v>
                </c:pt>
                <c:pt idx="2">
                  <c:v>0.17321312827825</c:v>
                </c:pt>
                <c:pt idx="3">
                  <c:v>0.18733506700313</c:v>
                </c:pt>
                <c:pt idx="4">
                  <c:v>0.109809538221201</c:v>
                </c:pt>
                <c:pt idx="5">
                  <c:v>0.188800362557598</c:v>
                </c:pt>
                <c:pt idx="6">
                  <c:v>0.185821987640641</c:v>
                </c:pt>
                <c:pt idx="7">
                  <c:v>0.222784275416994</c:v>
                </c:pt>
                <c:pt idx="8">
                  <c:v>0.197316216083642</c:v>
                </c:pt>
                <c:pt idx="9">
                  <c:v>0.119615981458581</c:v>
                </c:pt>
                <c:pt idx="10">
                  <c:v>0.136683016714745</c:v>
                </c:pt>
                <c:pt idx="11">
                  <c:v>0.118207425098484</c:v>
                </c:pt>
                <c:pt idx="12">
                  <c:v>0.121331983581266</c:v>
                </c:pt>
                <c:pt idx="13">
                  <c:v>0.123420170325135</c:v>
                </c:pt>
                <c:pt idx="14">
                  <c:v>0.100390703159679</c:v>
                </c:pt>
                <c:pt idx="15">
                  <c:v>0.0702138103407573</c:v>
                </c:pt>
                <c:pt idx="16">
                  <c:v>0.0765310255074777</c:v>
                </c:pt>
                <c:pt idx="17">
                  <c:v>0.0709243641229573</c:v>
                </c:pt>
              </c:numCache>
            </c:numRef>
          </c:val>
        </c:ser>
        <c:ser>
          <c:idx val="2"/>
          <c:order val="3"/>
          <c:tx>
            <c:strRef>
              <c:f>'[17 exportations sept 17.xls]annuel'!$A$111</c:f>
              <c:strCache>
                <c:ptCount val="1"/>
                <c:pt idx="0">
                  <c:v>Japon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'[17 exportations sept 17.xls]annuel'!$B$97:$S$97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'[17 exportations sept 17.xls]annuel'!$B$111:$S$111</c:f>
              <c:numCache>
                <c:formatCode>0%</c:formatCode>
                <c:ptCount val="18"/>
                <c:pt idx="0">
                  <c:v>0.283092643892914</c:v>
                </c:pt>
                <c:pt idx="1">
                  <c:v>0.240174276507452</c:v>
                </c:pt>
                <c:pt idx="2">
                  <c:v>0.221325913899132</c:v>
                </c:pt>
                <c:pt idx="3">
                  <c:v>0.22078831742617</c:v>
                </c:pt>
                <c:pt idx="4">
                  <c:v>0.232296268880561</c:v>
                </c:pt>
                <c:pt idx="5">
                  <c:v>0.192358906058843</c:v>
                </c:pt>
                <c:pt idx="6">
                  <c:v>0.190155467693653</c:v>
                </c:pt>
                <c:pt idx="7">
                  <c:v>0.234800297102433</c:v>
                </c:pt>
                <c:pt idx="8">
                  <c:v>0.213883485030938</c:v>
                </c:pt>
                <c:pt idx="9">
                  <c:v>0.132503873750182</c:v>
                </c:pt>
                <c:pt idx="10">
                  <c:v>0.186677632061512</c:v>
                </c:pt>
                <c:pt idx="11">
                  <c:v>0.216925940042161</c:v>
                </c:pt>
                <c:pt idx="12">
                  <c:v>0.164396565347856</c:v>
                </c:pt>
                <c:pt idx="13">
                  <c:v>0.175627797844881</c:v>
                </c:pt>
                <c:pt idx="14">
                  <c:v>0.172067803930061</c:v>
                </c:pt>
                <c:pt idx="15">
                  <c:v>0.161508877987663</c:v>
                </c:pt>
                <c:pt idx="16">
                  <c:v>0.104903912347129</c:v>
                </c:pt>
                <c:pt idx="17">
                  <c:v>0.0803483124467136</c:v>
                </c:pt>
              </c:numCache>
            </c:numRef>
          </c:val>
        </c:ser>
        <c:ser>
          <c:idx val="3"/>
          <c:order val="4"/>
          <c:tx>
            <c:strRef>
              <c:f>'[17 exportations sept 17.xls]annuel'!$A$112</c:f>
              <c:strCache>
                <c:ptCount val="1"/>
                <c:pt idx="0">
                  <c:v>Corée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cat>
            <c:strRef>
              <c:f>'[17 exportations sept 17.xls]annuel'!$B$97:$S$97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'[17 exportations sept 17.xls]annuel'!$B$112:$S$112</c:f>
              <c:numCache>
                <c:formatCode>0%</c:formatCode>
                <c:ptCount val="18"/>
                <c:pt idx="0">
                  <c:v>0.0924482367884911</c:v>
                </c:pt>
                <c:pt idx="1">
                  <c:v>0.0456928968494598</c:v>
                </c:pt>
                <c:pt idx="2">
                  <c:v>0.0622790746610988</c:v>
                </c:pt>
                <c:pt idx="3">
                  <c:v>0.0861731540945798</c:v>
                </c:pt>
                <c:pt idx="4">
                  <c:v>0.127392645803857</c:v>
                </c:pt>
                <c:pt idx="5">
                  <c:v>0.137867877674241</c:v>
                </c:pt>
                <c:pt idx="6">
                  <c:v>0.0254016951219933</c:v>
                </c:pt>
                <c:pt idx="7">
                  <c:v>0.00365107105654281</c:v>
                </c:pt>
                <c:pt idx="8">
                  <c:v>0.0365066404105184</c:v>
                </c:pt>
                <c:pt idx="9">
                  <c:v>0.0932780720205762</c:v>
                </c:pt>
                <c:pt idx="10">
                  <c:v>0.0995455434135923</c:v>
                </c:pt>
                <c:pt idx="11">
                  <c:v>0.0948257911416554</c:v>
                </c:pt>
                <c:pt idx="12">
                  <c:v>0.125462281328859</c:v>
                </c:pt>
                <c:pt idx="13">
                  <c:v>0.12133425128065</c:v>
                </c:pt>
                <c:pt idx="14">
                  <c:v>0.107141160795691</c:v>
                </c:pt>
                <c:pt idx="15">
                  <c:v>0.136697291176202</c:v>
                </c:pt>
                <c:pt idx="16">
                  <c:v>0.239290754334241</c:v>
                </c:pt>
                <c:pt idx="17">
                  <c:v>0.195786989564933</c:v>
                </c:pt>
              </c:numCache>
            </c:numRef>
          </c:val>
        </c:ser>
        <c:ser>
          <c:idx val="4"/>
          <c:order val="5"/>
          <c:tx>
            <c:strRef>
              <c:f>'[17 exportations sept 17.xls]annuel'!$A$113</c:f>
              <c:strCache>
                <c:ptCount val="1"/>
                <c:pt idx="0">
                  <c:v>Chine</c:v>
                </c:pt>
              </c:strCache>
            </c:strRef>
          </c:tx>
          <c:spPr>
            <a:solidFill>
              <a:srgbClr val="FFFF00"/>
            </a:solidFill>
            <a:ln w="76200" cmpd="sng">
              <a:solidFill>
                <a:srgbClr val="FFFF00"/>
              </a:solidFill>
            </a:ln>
          </c:spPr>
          <c:invertIfNegative val="0"/>
          <c:dLbls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txPr>
              <a:bodyPr rot="-5400000" vert="horz"/>
              <a:lstStyle/>
              <a:p>
                <a:pPr>
                  <a:defRPr sz="1800" b="1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'[17 exportations sept 17.xls]annuel'!$B$97:$S$97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'[17 exportations sept 17.xls]annuel'!$B$113:$S$113</c:f>
              <c:numCache>
                <c:formatCode>0%</c:formatCode>
                <c:ptCount val="18"/>
                <c:pt idx="0">
                  <c:v>0.00264657163728412</c:v>
                </c:pt>
                <c:pt idx="1">
                  <c:v>0.0050109876953735</c:v>
                </c:pt>
                <c:pt idx="2">
                  <c:v>0.00160710519949631</c:v>
                </c:pt>
                <c:pt idx="3">
                  <c:v>0.0132475794986202</c:v>
                </c:pt>
                <c:pt idx="4">
                  <c:v>0.0488485460300854</c:v>
                </c:pt>
                <c:pt idx="5">
                  <c:v>0.0586905857096184</c:v>
                </c:pt>
                <c:pt idx="6">
                  <c:v>0.12022737953074</c:v>
                </c:pt>
                <c:pt idx="7">
                  <c:v>0.105028961803124</c:v>
                </c:pt>
                <c:pt idx="8">
                  <c:v>0.0721817301948286</c:v>
                </c:pt>
                <c:pt idx="9">
                  <c:v>0.137571530188885</c:v>
                </c:pt>
                <c:pt idx="10">
                  <c:v>0.0380959503162761</c:v>
                </c:pt>
                <c:pt idx="11">
                  <c:v>0.0663855395780471</c:v>
                </c:pt>
                <c:pt idx="12">
                  <c:v>0.0968475427591144</c:v>
                </c:pt>
                <c:pt idx="13">
                  <c:v>0.111984010471577</c:v>
                </c:pt>
                <c:pt idx="14">
                  <c:v>0.197359914386607</c:v>
                </c:pt>
                <c:pt idx="15">
                  <c:v>0.312855868196207</c:v>
                </c:pt>
                <c:pt idx="16">
                  <c:v>0.353466421918567</c:v>
                </c:pt>
                <c:pt idx="17">
                  <c:v>0.464378870537593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00035848"/>
        <c:axId val="-2100018616"/>
      </c:barChart>
      <c:lineChart>
        <c:grouping val="standard"/>
        <c:varyColors val="0"/>
        <c:ser>
          <c:idx val="7"/>
          <c:order val="6"/>
          <c:tx>
            <c:strRef>
              <c:f>'[17 exportations sept 17.xls]annuel'!$A$115</c:f>
              <c:strCache>
                <c:ptCount val="1"/>
                <c:pt idx="0">
                  <c:v>Hors Chine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cat>
            <c:strRef>
              <c:f>'[17 exportations sept 17.xls]annuel'!$B$97:$S$97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 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'[17 exportations sept 17.xls]annuel'!$B$115:$S$115</c:f>
              <c:numCache>
                <c:formatCode>0%</c:formatCode>
                <c:ptCount val="18"/>
                <c:pt idx="0">
                  <c:v>0.997353428362716</c:v>
                </c:pt>
                <c:pt idx="1">
                  <c:v>0.994989012304626</c:v>
                </c:pt>
                <c:pt idx="2">
                  <c:v>0.998392894800504</c:v>
                </c:pt>
                <c:pt idx="3">
                  <c:v>0.98675242050138</c:v>
                </c:pt>
                <c:pt idx="4">
                  <c:v>0.951151453969915</c:v>
                </c:pt>
                <c:pt idx="5">
                  <c:v>0.941309414290381</c:v>
                </c:pt>
                <c:pt idx="6">
                  <c:v>0.87977262046926</c:v>
                </c:pt>
                <c:pt idx="7">
                  <c:v>0.894971038196876</c:v>
                </c:pt>
                <c:pt idx="8">
                  <c:v>0.927818269805171</c:v>
                </c:pt>
                <c:pt idx="9">
                  <c:v>0.862428469811115</c:v>
                </c:pt>
                <c:pt idx="10">
                  <c:v>0.961904049683724</c:v>
                </c:pt>
                <c:pt idx="11">
                  <c:v>0.933614460421953</c:v>
                </c:pt>
                <c:pt idx="12">
                  <c:v>0.903152457240886</c:v>
                </c:pt>
                <c:pt idx="13">
                  <c:v>0.888015989528423</c:v>
                </c:pt>
                <c:pt idx="14">
                  <c:v>0.802640085613393</c:v>
                </c:pt>
                <c:pt idx="15">
                  <c:v>0.687144131803793</c:v>
                </c:pt>
                <c:pt idx="16">
                  <c:v>0.646533578081432</c:v>
                </c:pt>
                <c:pt idx="17">
                  <c:v>0.535621129462407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035848"/>
        <c:axId val="-2100018616"/>
      </c:lineChart>
      <c:catAx>
        <c:axId val="-21000358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fr-FR"/>
          </a:p>
        </c:txPr>
        <c:crossAx val="-2100018616"/>
        <c:crosses val="autoZero"/>
        <c:auto val="1"/>
        <c:lblAlgn val="ctr"/>
        <c:lblOffset val="100"/>
        <c:noMultiLvlLbl val="0"/>
      </c:catAx>
      <c:valAx>
        <c:axId val="-2100018616"/>
        <c:scaling>
          <c:orientation val="minMax"/>
          <c:max val="1.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0">
                <a:solidFill>
                  <a:schemeClr val="bg1"/>
                </a:solidFill>
              </a:defRPr>
            </a:pPr>
            <a:endParaRPr lang="fr-FR"/>
          </a:p>
        </c:txPr>
        <c:crossAx val="-2100035848"/>
        <c:crosses val="autoZero"/>
        <c:crossBetween val="between"/>
        <c:majorUnit val="0.05"/>
      </c:valAx>
    </c:plotArea>
    <c:legend>
      <c:legendPos val="r"/>
      <c:legendEntry>
        <c:idx val="6"/>
        <c:delete val="1"/>
      </c:legendEntry>
      <c:layout>
        <c:manualLayout>
          <c:xMode val="edge"/>
          <c:yMode val="edge"/>
          <c:x val="0.795920010814013"/>
          <c:y val="0.257751677109526"/>
          <c:w val="0.189098554200928"/>
          <c:h val="0.72955834869399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1">
    <c:autoUpdate val="0"/>
  </c:externalData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fr-FR" sz="2000" dirty="0" smtClean="0"/>
              <a:t>Les Contributions </a:t>
            </a:r>
            <a:r>
              <a:rPr lang="fr-FR" sz="2000" noProof="0" dirty="0" smtClean="0"/>
              <a:t>à</a:t>
            </a:r>
            <a:r>
              <a:rPr lang="fr-FR" sz="2000" dirty="0" smtClean="0"/>
              <a:t> la croissance du PIB </a:t>
            </a:r>
            <a:r>
              <a:rPr lang="fr-FR" sz="2000" i="1" u="sng" dirty="0" smtClean="0"/>
              <a:t>en valeur </a:t>
            </a:r>
            <a:r>
              <a:rPr lang="fr-FR" sz="2000" dirty="0" smtClean="0"/>
              <a:t>: </a:t>
            </a:r>
          </a:p>
          <a:p>
            <a:pPr>
              <a:defRPr sz="2000"/>
            </a:pPr>
            <a:r>
              <a:rPr lang="fr-FR" sz="2000" dirty="0" smtClean="0"/>
              <a:t>quelques exemples pour le Caillou</a:t>
            </a:r>
            <a:endParaRPr lang="fr-FR" sz="2000" dirty="0"/>
          </a:p>
        </c:rich>
      </c:tx>
      <c:layout>
        <c:manualLayout>
          <c:xMode val="edge"/>
          <c:yMode val="edge"/>
          <c:x val="0.000542921645283842"/>
          <c:y val="0.00158368179152538"/>
        </c:manualLayout>
      </c:layout>
      <c:overlay val="0"/>
      <c:spPr>
        <a:solidFill>
          <a:schemeClr val="bg1"/>
        </a:solidFill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919558394361544"/>
          <c:y val="0.223169759272757"/>
          <c:w val="0.820605032762513"/>
          <c:h val="0.582741171297446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'contribution à la croiss 15'!$A$197</c:f>
              <c:strCache>
                <c:ptCount val="1"/>
                <c:pt idx="0">
                  <c:v>CF </c:v>
                </c:pt>
              </c:strCache>
            </c:strRef>
          </c:tx>
          <c:spPr>
            <a:solidFill>
              <a:srgbClr val="008000"/>
            </a:solidFill>
            <a:ln>
              <a:noFill/>
              <a:prstDash val="sysDash"/>
            </a:ln>
          </c:spPr>
          <c:invertIfNegative val="0"/>
          <c:dLbls>
            <c:dLbl>
              <c:idx val="2"/>
              <c:spPr/>
              <c:txPr>
                <a:bodyPr/>
                <a:lstStyle/>
                <a:p>
                  <a:pPr>
                    <a:defRPr sz="2000" b="1">
                      <a:solidFill>
                        <a:srgbClr val="FFFFFF"/>
                      </a:solidFill>
                    </a:defRPr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'contribution à la croiss 15'!$B$196:$E$196</c:f>
              <c:numCache>
                <c:formatCode>General</c:formatCode>
                <c:ptCount val="4"/>
                <c:pt idx="0">
                  <c:v>2000.0</c:v>
                </c:pt>
                <c:pt idx="1">
                  <c:v>2005.0</c:v>
                </c:pt>
                <c:pt idx="2">
                  <c:v>2010.0</c:v>
                </c:pt>
                <c:pt idx="3">
                  <c:v>2015.0</c:v>
                </c:pt>
              </c:numCache>
            </c:numRef>
          </c:cat>
          <c:val>
            <c:numRef>
              <c:f>'contribution à la croiss 15'!$B$197:$E$197</c:f>
              <c:numCache>
                <c:formatCode>0.0%</c:formatCode>
                <c:ptCount val="4"/>
                <c:pt idx="0">
                  <c:v>0.0222</c:v>
                </c:pt>
                <c:pt idx="1">
                  <c:v>0.0632</c:v>
                </c:pt>
                <c:pt idx="2">
                  <c:v>0.0534123792323238</c:v>
                </c:pt>
                <c:pt idx="3">
                  <c:v>0.0251447121507237</c:v>
                </c:pt>
              </c:numCache>
            </c:numRef>
          </c:val>
        </c:ser>
        <c:ser>
          <c:idx val="2"/>
          <c:order val="1"/>
          <c:tx>
            <c:strRef>
              <c:f>'contribution à la croiss 15'!$A$198</c:f>
              <c:strCache>
                <c:ptCount val="1"/>
                <c:pt idx="0">
                  <c:v>FBCF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'contribution à la croiss 15'!$B$196:$E$196</c:f>
              <c:numCache>
                <c:formatCode>General</c:formatCode>
                <c:ptCount val="4"/>
                <c:pt idx="0">
                  <c:v>2000.0</c:v>
                </c:pt>
                <c:pt idx="1">
                  <c:v>2005.0</c:v>
                </c:pt>
                <c:pt idx="2">
                  <c:v>2010.0</c:v>
                </c:pt>
                <c:pt idx="3">
                  <c:v>2015.0</c:v>
                </c:pt>
              </c:numCache>
            </c:numRef>
          </c:cat>
          <c:val>
            <c:numRef>
              <c:f>'contribution à la croiss 15'!$B$198:$E$198</c:f>
              <c:numCache>
                <c:formatCode>0.0%</c:formatCode>
                <c:ptCount val="4"/>
                <c:pt idx="0">
                  <c:v>0.0103</c:v>
                </c:pt>
                <c:pt idx="1">
                  <c:v>0.0496</c:v>
                </c:pt>
                <c:pt idx="2">
                  <c:v>0.112841825396293</c:v>
                </c:pt>
                <c:pt idx="3">
                  <c:v>-0.0110091031243681</c:v>
                </c:pt>
              </c:numCache>
            </c:numRef>
          </c:val>
        </c:ser>
        <c:ser>
          <c:idx val="0"/>
          <c:order val="2"/>
          <c:tx>
            <c:strRef>
              <c:f>'contribution à la croiss 15'!$A$199</c:f>
              <c:strCache>
                <c:ptCount val="1"/>
                <c:pt idx="0">
                  <c:v>Var. st.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0.0685313584053741"/>
                  <c:y val="-0.00193298978879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"/>
                  <c:y val="-0.007731502543403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'contribution à la croiss 15'!$B$196:$E$196</c:f>
              <c:numCache>
                <c:formatCode>General</c:formatCode>
                <c:ptCount val="4"/>
                <c:pt idx="0">
                  <c:v>2000.0</c:v>
                </c:pt>
                <c:pt idx="1">
                  <c:v>2005.0</c:v>
                </c:pt>
                <c:pt idx="2">
                  <c:v>2010.0</c:v>
                </c:pt>
                <c:pt idx="3">
                  <c:v>2015.0</c:v>
                </c:pt>
              </c:numCache>
            </c:numRef>
          </c:cat>
          <c:val>
            <c:numRef>
              <c:f>'contribution à la croiss 15'!$B$199:$E$199</c:f>
              <c:numCache>
                <c:formatCode>0.0%</c:formatCode>
                <c:ptCount val="4"/>
                <c:pt idx="0">
                  <c:v>0.0142</c:v>
                </c:pt>
                <c:pt idx="1">
                  <c:v>0.0002</c:v>
                </c:pt>
                <c:pt idx="2">
                  <c:v>0.0271593831197169</c:v>
                </c:pt>
                <c:pt idx="3">
                  <c:v>-0.0186045506932364</c:v>
                </c:pt>
              </c:numCache>
            </c:numRef>
          </c:val>
        </c:ser>
        <c:ser>
          <c:idx val="1"/>
          <c:order val="3"/>
          <c:tx>
            <c:strRef>
              <c:f>'contribution à la croiss 15'!$A$200</c:f>
              <c:strCache>
                <c:ptCount val="1"/>
                <c:pt idx="0">
                  <c:v>Bal. ext.</c:v>
                </c:pt>
              </c:strCache>
            </c:strRef>
          </c:tx>
          <c:spPr>
            <a:solidFill>
              <a:srgbClr val="FFFF00"/>
            </a:solidFill>
            <a:ln w="25400">
              <a:noFill/>
            </a:ln>
          </c:spPr>
          <c:invertIfNegative val="0"/>
          <c:dLbls>
            <c:dLbl>
              <c:idx val="3"/>
              <c:layout>
                <c:manualLayout>
                  <c:x val="0.00282404467238413"/>
                  <c:y val="-0.01739690809912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'contribution à la croiss 15'!$B$196:$E$196</c:f>
              <c:numCache>
                <c:formatCode>General</c:formatCode>
                <c:ptCount val="4"/>
                <c:pt idx="0">
                  <c:v>2000.0</c:v>
                </c:pt>
                <c:pt idx="1">
                  <c:v>2005.0</c:v>
                </c:pt>
                <c:pt idx="2">
                  <c:v>2010.0</c:v>
                </c:pt>
                <c:pt idx="3">
                  <c:v>2015.0</c:v>
                </c:pt>
              </c:numCache>
            </c:numRef>
          </c:cat>
          <c:val>
            <c:numRef>
              <c:f>'contribution à la croiss 15'!$B$200:$E$200</c:f>
              <c:numCache>
                <c:formatCode>0.0%</c:formatCode>
                <c:ptCount val="4"/>
                <c:pt idx="0">
                  <c:v>0.0351</c:v>
                </c:pt>
                <c:pt idx="1">
                  <c:v>-0.0549</c:v>
                </c:pt>
                <c:pt idx="2">
                  <c:v>-0.0615537487495216</c:v>
                </c:pt>
                <c:pt idx="3">
                  <c:v>0.00530938283443609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2099790600"/>
        <c:axId val="-2099775496"/>
      </c:barChart>
      <c:lineChart>
        <c:grouping val="standard"/>
        <c:varyColors val="0"/>
        <c:ser>
          <c:idx val="4"/>
          <c:order val="4"/>
          <c:tx>
            <c:strRef>
              <c:f>'contribution à la croiss 15'!$A$201</c:f>
              <c:strCache>
                <c:ptCount val="1"/>
                <c:pt idx="0">
                  <c:v>PIB en valeur </c:v>
                </c:pt>
              </c:strCache>
            </c:strRef>
          </c:tx>
          <c:spPr>
            <a:ln w="57150" cmpd="sng">
              <a:solidFill>
                <a:schemeClr val="tx1"/>
              </a:solidFill>
              <a:prstDash val="sysDash"/>
            </a:ln>
          </c:spPr>
          <c:marker>
            <c:symbol val="none"/>
          </c:marker>
          <c:dLbls>
            <c:dLbl>
              <c:idx val="3"/>
              <c:layout>
                <c:manualLayout>
                  <c:x val="0.0365381348319005"/>
                  <c:y val="0.001932989788791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>
                  <a:lumMod val="85000"/>
                </a:schemeClr>
              </a:solidFill>
            </c:spPr>
            <c:txPr>
              <a:bodyPr/>
              <a:lstStyle/>
              <a:p>
                <a:pPr>
                  <a:defRPr b="1" i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'contribution à la croiss 15'!$B$201:$E$201</c:f>
              <c:numCache>
                <c:formatCode>0.0%</c:formatCode>
                <c:ptCount val="4"/>
                <c:pt idx="0">
                  <c:v>0.0818</c:v>
                </c:pt>
                <c:pt idx="1">
                  <c:v>0.0581</c:v>
                </c:pt>
                <c:pt idx="2">
                  <c:v>0.131859838998812</c:v>
                </c:pt>
                <c:pt idx="3">
                  <c:v>0.000840441167555347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099790600"/>
        <c:axId val="-2099775496"/>
      </c:lineChart>
      <c:catAx>
        <c:axId val="-2099790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8575" cmpd="sng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fr-FR"/>
          </a:p>
        </c:txPr>
        <c:crossAx val="-2099775496"/>
        <c:crosses val="autoZero"/>
        <c:auto val="1"/>
        <c:lblAlgn val="ctr"/>
        <c:lblOffset val="100"/>
        <c:noMultiLvlLbl val="0"/>
      </c:catAx>
      <c:valAx>
        <c:axId val="-2099775496"/>
        <c:scaling>
          <c:orientation val="minMax"/>
          <c:max val="0.2"/>
          <c:min val="-0.05"/>
        </c:scaling>
        <c:delete val="0"/>
        <c:axPos val="l"/>
        <c:majorGridlines>
          <c:spPr>
            <a:ln w="3175">
              <a:solidFill>
                <a:schemeClr val="bg1">
                  <a:lumMod val="75000"/>
                </a:schemeClr>
              </a:solidFill>
              <a:prstDash val="solid"/>
            </a:ln>
          </c:spPr>
        </c:majorGridlines>
        <c:numFmt formatCode="0%" sourceLinked="0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-2099790600"/>
        <c:crosses val="autoZero"/>
        <c:crossBetween val="between"/>
        <c:majorUnit val="0.05"/>
      </c:valAx>
      <c:spPr>
        <a:solidFill>
          <a:srgbClr val="FFFFFF"/>
        </a:solidFill>
        <a:ln w="25400">
          <a:noFill/>
        </a:ln>
      </c:spPr>
    </c:plotArea>
    <c:legend>
      <c:legendPos val="t"/>
      <c:layout>
        <c:manualLayout>
          <c:xMode val="edge"/>
          <c:yMode val="edge"/>
          <c:x val="0.0"/>
          <c:y val="0.894452060559505"/>
          <c:w val="0.95376003524035"/>
          <c:h val="0.0948172586460578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spPr>
    <a:solidFill>
      <a:srgbClr val="FFFFFF"/>
    </a:solidFill>
    <a:ln w="3175">
      <a:solidFill>
        <a:srgbClr val="FFFFFF"/>
      </a:solidFill>
      <a:prstDash val="solid"/>
    </a:ln>
  </c:spPr>
  <c:txPr>
    <a:bodyPr/>
    <a:lstStyle/>
    <a:p>
      <a:pPr>
        <a:defRPr sz="2400"/>
      </a:pPr>
      <a:endParaRPr lang="fr-FR"/>
    </a:p>
  </c:txPr>
  <c:externalData r:id="rId1">
    <c:autoUpdate val="0"/>
  </c:externalData>
  <c:userShapes r:id="rId2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fr-FR" sz="2000" noProof="0"/>
            </a:pPr>
            <a:r>
              <a:rPr lang="fr-FR" sz="2000" noProof="0" dirty="0"/>
              <a:t>Les Contributions à la croissance du PIB </a:t>
            </a:r>
            <a:r>
              <a:rPr lang="fr-FR" sz="2000" noProof="0" dirty="0" smtClean="0"/>
              <a:t>en valeur de 1999 à 2015 </a:t>
            </a:r>
            <a:endParaRPr lang="fr-FR" sz="2000" noProof="0" dirty="0"/>
          </a:p>
        </c:rich>
      </c:tx>
      <c:layout>
        <c:manualLayout>
          <c:xMode val="edge"/>
          <c:yMode val="edge"/>
          <c:x val="0.118025439127801"/>
          <c:y val="0.00544959128065395"/>
        </c:manualLayout>
      </c:layout>
      <c:overlay val="0"/>
      <c:spPr>
        <a:solidFill>
          <a:schemeClr val="bg1"/>
        </a:solidFill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408728246746828"/>
          <c:y val="0.127851388127423"/>
          <c:w val="0.929912338326254"/>
          <c:h val="0.776251236432326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'contribution à la croiss 15'!$A$162</c:f>
              <c:strCache>
                <c:ptCount val="1"/>
                <c:pt idx="0">
                  <c:v>Consommation finale</c:v>
                </c:pt>
              </c:strCache>
            </c:strRef>
          </c:tx>
          <c:spPr>
            <a:solidFill>
              <a:srgbClr val="008000"/>
            </a:solidFill>
            <a:ln w="76200" cmpd="sng">
              <a:solidFill>
                <a:srgbClr val="008000"/>
              </a:solidFill>
            </a:ln>
          </c:spPr>
          <c:invertIfNegative val="0"/>
          <c:dLbls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'contribution à la croiss 15'!$B$161:$R$161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15'!$B$162:$R$162</c:f>
              <c:numCache>
                <c:formatCode>0.0%</c:formatCode>
                <c:ptCount val="17"/>
                <c:pt idx="0">
                  <c:v>0.0499</c:v>
                </c:pt>
                <c:pt idx="1">
                  <c:v>0.0222</c:v>
                </c:pt>
                <c:pt idx="2">
                  <c:v>0.0543</c:v>
                </c:pt>
                <c:pt idx="3">
                  <c:v>0.0477</c:v>
                </c:pt>
                <c:pt idx="4">
                  <c:v>0.0471</c:v>
                </c:pt>
                <c:pt idx="5">
                  <c:v>0.0473</c:v>
                </c:pt>
                <c:pt idx="6">
                  <c:v>0.0632</c:v>
                </c:pt>
                <c:pt idx="7">
                  <c:v>0.066</c:v>
                </c:pt>
                <c:pt idx="8">
                  <c:v>0.0607</c:v>
                </c:pt>
                <c:pt idx="9">
                  <c:v>0.0591380129602608</c:v>
                </c:pt>
                <c:pt idx="10">
                  <c:v>0.0284562174489763</c:v>
                </c:pt>
                <c:pt idx="11">
                  <c:v>0.0534123792323238</c:v>
                </c:pt>
                <c:pt idx="12">
                  <c:v>0.0416069036780783</c:v>
                </c:pt>
                <c:pt idx="13">
                  <c:v>0.0398614490039547</c:v>
                </c:pt>
                <c:pt idx="14">
                  <c:v>0.0333146146500108</c:v>
                </c:pt>
                <c:pt idx="15">
                  <c:v>0.0283145364649091</c:v>
                </c:pt>
                <c:pt idx="16">
                  <c:v>0.0251447121507237</c:v>
                </c:pt>
              </c:numCache>
            </c:numRef>
          </c:val>
        </c:ser>
        <c:ser>
          <c:idx val="0"/>
          <c:order val="1"/>
          <c:tx>
            <c:strRef>
              <c:f>'contribution à la croiss 15'!$A$163</c:f>
              <c:strCache>
                <c:ptCount val="1"/>
                <c:pt idx="0">
                  <c:v>FBCF</c:v>
                </c:pt>
              </c:strCache>
            </c:strRef>
          </c:tx>
          <c:spPr>
            <a:solidFill>
              <a:srgbClr val="0000FF"/>
            </a:solidFill>
            <a:ln w="76200" cmpd="sng">
              <a:solidFill>
                <a:srgbClr val="0000FF"/>
              </a:solidFill>
            </a:ln>
          </c:spPr>
          <c:invertIfNegative val="0"/>
          <c:dLbls>
            <c:dLbl>
              <c:idx val="11"/>
              <c:layout>
                <c:manualLayout>
                  <c:x val="0.0"/>
                  <c:y val="0.057291665100293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'contribution à la croiss 15'!$B$161:$R$161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15'!$B$163:$R$163</c:f>
              <c:numCache>
                <c:formatCode>0.0%</c:formatCode>
                <c:ptCount val="17"/>
                <c:pt idx="0">
                  <c:v>0.0391</c:v>
                </c:pt>
                <c:pt idx="1">
                  <c:v>0.0103</c:v>
                </c:pt>
                <c:pt idx="2">
                  <c:v>0.0111</c:v>
                </c:pt>
                <c:pt idx="3">
                  <c:v>0.0348</c:v>
                </c:pt>
                <c:pt idx="4">
                  <c:v>0.0699</c:v>
                </c:pt>
                <c:pt idx="5">
                  <c:v>-0.0144</c:v>
                </c:pt>
                <c:pt idx="6">
                  <c:v>0.0496</c:v>
                </c:pt>
                <c:pt idx="7">
                  <c:v>0.1024</c:v>
                </c:pt>
                <c:pt idx="8">
                  <c:v>0.0688</c:v>
                </c:pt>
                <c:pt idx="9">
                  <c:v>0.0347382134806129</c:v>
                </c:pt>
                <c:pt idx="10">
                  <c:v>-0.0337590706824171</c:v>
                </c:pt>
                <c:pt idx="11">
                  <c:v>0.112841825396293</c:v>
                </c:pt>
                <c:pt idx="12">
                  <c:v>0.0205157590403755</c:v>
                </c:pt>
                <c:pt idx="13">
                  <c:v>-0.0228522073382404</c:v>
                </c:pt>
                <c:pt idx="14">
                  <c:v>-0.0300650678530554</c:v>
                </c:pt>
                <c:pt idx="15">
                  <c:v>-0.0233051489246093</c:v>
                </c:pt>
                <c:pt idx="16">
                  <c:v>-0.0110091031243681</c:v>
                </c:pt>
              </c:numCache>
            </c:numRef>
          </c:val>
        </c:ser>
        <c:ser>
          <c:idx val="2"/>
          <c:order val="2"/>
          <c:tx>
            <c:strRef>
              <c:f>'contribution à la croiss 15'!$A$164</c:f>
              <c:strCache>
                <c:ptCount val="1"/>
                <c:pt idx="0">
                  <c:v>Var. St. 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11"/>
              <c:layout>
                <c:manualLayout>
                  <c:x val="0.0"/>
                  <c:y val="-0.0057291665100293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b="1"/>
                </a:pPr>
                <a:endParaRPr lang="fr-F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'contribution à la croiss 15'!$B$161:$R$161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15'!$B$164:$R$164</c:f>
              <c:numCache>
                <c:formatCode>0.0%</c:formatCode>
                <c:ptCount val="17"/>
                <c:pt idx="0">
                  <c:v>-0.0123</c:v>
                </c:pt>
                <c:pt idx="1">
                  <c:v>0.0142</c:v>
                </c:pt>
                <c:pt idx="2">
                  <c:v>-0.0126</c:v>
                </c:pt>
                <c:pt idx="3">
                  <c:v>-0.0008</c:v>
                </c:pt>
                <c:pt idx="4">
                  <c:v>0.0084</c:v>
                </c:pt>
                <c:pt idx="5">
                  <c:v>0.0103</c:v>
                </c:pt>
                <c:pt idx="6">
                  <c:v>0.0002</c:v>
                </c:pt>
                <c:pt idx="7">
                  <c:v>-0.0254</c:v>
                </c:pt>
                <c:pt idx="8">
                  <c:v>0.0275107261600384</c:v>
                </c:pt>
                <c:pt idx="9">
                  <c:v>-0.0147900553277028</c:v>
                </c:pt>
                <c:pt idx="10">
                  <c:v>-0.0347010135894878</c:v>
                </c:pt>
                <c:pt idx="11">
                  <c:v>0.0271593831197169</c:v>
                </c:pt>
                <c:pt idx="12">
                  <c:v>-0.00630195524330506</c:v>
                </c:pt>
                <c:pt idx="13">
                  <c:v>-0.0031062143842165</c:v>
                </c:pt>
                <c:pt idx="14">
                  <c:v>0.0269477023965658</c:v>
                </c:pt>
                <c:pt idx="15">
                  <c:v>-0.00177601648434156</c:v>
                </c:pt>
                <c:pt idx="16">
                  <c:v>-0.0186045506932364</c:v>
                </c:pt>
              </c:numCache>
            </c:numRef>
          </c:val>
        </c:ser>
        <c:ser>
          <c:idx val="3"/>
          <c:order val="3"/>
          <c:tx>
            <c:strRef>
              <c:f>'contribution à la croiss 15'!$A$165</c:f>
              <c:strCache>
                <c:ptCount val="1"/>
                <c:pt idx="0">
                  <c:v>Bal. Ext.</c:v>
                </c:pt>
              </c:strCache>
            </c:strRef>
          </c:tx>
          <c:spPr>
            <a:solidFill>
              <a:srgbClr val="FF6600"/>
            </a:solidFill>
            <a:ln w="76200" cmpd="sng">
              <a:noFill/>
              <a:prstDash val="solid"/>
            </a:ln>
          </c:spPr>
          <c:invertIfNegative val="0"/>
          <c:dLbls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'contribution à la croiss 15'!$B$165:$R$165</c:f>
              <c:numCache>
                <c:formatCode>0.0%</c:formatCode>
                <c:ptCount val="17"/>
                <c:pt idx="0">
                  <c:v>-0.0059</c:v>
                </c:pt>
                <c:pt idx="1">
                  <c:v>0.0351</c:v>
                </c:pt>
                <c:pt idx="2">
                  <c:v>-0.0584</c:v>
                </c:pt>
                <c:pt idx="3">
                  <c:v>-0.0074</c:v>
                </c:pt>
                <c:pt idx="4">
                  <c:v>-0.0268</c:v>
                </c:pt>
                <c:pt idx="5">
                  <c:v>0.0475</c:v>
                </c:pt>
                <c:pt idx="6">
                  <c:v>-0.0549</c:v>
                </c:pt>
                <c:pt idx="7">
                  <c:v>-0.0345</c:v>
                </c:pt>
                <c:pt idx="8">
                  <c:v>0.000824983074286622</c:v>
                </c:pt>
                <c:pt idx="9">
                  <c:v>-0.121097472213466</c:v>
                </c:pt>
                <c:pt idx="10">
                  <c:v>0.052239126221517</c:v>
                </c:pt>
                <c:pt idx="11">
                  <c:v>-0.0615537487495216</c:v>
                </c:pt>
                <c:pt idx="12">
                  <c:v>-0.00301335962311654</c:v>
                </c:pt>
                <c:pt idx="13">
                  <c:v>-0.0187062415881332</c:v>
                </c:pt>
                <c:pt idx="14">
                  <c:v>0.00282658966039473</c:v>
                </c:pt>
                <c:pt idx="15">
                  <c:v>0.0437460342340614</c:v>
                </c:pt>
                <c:pt idx="16">
                  <c:v>0.00530938283443609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32075368"/>
        <c:axId val="-2132252728"/>
      </c:barChart>
      <c:lineChart>
        <c:grouping val="standard"/>
        <c:varyColors val="0"/>
        <c:ser>
          <c:idx val="4"/>
          <c:order val="4"/>
          <c:tx>
            <c:strRef>
              <c:f>'contribution à la croiss 15'!$A$166</c:f>
              <c:strCache>
                <c:ptCount val="1"/>
                <c:pt idx="0">
                  <c:v> PIB </c:v>
                </c:pt>
              </c:strCache>
            </c:strRef>
          </c:tx>
          <c:spPr>
            <a:ln w="57150" cmpd="sng">
              <a:solidFill>
                <a:schemeClr val="tx1"/>
              </a:solidFill>
            </a:ln>
          </c:spPr>
          <c:marker>
            <c:symbol val="none"/>
          </c:marker>
          <c:dLbls>
            <c:dLbl>
              <c:idx val="11"/>
              <c:layout>
                <c:manualLayout>
                  <c:x val="0.0226439358102367"/>
                  <c:y val="0.0"/>
                </c:manualLayout>
              </c:layout>
              <c:tx>
                <c:rich>
                  <a:bodyPr/>
                  <a:lstStyle/>
                  <a:p>
                    <a:pPr>
                      <a:defRPr sz="2000" b="1" i="1"/>
                    </a:pPr>
                    <a:r>
                      <a:rPr lang="fr-FR" sz="2000" b="1" i="1" dirty="0" smtClean="0"/>
                      <a:t>En 2010, +13,2% </a:t>
                    </a:r>
                  </a:p>
                  <a:p>
                    <a:pPr>
                      <a:defRPr sz="2000" b="1" i="1"/>
                    </a:pPr>
                    <a:r>
                      <a:rPr lang="fr-FR" sz="2000" b="1" i="1" dirty="0" smtClean="0"/>
                      <a:t>pour le PIB </a:t>
                    </a:r>
                  </a:p>
                  <a:p>
                    <a:pPr>
                      <a:defRPr sz="2000" b="1" i="1"/>
                    </a:pPr>
                    <a:r>
                      <a:rPr lang="fr-FR" sz="2000" b="1" i="1" dirty="0" smtClean="0"/>
                      <a:t>en valeur</a:t>
                    </a:r>
                    <a:endParaRPr lang="fr-FR" sz="2000" b="1" i="1" dirty="0"/>
                  </a:p>
                </c:rich>
              </c:tx>
              <c:spPr>
                <a:solidFill>
                  <a:schemeClr val="bg1"/>
                </a:solidFill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'contribution à la croiss 15'!$B$166:$R$166</c:f>
              <c:numCache>
                <c:formatCode>0.0%</c:formatCode>
                <c:ptCount val="17"/>
                <c:pt idx="0">
                  <c:v>0.0708</c:v>
                </c:pt>
                <c:pt idx="1">
                  <c:v>0.0818</c:v>
                </c:pt>
                <c:pt idx="2">
                  <c:v>-0.0056</c:v>
                </c:pt>
                <c:pt idx="3">
                  <c:v>0.0743</c:v>
                </c:pt>
                <c:pt idx="4">
                  <c:v>0.0986</c:v>
                </c:pt>
                <c:pt idx="5">
                  <c:v>0.0907</c:v>
                </c:pt>
                <c:pt idx="6">
                  <c:v>0.0581</c:v>
                </c:pt>
                <c:pt idx="7">
                  <c:v>0.1085</c:v>
                </c:pt>
                <c:pt idx="8">
                  <c:v>0.157835709234325</c:v>
                </c:pt>
                <c:pt idx="9">
                  <c:v>-0.0420113011002953</c:v>
                </c:pt>
                <c:pt idx="10">
                  <c:v>0.0122352593985883</c:v>
                </c:pt>
                <c:pt idx="11">
                  <c:v>0.131859838998812</c:v>
                </c:pt>
                <c:pt idx="12">
                  <c:v>0.0528073478520321</c:v>
                </c:pt>
                <c:pt idx="13">
                  <c:v>-0.00480321430663538</c:v>
                </c:pt>
                <c:pt idx="14">
                  <c:v>0.0330238388539159</c:v>
                </c:pt>
                <c:pt idx="15">
                  <c:v>0.0469794052900197</c:v>
                </c:pt>
                <c:pt idx="16">
                  <c:v>0.000840441167555347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32075368"/>
        <c:axId val="-2132252728"/>
      </c:lineChart>
      <c:catAx>
        <c:axId val="-2132075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8575" cmpd="sng">
            <a:solidFill>
              <a:srgbClr val="FF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fr-FR"/>
          </a:p>
        </c:txPr>
        <c:crossAx val="-2132252728"/>
        <c:crosses val="autoZero"/>
        <c:auto val="1"/>
        <c:lblAlgn val="ctr"/>
        <c:lblOffset val="100"/>
        <c:noMultiLvlLbl val="0"/>
      </c:catAx>
      <c:valAx>
        <c:axId val="-2132252728"/>
        <c:scaling>
          <c:orientation val="minMax"/>
          <c:max val="0.2"/>
          <c:min val="-0.15"/>
        </c:scaling>
        <c:delete val="0"/>
        <c:axPos val="l"/>
        <c:majorGridlines>
          <c:spPr>
            <a:ln w="3175">
              <a:solidFill>
                <a:schemeClr val="bg1">
                  <a:lumMod val="75000"/>
                </a:schemeClr>
              </a:solidFill>
              <a:prstDash val="solid"/>
            </a:ln>
          </c:spPr>
        </c:majorGridlines>
        <c:numFmt formatCode="0%" sourceLinked="0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/>
          <a:lstStyle/>
          <a:p>
            <a:pPr>
              <a:defRPr sz="1600"/>
            </a:pPr>
            <a:endParaRPr lang="fr-FR"/>
          </a:p>
        </c:txPr>
        <c:crossAx val="-2132075368"/>
        <c:crosses val="autoZero"/>
        <c:crossBetween val="between"/>
        <c:majorUnit val="0.02"/>
      </c:valAx>
      <c:spPr>
        <a:solidFill>
          <a:srgbClr val="FFFFFF"/>
        </a:solidFill>
        <a:ln w="25400">
          <a:noFill/>
        </a:ln>
      </c:spPr>
    </c:plotArea>
    <c:legend>
      <c:legendPos val="t"/>
      <c:layout>
        <c:manualLayout>
          <c:xMode val="edge"/>
          <c:yMode val="edge"/>
          <c:x val="0.0"/>
          <c:y val="0.0671743440850704"/>
          <c:w val="0.99864838436298"/>
          <c:h val="0.0574424914766906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800"/>
      </a:pPr>
      <a:endParaRPr lang="fr-FR"/>
    </a:p>
  </c:txPr>
  <c:externalData r:id="rId1">
    <c:autoUpdate val="0"/>
  </c:externalData>
  <c:userShapes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r-FR" noProof="0" dirty="0" smtClean="0"/>
              <a:t>CF : Contributions à la croissance</a:t>
            </a:r>
            <a:r>
              <a:rPr lang="fr-FR" baseline="0" noProof="0" dirty="0" smtClean="0"/>
              <a:t> </a:t>
            </a:r>
            <a:r>
              <a:rPr lang="fr-FR" i="0" u="none" noProof="0" dirty="0" smtClean="0"/>
              <a:t>depuis 2010</a:t>
            </a:r>
          </a:p>
          <a:p>
            <a:pPr>
              <a:defRPr/>
            </a:pPr>
            <a:r>
              <a:rPr lang="fr-FR" sz="1800" noProof="0" dirty="0" smtClean="0"/>
              <a:t>érosion pour la Consommation finale des Ménages, </a:t>
            </a:r>
          </a:p>
          <a:p>
            <a:pPr>
              <a:defRPr/>
            </a:pPr>
            <a:r>
              <a:rPr lang="fr-FR" sz="1800" noProof="0" dirty="0" smtClean="0"/>
              <a:t>mais maintien sinon hausse </a:t>
            </a:r>
          </a:p>
          <a:p>
            <a:pPr>
              <a:defRPr/>
            </a:pPr>
            <a:r>
              <a:rPr lang="fr-FR" sz="1800" noProof="0" dirty="0" smtClean="0"/>
              <a:t>de  la consommation collective ses Administrations publiques</a:t>
            </a:r>
            <a:endParaRPr lang="fr-FR" sz="1800" noProof="0" dirty="0"/>
          </a:p>
        </c:rich>
      </c:tx>
      <c:layout>
        <c:manualLayout>
          <c:xMode val="edge"/>
          <c:yMode val="edge"/>
          <c:x val="0.184804151956253"/>
          <c:y val="0.0"/>
        </c:manualLayout>
      </c:layout>
      <c:overlay val="0"/>
      <c:spPr>
        <a:solidFill>
          <a:schemeClr val="bg1"/>
        </a:solidFill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408728246746828"/>
          <c:y val="0.189553734257332"/>
          <c:w val="0.956915037718187"/>
          <c:h val="0.73553154970070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'contribution à la croiss 15'!$A$23</c:f>
              <c:strCache>
                <c:ptCount val="1"/>
                <c:pt idx="0">
                  <c:v>Consommation finale totale</c:v>
                </c:pt>
              </c:strCache>
            </c:strRef>
          </c:tx>
          <c:spPr>
            <a:solidFill>
              <a:srgbClr val="008000"/>
            </a:solidFill>
            <a:ln w="25400">
              <a:noFill/>
            </a:ln>
          </c:spPr>
          <c:invertIfNegative val="0"/>
          <c:dLbls>
            <c:spPr>
              <a:solidFill>
                <a:schemeClr val="bg1"/>
              </a:solidFill>
            </c:spPr>
            <c:txPr>
              <a:bodyPr rot="-5400000" vert="horz"/>
              <a:lstStyle/>
              <a:p>
                <a:pPr>
                  <a:defRPr sz="1800" b="1"/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'contribution à la croiss 15'!$M$22:$R$22</c:f>
              <c:numCache>
                <c:formatCode>General</c:formatCode>
                <c:ptCount val="6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</c:numCache>
            </c:numRef>
          </c:cat>
          <c:val>
            <c:numRef>
              <c:f>'contribution à la croiss 15'!$M$23:$R$23</c:f>
              <c:numCache>
                <c:formatCode>0.0%</c:formatCode>
                <c:ptCount val="6"/>
                <c:pt idx="0">
                  <c:v>0.0534123792323238</c:v>
                </c:pt>
                <c:pt idx="1">
                  <c:v>0.0416069036780783</c:v>
                </c:pt>
                <c:pt idx="2">
                  <c:v>0.0398614490039547</c:v>
                </c:pt>
                <c:pt idx="3">
                  <c:v>0.0333146146500108</c:v>
                </c:pt>
                <c:pt idx="4">
                  <c:v>0.0283145364649091</c:v>
                </c:pt>
                <c:pt idx="5">
                  <c:v>0.0251447121507237</c:v>
                </c:pt>
              </c:numCache>
            </c:numRef>
          </c:val>
        </c:ser>
        <c:ser>
          <c:idx val="0"/>
          <c:order val="1"/>
          <c:tx>
            <c:strRef>
              <c:f>'contribution à la croiss 15'!$A$24</c:f>
              <c:strCache>
                <c:ptCount val="1"/>
                <c:pt idx="0">
                  <c:v>Consommation finale des Ménages </c:v>
                </c:pt>
              </c:strCache>
            </c:strRef>
          </c:tx>
          <c:spPr>
            <a:solidFill>
              <a:srgbClr val="00E500"/>
            </a:solidFill>
          </c:spPr>
          <c:invertIfNegative val="0"/>
          <c:dLbls>
            <c:spPr>
              <a:solidFill>
                <a:schemeClr val="bg1"/>
              </a:solidFill>
            </c:spPr>
            <c:txPr>
              <a:bodyPr rot="-5400000" vert="horz"/>
              <a:lstStyle/>
              <a:p>
                <a:pPr>
                  <a:defRPr sz="1800" b="1"/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'contribution à la croiss 15'!$M$22:$R$22</c:f>
              <c:numCache>
                <c:formatCode>General</c:formatCode>
                <c:ptCount val="6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</c:numCache>
            </c:numRef>
          </c:cat>
          <c:val>
            <c:numRef>
              <c:f>'contribution à la croiss 15'!$M$24:$R$24</c:f>
              <c:numCache>
                <c:formatCode>0.0%</c:formatCode>
                <c:ptCount val="6"/>
                <c:pt idx="0">
                  <c:v>0.0451810424121979</c:v>
                </c:pt>
                <c:pt idx="1">
                  <c:v>0.0345824539424591</c:v>
                </c:pt>
                <c:pt idx="2">
                  <c:v>0.0319972239721921</c:v>
                </c:pt>
                <c:pt idx="3">
                  <c:v>0.023899136998353</c:v>
                </c:pt>
                <c:pt idx="4">
                  <c:v>0.0183427506254397</c:v>
                </c:pt>
                <c:pt idx="5">
                  <c:v>0.0143586740557298</c:v>
                </c:pt>
              </c:numCache>
            </c:numRef>
          </c:val>
        </c:ser>
        <c:ser>
          <c:idx val="2"/>
          <c:order val="2"/>
          <c:tx>
            <c:strRef>
              <c:f>'contribution à la croiss 15'!$A$25</c:f>
              <c:strCache>
                <c:ptCount val="1"/>
                <c:pt idx="0">
                  <c:v>Consommation finale des Administrations publiques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dLbls>
            <c:txPr>
              <a:bodyPr rot="-5400000" vert="horz"/>
              <a:lstStyle/>
              <a:p>
                <a:pPr>
                  <a:defRPr sz="1800" b="1">
                    <a:solidFill>
                      <a:schemeClr val="bg1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'contribution à la croiss 15'!$M$22:$R$22</c:f>
              <c:numCache>
                <c:formatCode>General</c:formatCode>
                <c:ptCount val="6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</c:numCache>
            </c:numRef>
          </c:cat>
          <c:val>
            <c:numRef>
              <c:f>'contribution à la croiss 15'!$M$25:$R$25</c:f>
              <c:numCache>
                <c:formatCode>0.0%</c:formatCode>
                <c:ptCount val="6"/>
                <c:pt idx="0">
                  <c:v>0.00823133682012582</c:v>
                </c:pt>
                <c:pt idx="1">
                  <c:v>0.00702444973561921</c:v>
                </c:pt>
                <c:pt idx="2">
                  <c:v>0.00786422503176263</c:v>
                </c:pt>
                <c:pt idx="3">
                  <c:v>0.00941547765165779</c:v>
                </c:pt>
                <c:pt idx="4">
                  <c:v>0.00997178583946935</c:v>
                </c:pt>
                <c:pt idx="5">
                  <c:v>0.0107860380949937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076229560"/>
        <c:axId val="-2076228152"/>
      </c:barChart>
      <c:lineChart>
        <c:grouping val="standard"/>
        <c:varyColors val="0"/>
        <c:ser>
          <c:idx val="4"/>
          <c:order val="3"/>
          <c:tx>
            <c:strRef>
              <c:f>'contribution à la croiss 15'!$A$27</c:f>
              <c:strCache>
                <c:ptCount val="1"/>
                <c:pt idx="0">
                  <c:v>CF</c:v>
                </c:pt>
              </c:strCache>
            </c:strRef>
          </c:tx>
          <c:spPr>
            <a:ln>
              <a:solidFill>
                <a:srgbClr val="008000"/>
              </a:solidFill>
              <a:prstDash val="sysDash"/>
            </a:ln>
          </c:spPr>
          <c:marker>
            <c:symbol val="none"/>
          </c:marker>
          <c:cat>
            <c:numRef>
              <c:f>'contribution à la croiss 15'!$M$22:$R$22</c:f>
              <c:numCache>
                <c:formatCode>General</c:formatCode>
                <c:ptCount val="6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</c:numCache>
            </c:numRef>
          </c:cat>
          <c:val>
            <c:numRef>
              <c:f>'contribution à la croiss 15'!$M$27:$R$27</c:f>
              <c:numCache>
                <c:formatCode>0.0%</c:formatCode>
                <c:ptCount val="6"/>
                <c:pt idx="0">
                  <c:v>0.0534123792323238</c:v>
                </c:pt>
                <c:pt idx="1">
                  <c:v>0.0416069036780783</c:v>
                </c:pt>
                <c:pt idx="2">
                  <c:v>0.0398614490039547</c:v>
                </c:pt>
                <c:pt idx="3">
                  <c:v>0.0333146146500108</c:v>
                </c:pt>
                <c:pt idx="4">
                  <c:v>0.0283145364649091</c:v>
                </c:pt>
                <c:pt idx="5">
                  <c:v>0.0251447121507237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76229560"/>
        <c:axId val="-2076228152"/>
      </c:lineChart>
      <c:catAx>
        <c:axId val="-2076229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808080"/>
            </a:solidFill>
            <a:prstDash val="solid"/>
          </a:ln>
        </c:spPr>
        <c:crossAx val="-2076228152"/>
        <c:crosses val="autoZero"/>
        <c:auto val="1"/>
        <c:lblAlgn val="ctr"/>
        <c:lblOffset val="100"/>
        <c:noMultiLvlLbl val="0"/>
      </c:catAx>
      <c:valAx>
        <c:axId val="-2076228152"/>
        <c:scaling>
          <c:orientation val="minMax"/>
          <c:max val="0.06"/>
        </c:scaling>
        <c:delete val="0"/>
        <c:axPos val="l"/>
        <c:majorGridlines>
          <c:spPr>
            <a:ln w="3175">
              <a:solidFill>
                <a:schemeClr val="bg1">
                  <a:lumMod val="75000"/>
                </a:schemeClr>
              </a:solidFill>
              <a:prstDash val="solid"/>
            </a:ln>
          </c:spPr>
        </c:majorGridlines>
        <c:numFmt formatCode="0%" sourceLinked="0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-2076229560"/>
        <c:crosses val="autoZero"/>
        <c:crossBetween val="between"/>
      </c:valAx>
      <c:spPr>
        <a:solidFill>
          <a:srgbClr val="FFFFFF"/>
        </a:solidFill>
        <a:ln w="25400">
          <a:noFill/>
        </a:ln>
      </c:spPr>
    </c:plotArea>
    <c:legend>
      <c:legendPos val="t"/>
      <c:legendEntry>
        <c:idx val="3"/>
        <c:delete val="1"/>
      </c:legendEntry>
      <c:layout>
        <c:manualLayout>
          <c:xMode val="edge"/>
          <c:yMode val="edge"/>
          <c:x val="0.272524210335777"/>
          <c:y val="0.199949941039979"/>
          <c:w val="0.682602837360847"/>
          <c:h val="0.190687359732207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spPr>
    <a:solidFill>
      <a:srgbClr val="FFFFFF"/>
    </a:solidFill>
    <a:ln w="3175">
      <a:solidFill>
        <a:srgbClr val="FFFFFF"/>
      </a:solidFill>
      <a:prstDash val="solid"/>
    </a:ln>
  </c:spPr>
  <c:txPr>
    <a:bodyPr/>
    <a:lstStyle/>
    <a:p>
      <a:pPr>
        <a:defRPr sz="2000"/>
      </a:pPr>
      <a:endParaRPr lang="fr-FR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r-FR" noProof="0" dirty="0" smtClean="0"/>
              <a:t>FBC, Investissements : Contributions à la croissance </a:t>
            </a:r>
            <a:r>
              <a:rPr lang="fr-FR" sz="1800" noProof="0" dirty="0" smtClean="0"/>
              <a:t>année exceptionnelle en 2010 (non indiquée : 14 points) ; </a:t>
            </a:r>
          </a:p>
          <a:p>
            <a:pPr>
              <a:defRPr/>
            </a:pPr>
            <a:r>
              <a:rPr lang="fr-FR" sz="1800" noProof="0" dirty="0" smtClean="0"/>
              <a:t>chute depuis 2012 (contribution négative) </a:t>
            </a:r>
          </a:p>
          <a:p>
            <a:pPr>
              <a:defRPr/>
            </a:pPr>
            <a:r>
              <a:rPr lang="fr-FR" sz="1800" i="1" noProof="0" dirty="0" smtClean="0"/>
              <a:t>avec yo-yo des variations des stocks</a:t>
            </a:r>
            <a:endParaRPr lang="fr-FR" sz="1800" i="1" noProof="0" dirty="0"/>
          </a:p>
        </c:rich>
      </c:tx>
      <c:layout>
        <c:manualLayout>
          <c:xMode val="edge"/>
          <c:yMode val="edge"/>
          <c:x val="0.111605122635533"/>
          <c:y val="0.00158863587997446"/>
        </c:manualLayout>
      </c:layout>
      <c:overlay val="0"/>
      <c:spPr>
        <a:solidFill>
          <a:schemeClr val="bg1"/>
        </a:solidFill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73431306000543"/>
          <c:y val="0.118183612607007"/>
          <c:w val="0.926568693999457"/>
          <c:h val="0.806376236349203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'contribution à la croiss 15'!$A$29</c:f>
              <c:strCache>
                <c:ptCount val="1"/>
                <c:pt idx="0">
                  <c:v>FBC </c:v>
                </c:pt>
              </c:strCache>
            </c:strRef>
          </c:tx>
          <c:spPr>
            <a:solidFill>
              <a:srgbClr val="3366FF"/>
            </a:solidFill>
            <a:ln w="25400">
              <a:noFill/>
            </a:ln>
          </c:spPr>
          <c:invertIfNegative val="0"/>
          <c:dLbls>
            <c:dLbl>
              <c:idx val="2"/>
              <c:layout>
                <c:manualLayout>
                  <c:x val="-0.0014367816091954"/>
                  <c:y val="-0.0063659441218496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 rot="-5400000" vert="horz"/>
              <a:lstStyle/>
              <a:p>
                <a:pPr>
                  <a:defRPr sz="1800" b="0"/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'contribution à la croiss 15'!$N$22:$R$22</c:f>
              <c:numCache>
                <c:formatCode>General</c:formatCode>
                <c:ptCount val="5"/>
                <c:pt idx="0">
                  <c:v>2011.0</c:v>
                </c:pt>
                <c:pt idx="1">
                  <c:v>2012.0</c:v>
                </c:pt>
                <c:pt idx="2">
                  <c:v>2013.0</c:v>
                </c:pt>
                <c:pt idx="3">
                  <c:v>2014.0</c:v>
                </c:pt>
                <c:pt idx="4">
                  <c:v>2015.0</c:v>
                </c:pt>
              </c:numCache>
            </c:numRef>
          </c:cat>
          <c:val>
            <c:numRef>
              <c:f>'contribution à la croiss 15'!$N$29:$R$29</c:f>
              <c:numCache>
                <c:formatCode>0.0%</c:formatCode>
                <c:ptCount val="5"/>
                <c:pt idx="0">
                  <c:v>0.0142138037970704</c:v>
                </c:pt>
                <c:pt idx="1">
                  <c:v>-0.0259584217224569</c:v>
                </c:pt>
                <c:pt idx="2">
                  <c:v>-0.00311736545648961</c:v>
                </c:pt>
                <c:pt idx="3">
                  <c:v>-0.0250811654089508</c:v>
                </c:pt>
                <c:pt idx="4">
                  <c:v>-0.0296136538176044</c:v>
                </c:pt>
              </c:numCache>
            </c:numRef>
          </c:val>
        </c:ser>
        <c:ser>
          <c:idx val="0"/>
          <c:order val="1"/>
          <c:tx>
            <c:strRef>
              <c:f>'contribution à la croiss 15'!$A$30</c:f>
              <c:strCache>
                <c:ptCount val="1"/>
                <c:pt idx="0">
                  <c:v>FBCF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spPr>
              <a:solidFill>
                <a:schemeClr val="bg1"/>
              </a:solidFill>
            </c:spPr>
            <c:txPr>
              <a:bodyPr rot="-5400000" vert="horz"/>
              <a:lstStyle/>
              <a:p>
                <a:pPr>
                  <a:defRPr sz="2000" b="1"/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'contribution à la croiss 15'!$N$22:$R$22</c:f>
              <c:numCache>
                <c:formatCode>General</c:formatCode>
                <c:ptCount val="5"/>
                <c:pt idx="0">
                  <c:v>2011.0</c:v>
                </c:pt>
                <c:pt idx="1">
                  <c:v>2012.0</c:v>
                </c:pt>
                <c:pt idx="2">
                  <c:v>2013.0</c:v>
                </c:pt>
                <c:pt idx="3">
                  <c:v>2014.0</c:v>
                </c:pt>
                <c:pt idx="4">
                  <c:v>2015.0</c:v>
                </c:pt>
              </c:numCache>
            </c:numRef>
          </c:cat>
          <c:val>
            <c:numRef>
              <c:f>'contribution à la croiss 15'!$N$30:$R$30</c:f>
              <c:numCache>
                <c:formatCode>0.0%</c:formatCode>
                <c:ptCount val="5"/>
                <c:pt idx="0">
                  <c:v>0.0205157590403755</c:v>
                </c:pt>
                <c:pt idx="1">
                  <c:v>-0.0228522073382404</c:v>
                </c:pt>
                <c:pt idx="2">
                  <c:v>-0.0300650678530554</c:v>
                </c:pt>
                <c:pt idx="3">
                  <c:v>-0.0233051489246093</c:v>
                </c:pt>
                <c:pt idx="4">
                  <c:v>-0.0110091031243681</c:v>
                </c:pt>
              </c:numCache>
            </c:numRef>
          </c:val>
        </c:ser>
        <c:ser>
          <c:idx val="2"/>
          <c:order val="2"/>
          <c:tx>
            <c:strRef>
              <c:f>'contribution à la croiss 15'!$A$31</c:f>
              <c:strCache>
                <c:ptCount val="1"/>
                <c:pt idx="0">
                  <c:v>Var. stocks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0.00143678160919538"/>
                  <c:y val="0.011337366612957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26813837573241E-17"/>
                  <c:y val="-0.0026551241905571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800" i="1"/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'contribution à la croiss 15'!$N$22:$R$22</c:f>
              <c:numCache>
                <c:formatCode>General</c:formatCode>
                <c:ptCount val="5"/>
                <c:pt idx="0">
                  <c:v>2011.0</c:v>
                </c:pt>
                <c:pt idx="1">
                  <c:v>2012.0</c:v>
                </c:pt>
                <c:pt idx="2">
                  <c:v>2013.0</c:v>
                </c:pt>
                <c:pt idx="3">
                  <c:v>2014.0</c:v>
                </c:pt>
                <c:pt idx="4">
                  <c:v>2015.0</c:v>
                </c:pt>
              </c:numCache>
            </c:numRef>
          </c:cat>
          <c:val>
            <c:numRef>
              <c:f>'contribution à la croiss 15'!$N$31:$R$31</c:f>
              <c:numCache>
                <c:formatCode>0.0%</c:formatCode>
                <c:ptCount val="5"/>
                <c:pt idx="0">
                  <c:v>-0.00630195524330506</c:v>
                </c:pt>
                <c:pt idx="1">
                  <c:v>-0.0031062143842165</c:v>
                </c:pt>
                <c:pt idx="2">
                  <c:v>0.0269477023965658</c:v>
                </c:pt>
                <c:pt idx="3">
                  <c:v>-0.00177601648434156</c:v>
                </c:pt>
                <c:pt idx="4">
                  <c:v>-0.0186045506932364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077011128"/>
        <c:axId val="-2077004520"/>
      </c:barChart>
      <c:lineChart>
        <c:grouping val="standard"/>
        <c:varyColors val="0"/>
        <c:ser>
          <c:idx val="3"/>
          <c:order val="3"/>
          <c:tx>
            <c:strRef>
              <c:f>'contribution à la croiss 15'!$A$32</c:f>
              <c:strCache>
                <c:ptCount val="1"/>
                <c:pt idx="0">
                  <c:v>Tendance Investissement</c:v>
                </c:pt>
              </c:strCache>
            </c:strRef>
          </c:tx>
          <c:spPr>
            <a:ln w="57150" cmpd="sng">
              <a:solidFill>
                <a:srgbClr val="3366FF"/>
              </a:solidFill>
              <a:prstDash val="sysDash"/>
            </a:ln>
          </c:spPr>
          <c:marker>
            <c:symbol val="none"/>
          </c:marker>
          <c:cat>
            <c:numRef>
              <c:f>'contribution à la croiss 15'!$N$22:$R$22</c:f>
              <c:numCache>
                <c:formatCode>General</c:formatCode>
                <c:ptCount val="5"/>
                <c:pt idx="0">
                  <c:v>2011.0</c:v>
                </c:pt>
                <c:pt idx="1">
                  <c:v>2012.0</c:v>
                </c:pt>
                <c:pt idx="2">
                  <c:v>2013.0</c:v>
                </c:pt>
                <c:pt idx="3">
                  <c:v>2014.0</c:v>
                </c:pt>
                <c:pt idx="4">
                  <c:v>2015.0</c:v>
                </c:pt>
              </c:numCache>
            </c:numRef>
          </c:cat>
          <c:val>
            <c:numRef>
              <c:f>'contribution à la croiss 15'!$N$32:$R$32</c:f>
              <c:numCache>
                <c:formatCode>General</c:formatCode>
                <c:ptCount val="5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77011128"/>
        <c:axId val="-2077004520"/>
      </c:lineChart>
      <c:catAx>
        <c:axId val="-2077011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8575" cmpd="sng">
            <a:solidFill>
              <a:srgbClr val="FF0000"/>
            </a:solidFill>
            <a:prstDash val="solid"/>
          </a:ln>
        </c:spPr>
        <c:crossAx val="-2077004520"/>
        <c:crosses val="autoZero"/>
        <c:auto val="1"/>
        <c:lblAlgn val="ctr"/>
        <c:lblOffset val="100"/>
        <c:noMultiLvlLbl val="0"/>
      </c:catAx>
      <c:valAx>
        <c:axId val="-2077004520"/>
        <c:scaling>
          <c:orientation val="minMax"/>
          <c:max val="0.03"/>
          <c:min val="-0.03"/>
        </c:scaling>
        <c:delete val="0"/>
        <c:axPos val="l"/>
        <c:numFmt formatCode="0%" sourceLinked="0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-2077011128"/>
        <c:crosses val="autoZero"/>
        <c:crossBetween val="between"/>
      </c:valAx>
      <c:spPr>
        <a:solidFill>
          <a:srgbClr val="FFFFFF"/>
        </a:solidFill>
        <a:ln w="25400">
          <a:noFill/>
        </a:ln>
      </c:spPr>
    </c:plotArea>
    <c:legend>
      <c:legendPos val="t"/>
      <c:legendEntry>
        <c:idx val="3"/>
        <c:delete val="1"/>
      </c:legendEntry>
      <c:layout>
        <c:manualLayout>
          <c:xMode val="edge"/>
          <c:yMode val="edge"/>
          <c:x val="0.0823724997737352"/>
          <c:y val="0.708811905268598"/>
          <c:w val="0.189763326997918"/>
          <c:h val="0.196478126045055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spPr>
    <a:solidFill>
      <a:srgbClr val="FFFFFF"/>
    </a:solidFill>
    <a:ln w="3175">
      <a:solidFill>
        <a:srgbClr val="FFFFFF"/>
      </a:solidFill>
      <a:prstDash val="solid"/>
    </a:ln>
  </c:spPr>
  <c:txPr>
    <a:bodyPr/>
    <a:lstStyle/>
    <a:p>
      <a:pPr>
        <a:defRPr sz="2000"/>
      </a:pPr>
      <a:endParaRPr lang="fr-FR"/>
    </a:p>
  </c:txPr>
  <c:externalData r:id="rId1">
    <c:autoUpdate val="0"/>
  </c:externalData>
  <c:userShapes r:id="rId2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fr-FR" sz="1800" noProof="0"/>
            </a:pPr>
            <a:r>
              <a:rPr lang="fr-FR" sz="1800" noProof="0" dirty="0" smtClean="0"/>
              <a:t>Contributions </a:t>
            </a:r>
            <a:r>
              <a:rPr lang="fr-FR" sz="1800" noProof="0" dirty="0"/>
              <a:t>à la croissance </a:t>
            </a:r>
            <a:endParaRPr lang="fr-FR" sz="1800" noProof="0" dirty="0" smtClean="0"/>
          </a:p>
          <a:p>
            <a:pPr>
              <a:defRPr lang="fr-FR" sz="1800" noProof="0"/>
            </a:pPr>
            <a:r>
              <a:rPr lang="fr-FR" sz="1800" noProof="0" dirty="0" smtClean="0"/>
              <a:t>en valeur du PIB,</a:t>
            </a:r>
          </a:p>
          <a:p>
            <a:pPr>
              <a:defRPr lang="fr-FR" sz="1800" noProof="0"/>
            </a:pPr>
            <a:r>
              <a:rPr lang="fr-FR" sz="1800" noProof="0" dirty="0" smtClean="0"/>
              <a:t>Consommation finale détaillée… </a:t>
            </a:r>
            <a:endParaRPr lang="fr-FR" sz="1800" noProof="0" dirty="0"/>
          </a:p>
        </c:rich>
      </c:tx>
      <c:layout>
        <c:manualLayout>
          <c:xMode val="edge"/>
          <c:yMode val="edge"/>
          <c:x val="0.153052004504858"/>
          <c:y val="0.0"/>
        </c:manualLayout>
      </c:layout>
      <c:overlay val="0"/>
      <c:spPr>
        <a:solidFill>
          <a:schemeClr val="bg1"/>
        </a:solidFill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422277514890442"/>
          <c:y val="0.0522824266912661"/>
          <c:w val="0.915544497021912"/>
          <c:h val="0.852227174377387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'contribution à la croiss 15'!$A$23</c:f>
              <c:strCache>
                <c:ptCount val="1"/>
                <c:pt idx="0">
                  <c:v>Consommation finale totale</c:v>
                </c:pt>
              </c:strCache>
            </c:strRef>
          </c:tx>
          <c:spPr>
            <a:solidFill>
              <a:srgbClr val="00E500"/>
            </a:solidFill>
            <a:ln w="25400">
              <a:noFill/>
            </a:ln>
          </c:spPr>
          <c:invertIfNegative val="0"/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15'!$B$23:$R$23</c:f>
              <c:numCache>
                <c:formatCode>0.0%</c:formatCode>
                <c:ptCount val="17"/>
                <c:pt idx="0">
                  <c:v>0.0499</c:v>
                </c:pt>
                <c:pt idx="1">
                  <c:v>0.0222</c:v>
                </c:pt>
                <c:pt idx="2">
                  <c:v>0.0543</c:v>
                </c:pt>
                <c:pt idx="3">
                  <c:v>0.0477</c:v>
                </c:pt>
                <c:pt idx="4">
                  <c:v>0.0471</c:v>
                </c:pt>
                <c:pt idx="5">
                  <c:v>0.0473</c:v>
                </c:pt>
                <c:pt idx="6">
                  <c:v>0.0632</c:v>
                </c:pt>
                <c:pt idx="7">
                  <c:v>0.066</c:v>
                </c:pt>
                <c:pt idx="8">
                  <c:v>0.0607</c:v>
                </c:pt>
                <c:pt idx="9">
                  <c:v>0.0591380129602608</c:v>
                </c:pt>
                <c:pt idx="10">
                  <c:v>0.0284562174489763</c:v>
                </c:pt>
                <c:pt idx="11">
                  <c:v>0.0534123792323238</c:v>
                </c:pt>
                <c:pt idx="12">
                  <c:v>0.0416069036780783</c:v>
                </c:pt>
                <c:pt idx="13">
                  <c:v>0.0398614490039547</c:v>
                </c:pt>
                <c:pt idx="14">
                  <c:v>0.0333146146500108</c:v>
                </c:pt>
                <c:pt idx="15">
                  <c:v>0.0283145364649091</c:v>
                </c:pt>
                <c:pt idx="16">
                  <c:v>0.0251447121507237</c:v>
                </c:pt>
              </c:numCache>
            </c:numRef>
          </c:val>
        </c:ser>
        <c:ser>
          <c:idx val="0"/>
          <c:order val="1"/>
          <c:tx>
            <c:strRef>
              <c:f>'contribution à la croiss 15'!$A$24</c:f>
              <c:strCache>
                <c:ptCount val="1"/>
                <c:pt idx="0">
                  <c:v>Consommation finale des Ménages 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15'!$B$24:$R$24</c:f>
              <c:numCache>
                <c:formatCode>0.0%</c:formatCode>
                <c:ptCount val="17"/>
                <c:pt idx="0">
                  <c:v>0.0386</c:v>
                </c:pt>
                <c:pt idx="1">
                  <c:v>0.0118</c:v>
                </c:pt>
                <c:pt idx="2">
                  <c:v>0.041</c:v>
                </c:pt>
                <c:pt idx="3">
                  <c:v>0.0255</c:v>
                </c:pt>
                <c:pt idx="4">
                  <c:v>0.0324</c:v>
                </c:pt>
                <c:pt idx="5">
                  <c:v>0.0397</c:v>
                </c:pt>
                <c:pt idx="6">
                  <c:v>0.049</c:v>
                </c:pt>
                <c:pt idx="7">
                  <c:v>0.0453</c:v>
                </c:pt>
                <c:pt idx="8">
                  <c:v>0.0445</c:v>
                </c:pt>
                <c:pt idx="9">
                  <c:v>0.0488945172801731</c:v>
                </c:pt>
                <c:pt idx="10">
                  <c:v>0.0138662965766863</c:v>
                </c:pt>
                <c:pt idx="11">
                  <c:v>0.0451810424121979</c:v>
                </c:pt>
                <c:pt idx="12">
                  <c:v>0.0345824539424591</c:v>
                </c:pt>
                <c:pt idx="13">
                  <c:v>0.0319972239721921</c:v>
                </c:pt>
                <c:pt idx="14">
                  <c:v>0.023899136998353</c:v>
                </c:pt>
                <c:pt idx="15">
                  <c:v>0.0183427506254397</c:v>
                </c:pt>
                <c:pt idx="16">
                  <c:v>0.0143586740557298</c:v>
                </c:pt>
              </c:numCache>
            </c:numRef>
          </c:val>
        </c:ser>
        <c:ser>
          <c:idx val="2"/>
          <c:order val="2"/>
          <c:tx>
            <c:strRef>
              <c:f>'contribution à la croiss 15'!$A$25</c:f>
              <c:strCache>
                <c:ptCount val="1"/>
                <c:pt idx="0">
                  <c:v>Consommation finale des Administrations publiques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15'!$B$25:$R$25</c:f>
              <c:numCache>
                <c:formatCode>0.0%</c:formatCode>
                <c:ptCount val="17"/>
                <c:pt idx="0">
                  <c:v>0.0112</c:v>
                </c:pt>
                <c:pt idx="1">
                  <c:v>0.0105</c:v>
                </c:pt>
                <c:pt idx="2">
                  <c:v>0.0133</c:v>
                </c:pt>
                <c:pt idx="3">
                  <c:v>0.0222</c:v>
                </c:pt>
                <c:pt idx="4">
                  <c:v>0.0147</c:v>
                </c:pt>
                <c:pt idx="5">
                  <c:v>0.0076</c:v>
                </c:pt>
                <c:pt idx="6">
                  <c:v>0.0142</c:v>
                </c:pt>
                <c:pt idx="7">
                  <c:v>0.0207</c:v>
                </c:pt>
                <c:pt idx="8">
                  <c:v>0.0161982620697479</c:v>
                </c:pt>
                <c:pt idx="9">
                  <c:v>0.0102434956800877</c:v>
                </c:pt>
                <c:pt idx="10">
                  <c:v>0.0145899208722899</c:v>
                </c:pt>
                <c:pt idx="11">
                  <c:v>0.00823133682012582</c:v>
                </c:pt>
                <c:pt idx="12">
                  <c:v>0.00702444973561921</c:v>
                </c:pt>
                <c:pt idx="13">
                  <c:v>0.00786422503176263</c:v>
                </c:pt>
                <c:pt idx="14">
                  <c:v>0.00941547765165779</c:v>
                </c:pt>
                <c:pt idx="15">
                  <c:v>0.00997178583946935</c:v>
                </c:pt>
                <c:pt idx="16">
                  <c:v>0.0107860380949937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77112248"/>
        <c:axId val="-2077109480"/>
      </c:barChart>
      <c:lineChart>
        <c:grouping val="standard"/>
        <c:varyColors val="0"/>
        <c:ser>
          <c:idx val="3"/>
          <c:order val="3"/>
          <c:tx>
            <c:strRef>
              <c:f>'contribution à la croiss 15'!$A$24</c:f>
              <c:strCache>
                <c:ptCount val="1"/>
                <c:pt idx="0">
                  <c:v>Consommation finale des Ménages 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trendline>
            <c:spPr>
              <a:ln w="76200" cmpd="sng">
                <a:solidFill>
                  <a:srgbClr val="008000"/>
                </a:solidFill>
              </a:ln>
            </c:spPr>
            <c:trendlineType val="movingAvg"/>
            <c:period val="4"/>
            <c:dispRSqr val="0"/>
            <c:dispEq val="0"/>
          </c:trendline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15'!$B$24:$R$24</c:f>
              <c:numCache>
                <c:formatCode>0.0%</c:formatCode>
                <c:ptCount val="17"/>
                <c:pt idx="0">
                  <c:v>0.0386</c:v>
                </c:pt>
                <c:pt idx="1">
                  <c:v>0.0118</c:v>
                </c:pt>
                <c:pt idx="2">
                  <c:v>0.041</c:v>
                </c:pt>
                <c:pt idx="3">
                  <c:v>0.0255</c:v>
                </c:pt>
                <c:pt idx="4">
                  <c:v>0.0324</c:v>
                </c:pt>
                <c:pt idx="5">
                  <c:v>0.0397</c:v>
                </c:pt>
                <c:pt idx="6">
                  <c:v>0.049</c:v>
                </c:pt>
                <c:pt idx="7">
                  <c:v>0.0453</c:v>
                </c:pt>
                <c:pt idx="8">
                  <c:v>0.0445</c:v>
                </c:pt>
                <c:pt idx="9">
                  <c:v>0.0488945172801731</c:v>
                </c:pt>
                <c:pt idx="10">
                  <c:v>0.0138662965766863</c:v>
                </c:pt>
                <c:pt idx="11">
                  <c:v>0.0451810424121979</c:v>
                </c:pt>
                <c:pt idx="12">
                  <c:v>0.0345824539424591</c:v>
                </c:pt>
                <c:pt idx="13">
                  <c:v>0.0319972239721921</c:v>
                </c:pt>
                <c:pt idx="14">
                  <c:v>0.023899136998353</c:v>
                </c:pt>
                <c:pt idx="15">
                  <c:v>0.0183427506254397</c:v>
                </c:pt>
                <c:pt idx="16">
                  <c:v>0.0143586740557298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77112248"/>
        <c:axId val="-2077109480"/>
      </c:lineChart>
      <c:catAx>
        <c:axId val="-2077112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8575" cmpd="sng">
            <a:solidFill>
              <a:srgbClr val="FF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fr-FR"/>
          </a:p>
        </c:txPr>
        <c:crossAx val="-2077109480"/>
        <c:crosses val="autoZero"/>
        <c:auto val="1"/>
        <c:lblAlgn val="ctr"/>
        <c:lblOffset val="100"/>
        <c:tickLblSkip val="2"/>
        <c:noMultiLvlLbl val="0"/>
      </c:catAx>
      <c:valAx>
        <c:axId val="-2077109480"/>
        <c:scaling>
          <c:orientation val="minMax"/>
          <c:max val="0.11"/>
          <c:min val="-0.08"/>
        </c:scaling>
        <c:delete val="1"/>
        <c:axPos val="l"/>
        <c:majorGridlines>
          <c:spPr>
            <a:ln w="3175">
              <a:solidFill>
                <a:schemeClr val="bg1">
                  <a:lumMod val="75000"/>
                </a:schemeClr>
              </a:solidFill>
              <a:prstDash val="solid"/>
            </a:ln>
          </c:spPr>
        </c:majorGridlines>
        <c:numFmt formatCode="0%" sourceLinked="0"/>
        <c:majorTickMark val="out"/>
        <c:minorTickMark val="none"/>
        <c:tickLblPos val="nextTo"/>
        <c:crossAx val="-2077112248"/>
        <c:crosses val="autoZero"/>
        <c:crossBetween val="between"/>
        <c:majorUnit val="0.01"/>
      </c:valAx>
      <c:spPr>
        <a:solidFill>
          <a:srgbClr val="FFFFFF"/>
        </a:solidFill>
        <a:ln w="25400">
          <a:noFill/>
        </a:ln>
      </c:spPr>
    </c:plotArea>
    <c:legend>
      <c:legendPos val="l"/>
      <c:legendEntry>
        <c:idx val="1"/>
        <c:txPr>
          <a:bodyPr/>
          <a:lstStyle/>
          <a:p>
            <a:pPr>
              <a:defRPr sz="1800" b="1"/>
            </a:pPr>
            <a:endParaRPr lang="fr-FR"/>
          </a:p>
        </c:txPr>
      </c:legendEntry>
      <c:legendEntry>
        <c:idx val="3"/>
        <c:delete val="1"/>
      </c:legendEntry>
      <c:legendEntry>
        <c:idx val="4"/>
        <c:txPr>
          <a:bodyPr/>
          <a:lstStyle/>
          <a:p>
            <a:pPr>
              <a:defRPr sz="1600" b="1"/>
            </a:pPr>
            <a:endParaRPr lang="fr-FR"/>
          </a:p>
        </c:txPr>
      </c:legendEntry>
      <c:layout>
        <c:manualLayout>
          <c:xMode val="edge"/>
          <c:yMode val="edge"/>
          <c:x val="0.0"/>
          <c:y val="0.57869719020594"/>
          <c:w val="0.99929691225778"/>
          <c:h val="0.315509993317904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600"/>
          </a:pPr>
          <a:endParaRPr lang="fr-FR"/>
        </a:p>
      </c:txPr>
    </c:legend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fr-FR" sz="1800" noProof="0"/>
            </a:pPr>
            <a:r>
              <a:rPr lang="fr-FR" sz="1800" noProof="0" dirty="0" smtClean="0"/>
              <a:t>… et Investissements détaillées</a:t>
            </a:r>
            <a:endParaRPr lang="fr-FR" sz="1800" noProof="0" dirty="0"/>
          </a:p>
        </c:rich>
      </c:tx>
      <c:layout>
        <c:manualLayout>
          <c:xMode val="edge"/>
          <c:yMode val="edge"/>
          <c:x val="0.255630190172938"/>
          <c:y val="0.00162352627859096"/>
        </c:manualLayout>
      </c:layout>
      <c:overlay val="0"/>
      <c:spPr>
        <a:solidFill>
          <a:schemeClr val="bg1"/>
        </a:solidFill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408728246746828"/>
          <c:y val="0.0519412421467301"/>
          <c:w val="0.956915037718187"/>
          <c:h val="0.852568358921923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'contribution à la croiss 15'!$A$29</c:f>
              <c:strCache>
                <c:ptCount val="1"/>
                <c:pt idx="0">
                  <c:v>FBC </c:v>
                </c:pt>
              </c:strCache>
            </c:strRef>
          </c:tx>
          <c:spPr>
            <a:solidFill>
              <a:srgbClr val="3366FF"/>
            </a:solidFill>
            <a:ln w="25400">
              <a:noFill/>
            </a:ln>
          </c:spPr>
          <c:invertIfNegative val="0"/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15'!$B$29:$R$29</c:f>
              <c:numCache>
                <c:formatCode>0.0%</c:formatCode>
                <c:ptCount val="17"/>
                <c:pt idx="0">
                  <c:v>0.0268</c:v>
                </c:pt>
                <c:pt idx="1">
                  <c:v>0.0245</c:v>
                </c:pt>
                <c:pt idx="2">
                  <c:v>-0.0015</c:v>
                </c:pt>
                <c:pt idx="3">
                  <c:v>0.034</c:v>
                </c:pt>
                <c:pt idx="4">
                  <c:v>0.0783</c:v>
                </c:pt>
                <c:pt idx="5">
                  <c:v>-0.0041</c:v>
                </c:pt>
                <c:pt idx="6">
                  <c:v>0.0498</c:v>
                </c:pt>
                <c:pt idx="7">
                  <c:v>0.077</c:v>
                </c:pt>
                <c:pt idx="8">
                  <c:v>0.0963107261600383</c:v>
                </c:pt>
                <c:pt idx="9">
                  <c:v>0.0199481581529101</c:v>
                </c:pt>
                <c:pt idx="10">
                  <c:v>-0.0684600842719049</c:v>
                </c:pt>
                <c:pt idx="11">
                  <c:v>0.140001208516009</c:v>
                </c:pt>
                <c:pt idx="12">
                  <c:v>0.0142138037970704</c:v>
                </c:pt>
                <c:pt idx="13">
                  <c:v>-0.0259584217224569</c:v>
                </c:pt>
                <c:pt idx="14">
                  <c:v>-0.00311736545648961</c:v>
                </c:pt>
                <c:pt idx="15">
                  <c:v>-0.0250811654089508</c:v>
                </c:pt>
                <c:pt idx="16">
                  <c:v>-0.0296136538176044</c:v>
                </c:pt>
              </c:numCache>
            </c:numRef>
          </c:val>
        </c:ser>
        <c:ser>
          <c:idx val="0"/>
          <c:order val="1"/>
          <c:tx>
            <c:strRef>
              <c:f>'contribution à la croiss 15'!$A$30</c:f>
              <c:strCache>
                <c:ptCount val="1"/>
                <c:pt idx="0">
                  <c:v>FBCF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15'!$B$30:$R$30</c:f>
              <c:numCache>
                <c:formatCode>0.0%</c:formatCode>
                <c:ptCount val="17"/>
                <c:pt idx="0">
                  <c:v>0.0391</c:v>
                </c:pt>
                <c:pt idx="1">
                  <c:v>0.0103</c:v>
                </c:pt>
                <c:pt idx="2">
                  <c:v>0.0111</c:v>
                </c:pt>
                <c:pt idx="3">
                  <c:v>0.0348</c:v>
                </c:pt>
                <c:pt idx="4">
                  <c:v>0.0699</c:v>
                </c:pt>
                <c:pt idx="5">
                  <c:v>-0.0144</c:v>
                </c:pt>
                <c:pt idx="6">
                  <c:v>0.0496</c:v>
                </c:pt>
                <c:pt idx="7">
                  <c:v>0.1024</c:v>
                </c:pt>
                <c:pt idx="8">
                  <c:v>0.0688</c:v>
                </c:pt>
                <c:pt idx="9">
                  <c:v>0.0347382134806129</c:v>
                </c:pt>
                <c:pt idx="10">
                  <c:v>-0.0337590706824171</c:v>
                </c:pt>
                <c:pt idx="11">
                  <c:v>0.112841825396293</c:v>
                </c:pt>
                <c:pt idx="12">
                  <c:v>0.0205157590403755</c:v>
                </c:pt>
                <c:pt idx="13">
                  <c:v>-0.0228522073382404</c:v>
                </c:pt>
                <c:pt idx="14">
                  <c:v>-0.0300650678530554</c:v>
                </c:pt>
                <c:pt idx="15">
                  <c:v>-0.0233051489246093</c:v>
                </c:pt>
                <c:pt idx="16">
                  <c:v>-0.0110091031243681</c:v>
                </c:pt>
              </c:numCache>
            </c:numRef>
          </c:val>
        </c:ser>
        <c:ser>
          <c:idx val="2"/>
          <c:order val="2"/>
          <c:tx>
            <c:strRef>
              <c:f>'contribution à la croiss 15'!$A$31</c:f>
              <c:strCache>
                <c:ptCount val="1"/>
                <c:pt idx="0">
                  <c:v>Var. stocks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15'!$B$31:$R$31</c:f>
              <c:numCache>
                <c:formatCode>0.0%</c:formatCode>
                <c:ptCount val="17"/>
                <c:pt idx="0">
                  <c:v>-0.0123</c:v>
                </c:pt>
                <c:pt idx="1">
                  <c:v>0.0142</c:v>
                </c:pt>
                <c:pt idx="2">
                  <c:v>-0.0126</c:v>
                </c:pt>
                <c:pt idx="3">
                  <c:v>-0.0008</c:v>
                </c:pt>
                <c:pt idx="4">
                  <c:v>0.0084</c:v>
                </c:pt>
                <c:pt idx="5">
                  <c:v>0.0103</c:v>
                </c:pt>
                <c:pt idx="6">
                  <c:v>0.0002</c:v>
                </c:pt>
                <c:pt idx="7">
                  <c:v>-0.0254</c:v>
                </c:pt>
                <c:pt idx="8">
                  <c:v>0.0275107261600384</c:v>
                </c:pt>
                <c:pt idx="9">
                  <c:v>-0.0147900553277028</c:v>
                </c:pt>
                <c:pt idx="10">
                  <c:v>-0.0347010135894878</c:v>
                </c:pt>
                <c:pt idx="11">
                  <c:v>0.0271593831197169</c:v>
                </c:pt>
                <c:pt idx="12">
                  <c:v>-0.00630195524330506</c:v>
                </c:pt>
                <c:pt idx="13">
                  <c:v>-0.0031062143842165</c:v>
                </c:pt>
                <c:pt idx="14">
                  <c:v>0.0269477023965658</c:v>
                </c:pt>
                <c:pt idx="15">
                  <c:v>-0.00177601648434156</c:v>
                </c:pt>
                <c:pt idx="16">
                  <c:v>-0.0186045506932364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60989560"/>
        <c:axId val="-2060998360"/>
      </c:barChart>
      <c:lineChart>
        <c:grouping val="standard"/>
        <c:varyColors val="0"/>
        <c:ser>
          <c:idx val="3"/>
          <c:order val="3"/>
          <c:tx>
            <c:strRef>
              <c:f>'contribution à la croiss 15'!$A$32</c:f>
              <c:strCache>
                <c:ptCount val="1"/>
                <c:pt idx="0">
                  <c:v>Tendance Investissement</c:v>
                </c:pt>
              </c:strCache>
            </c:strRef>
          </c:tx>
          <c:spPr>
            <a:ln>
              <a:solidFill>
                <a:srgbClr val="3366FF"/>
              </a:solidFill>
              <a:prstDash val="sysDash"/>
            </a:ln>
          </c:spPr>
          <c:marker>
            <c:symbol val="none"/>
          </c:marker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15'!$B$32:$R$32</c:f>
              <c:numCache>
                <c:formatCode>General</c:formatCode>
                <c:ptCount val="17"/>
              </c:numCache>
            </c:numRef>
          </c:val>
          <c:smooth val="0"/>
        </c:ser>
        <c:ser>
          <c:idx val="4"/>
          <c:order val="4"/>
          <c:tx>
            <c:strRef>
              <c:f>'contribution à la croiss 15'!$A$30</c:f>
              <c:strCache>
                <c:ptCount val="1"/>
                <c:pt idx="0">
                  <c:v>FBCF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trendline>
            <c:spPr>
              <a:ln w="76200" cmpd="sng">
                <a:solidFill>
                  <a:srgbClr val="0000FF"/>
                </a:solidFill>
              </a:ln>
            </c:spPr>
            <c:trendlineType val="movingAvg"/>
            <c:period val="4"/>
            <c:dispRSqr val="0"/>
            <c:dispEq val="0"/>
          </c:trendline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15'!$B$30:$R$30</c:f>
              <c:numCache>
                <c:formatCode>0.0%</c:formatCode>
                <c:ptCount val="17"/>
                <c:pt idx="0">
                  <c:v>0.0391</c:v>
                </c:pt>
                <c:pt idx="1">
                  <c:v>0.0103</c:v>
                </c:pt>
                <c:pt idx="2">
                  <c:v>0.0111</c:v>
                </c:pt>
                <c:pt idx="3">
                  <c:v>0.0348</c:v>
                </c:pt>
                <c:pt idx="4">
                  <c:v>0.0699</c:v>
                </c:pt>
                <c:pt idx="5">
                  <c:v>-0.0144</c:v>
                </c:pt>
                <c:pt idx="6">
                  <c:v>0.0496</c:v>
                </c:pt>
                <c:pt idx="7">
                  <c:v>0.1024</c:v>
                </c:pt>
                <c:pt idx="8">
                  <c:v>0.0688</c:v>
                </c:pt>
                <c:pt idx="9">
                  <c:v>0.0347382134806129</c:v>
                </c:pt>
                <c:pt idx="10">
                  <c:v>-0.0337590706824171</c:v>
                </c:pt>
                <c:pt idx="11">
                  <c:v>0.112841825396293</c:v>
                </c:pt>
                <c:pt idx="12">
                  <c:v>0.0205157590403755</c:v>
                </c:pt>
                <c:pt idx="13">
                  <c:v>-0.0228522073382404</c:v>
                </c:pt>
                <c:pt idx="14">
                  <c:v>-0.0300650678530554</c:v>
                </c:pt>
                <c:pt idx="15">
                  <c:v>-0.0233051489246093</c:v>
                </c:pt>
                <c:pt idx="16">
                  <c:v>-0.0110091031243681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60989560"/>
        <c:axId val="-2060998360"/>
      </c:lineChart>
      <c:catAx>
        <c:axId val="-2060989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8575" cmpd="sng">
            <a:solidFill>
              <a:srgbClr val="FF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fr-FR"/>
          </a:p>
        </c:txPr>
        <c:crossAx val="-2060998360"/>
        <c:crosses val="autoZero"/>
        <c:auto val="1"/>
        <c:lblAlgn val="ctr"/>
        <c:lblOffset val="100"/>
        <c:noMultiLvlLbl val="0"/>
      </c:catAx>
      <c:valAx>
        <c:axId val="-2060998360"/>
        <c:scaling>
          <c:orientation val="minMax"/>
          <c:max val="0.11"/>
        </c:scaling>
        <c:delete val="0"/>
        <c:axPos val="l"/>
        <c:majorGridlines>
          <c:spPr>
            <a:ln w="3175">
              <a:solidFill>
                <a:schemeClr val="bg1">
                  <a:lumMod val="75000"/>
                </a:schemeClr>
              </a:solidFill>
              <a:prstDash val="solid"/>
            </a:ln>
          </c:spPr>
        </c:majorGridlines>
        <c:numFmt formatCode="0%" sourceLinked="0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/>
          <a:lstStyle/>
          <a:p>
            <a:pPr>
              <a:defRPr sz="1600"/>
            </a:pPr>
            <a:endParaRPr lang="fr-FR"/>
          </a:p>
        </c:txPr>
        <c:crossAx val="-2060989560"/>
        <c:crosses val="autoZero"/>
        <c:crossBetween val="between"/>
        <c:majorUnit val="0.01"/>
      </c:valAx>
      <c:spPr>
        <a:solidFill>
          <a:srgbClr val="FFFFFF"/>
        </a:solidFill>
        <a:ln w="25400">
          <a:noFill/>
        </a:ln>
      </c:spPr>
    </c:plotArea>
    <c:legend>
      <c:legendPos val="t"/>
      <c:legendEntry>
        <c:idx val="1"/>
        <c:txPr>
          <a:bodyPr/>
          <a:lstStyle/>
          <a:p>
            <a:pPr>
              <a:defRPr sz="1800" b="1"/>
            </a:pPr>
            <a:endParaRPr lang="fr-FR"/>
          </a:p>
        </c:txPr>
      </c:legendEntry>
      <c:legendEntry>
        <c:idx val="3"/>
        <c:delete val="1"/>
      </c:legendEntry>
      <c:legendEntry>
        <c:idx val="4"/>
        <c:delete val="1"/>
      </c:legendEntry>
      <c:legendEntry>
        <c:idx val="5"/>
        <c:txPr>
          <a:bodyPr/>
          <a:lstStyle/>
          <a:p>
            <a:pPr>
              <a:defRPr sz="1600" b="1"/>
            </a:pPr>
            <a:endParaRPr lang="fr-FR"/>
          </a:p>
        </c:txPr>
      </c:legendEntry>
      <c:layout>
        <c:manualLayout>
          <c:xMode val="edge"/>
          <c:yMode val="edge"/>
          <c:x val="0.0961658068297087"/>
          <c:y val="0.591350843757664"/>
          <c:w val="0.529731593226802"/>
          <c:h val="0.29469517533421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600"/>
          </a:pPr>
          <a:endParaRPr lang="fr-FR"/>
        </a:p>
      </c:txPr>
    </c:legend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800"/>
      </a:pPr>
      <a:endParaRPr lang="fr-FR"/>
    </a:p>
  </c:txPr>
  <c:externalData r:id="rId1">
    <c:autoUpdate val="0"/>
  </c:externalData>
  <c:userShapes r:id="rId2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 dirty="0"/>
              <a:t>Ressources en produits en 2011, </a:t>
            </a:r>
            <a:endParaRPr lang="fr-FR" sz="2400" dirty="0" smtClean="0"/>
          </a:p>
          <a:p>
            <a:pPr>
              <a:defRPr sz="2400"/>
            </a:pPr>
            <a:r>
              <a:rPr lang="fr-FR" sz="2400" dirty="0" smtClean="0"/>
              <a:t>GCFP </a:t>
            </a:r>
            <a:r>
              <a:rPr lang="fr-FR" sz="2400" dirty="0"/>
              <a:t>courants</a:t>
            </a:r>
          </a:p>
        </c:rich>
      </c:tx>
      <c:layout>
        <c:manualLayout>
          <c:xMode val="edge"/>
          <c:yMode val="edge"/>
          <c:x val="0.374228395061728"/>
          <c:y val="0.00245098039215686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691512345679012"/>
          <c:y val="0.0147058823529412"/>
          <c:w val="0.903426533488869"/>
          <c:h val="0.9250720461095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'TES 11 travail'!$A$74</c:f>
              <c:strCache>
                <c:ptCount val="1"/>
                <c:pt idx="0">
                  <c:v>Agri. et div.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200"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travail'!$B$74:$E$74</c:f>
              <c:numCache>
                <c:formatCode>#,##0</c:formatCode>
                <c:ptCount val="4"/>
                <c:pt idx="0">
                  <c:v>29.78</c:v>
                </c:pt>
                <c:pt idx="1">
                  <c:v>4.066999999999997</c:v>
                </c:pt>
                <c:pt idx="2">
                  <c:v>2.245</c:v>
                </c:pt>
                <c:pt idx="3">
                  <c:v>-0.723</c:v>
                </c:pt>
              </c:numCache>
            </c:numRef>
          </c:val>
        </c:ser>
        <c:ser>
          <c:idx val="1"/>
          <c:order val="1"/>
          <c:tx>
            <c:strRef>
              <c:f>'TES 11 travail'!$A$75</c:f>
              <c:strCache>
                <c:ptCount val="1"/>
                <c:pt idx="0">
                  <c:v>Min. Ni 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200"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travail'!$B$75:$E$75</c:f>
              <c:numCache>
                <c:formatCode>#,##0</c:formatCode>
                <c:ptCount val="4"/>
                <c:pt idx="0">
                  <c:v>64.922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</c:numCache>
            </c:numRef>
          </c:val>
        </c:ser>
        <c:ser>
          <c:idx val="2"/>
          <c:order val="2"/>
          <c:tx>
            <c:strRef>
              <c:f>'TES 11 travail'!$A$76</c:f>
              <c:strCache>
                <c:ptCount val="1"/>
                <c:pt idx="0">
                  <c:v>Ni métal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20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travail'!$B$76:$E$76</c:f>
              <c:numCache>
                <c:formatCode>#,##0</c:formatCode>
                <c:ptCount val="4"/>
                <c:pt idx="0">
                  <c:v>109.704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</c:numCache>
            </c:numRef>
          </c:val>
        </c:ser>
        <c:ser>
          <c:idx val="3"/>
          <c:order val="3"/>
          <c:tx>
            <c:strRef>
              <c:f>'TES 11 travail'!$A$77</c:f>
              <c:strCache>
                <c:ptCount val="1"/>
                <c:pt idx="0">
                  <c:v>Aut. Ind. hors BTP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3"/>
              <c:delete val="1"/>
            </c:dLbl>
            <c:txPr>
              <a:bodyPr/>
              <a:lstStyle/>
              <a:p>
                <a:pPr>
                  <a:defRPr sz="20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travail'!$B$77:$E$77</c:f>
              <c:numCache>
                <c:formatCode>#,##0</c:formatCode>
                <c:ptCount val="4"/>
                <c:pt idx="0">
                  <c:v>209.617</c:v>
                </c:pt>
                <c:pt idx="1">
                  <c:v>313.734</c:v>
                </c:pt>
                <c:pt idx="2">
                  <c:v>145.965</c:v>
                </c:pt>
                <c:pt idx="3">
                  <c:v>61.423</c:v>
                </c:pt>
              </c:numCache>
            </c:numRef>
          </c:val>
        </c:ser>
        <c:ser>
          <c:idx val="4"/>
          <c:order val="4"/>
          <c:tx>
            <c:strRef>
              <c:f>'TES 11 travail'!$A$78</c:f>
              <c:strCache>
                <c:ptCount val="1"/>
                <c:pt idx="0">
                  <c:v>BTP </c:v>
                </c:pt>
              </c:strCache>
            </c:strRef>
          </c:tx>
          <c:spPr>
            <a:solidFill>
              <a:srgbClr val="660066"/>
            </a:solidFill>
          </c:spPr>
          <c:invertIfNegative val="0"/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2000">
                    <a:solidFill>
                      <a:schemeClr val="bg1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travail'!$B$78:$E$78</c:f>
              <c:numCache>
                <c:formatCode>#,##0</c:formatCode>
                <c:ptCount val="4"/>
                <c:pt idx="0">
                  <c:v>336.095</c:v>
                </c:pt>
                <c:pt idx="1">
                  <c:v>0.0</c:v>
                </c:pt>
                <c:pt idx="2">
                  <c:v>0.0</c:v>
                </c:pt>
                <c:pt idx="3">
                  <c:v>9.726000000000001</c:v>
                </c:pt>
              </c:numCache>
            </c:numRef>
          </c:val>
        </c:ser>
        <c:ser>
          <c:idx val="5"/>
          <c:order val="5"/>
          <c:tx>
            <c:strRef>
              <c:f>'TES 11 travail'!$A$79</c:f>
              <c:strCache>
                <c:ptCount val="1"/>
                <c:pt idx="0">
                  <c:v>Commerce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1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20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travail'!$B$79:$E$79</c:f>
              <c:numCache>
                <c:formatCode>#,##0</c:formatCode>
                <c:ptCount val="4"/>
                <c:pt idx="0">
                  <c:v>165.569</c:v>
                </c:pt>
                <c:pt idx="1">
                  <c:v>0.0</c:v>
                </c:pt>
                <c:pt idx="2">
                  <c:v>-148.293</c:v>
                </c:pt>
                <c:pt idx="3">
                  <c:v>0.0</c:v>
                </c:pt>
              </c:numCache>
            </c:numRef>
          </c:val>
        </c:ser>
        <c:ser>
          <c:idx val="6"/>
          <c:order val="6"/>
          <c:tx>
            <c:strRef>
              <c:f>'TES 11 travail'!$A$80</c:f>
              <c:strCache>
                <c:ptCount val="1"/>
                <c:pt idx="0">
                  <c:v>Aut. Serv.  hors APU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0.0308641975308641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20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travail'!$B$80:$E$80</c:f>
              <c:numCache>
                <c:formatCode>#,##0</c:formatCode>
                <c:ptCount val="4"/>
                <c:pt idx="0">
                  <c:v>592.488</c:v>
                </c:pt>
                <c:pt idx="1">
                  <c:v>97.10300000000001</c:v>
                </c:pt>
                <c:pt idx="2">
                  <c:v>0.083</c:v>
                </c:pt>
                <c:pt idx="3">
                  <c:v>24.053</c:v>
                </c:pt>
              </c:numCache>
            </c:numRef>
          </c:val>
        </c:ser>
        <c:ser>
          <c:idx val="7"/>
          <c:order val="7"/>
          <c:tx>
            <c:strRef>
              <c:f>'TES 11 travail'!$A$81</c:f>
              <c:strCache>
                <c:ptCount val="1"/>
                <c:pt idx="0">
                  <c:v>Services d'adm. Pub. </c:v>
                </c:pt>
              </c:strCache>
            </c:strRef>
          </c:tx>
          <c:spPr>
            <a:solidFill>
              <a:schemeClr val="bg1"/>
            </a:solidFill>
            <a:ln w="19050" cmpd="sng">
              <a:solidFill>
                <a:schemeClr val="tx1"/>
              </a:solidFill>
            </a:ln>
          </c:spPr>
          <c:invertIfNegative val="0"/>
          <c:dLbls>
            <c:dLbl>
              <c:idx val="2"/>
              <c:delete val="1"/>
            </c:dLbl>
            <c:txPr>
              <a:bodyPr/>
              <a:lstStyle/>
              <a:p>
                <a:pPr>
                  <a:defRPr sz="20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travail'!$B$81:$E$81</c:f>
              <c:numCache>
                <c:formatCode>#,##0</c:formatCode>
                <c:ptCount val="4"/>
                <c:pt idx="0">
                  <c:v>172.849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2068991256"/>
        <c:axId val="-2068988248"/>
      </c:barChart>
      <c:lineChart>
        <c:grouping val="standard"/>
        <c:varyColors val="0"/>
        <c:ser>
          <c:idx val="8"/>
          <c:order val="8"/>
          <c:tx>
            <c:strRef>
              <c:f>'TES 11 travail'!$A$82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noFill/>
            </a:ln>
          </c:spPr>
          <c:marker>
            <c:symbol val="triangle"/>
            <c:size val="2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0.037037037037037"/>
                  <c:y val="0.00980392156862745"/>
                </c:manualLayout>
              </c:layout>
              <c:spPr/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0132238999536823"/>
                  <c:y val="-0.0197168270632838"/>
                </c:manualLayout>
              </c:layout>
              <c:spPr/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432098765432099"/>
                  <c:y val="-0.0171568627450981"/>
                </c:manualLayout>
              </c:layout>
              <c:spPr/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216049382716048"/>
                  <c:y val="-0.00245098039215695"/>
                </c:manualLayout>
              </c:layout>
              <c:spPr/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'TES 11 travail'!$B$82:$E$82</c:f>
              <c:numCache>
                <c:formatCode>#\ ##0_ ;\-#\ ##0\ </c:formatCode>
                <c:ptCount val="4"/>
                <c:pt idx="0">
                  <c:v>1681.024</c:v>
                </c:pt>
                <c:pt idx="1">
                  <c:v>414.904</c:v>
                </c:pt>
                <c:pt idx="2">
                  <c:v>1.59594559789866E-15</c:v>
                </c:pt>
                <c:pt idx="3">
                  <c:v>94.479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068991256"/>
        <c:axId val="-2068988248"/>
      </c:lineChart>
      <c:catAx>
        <c:axId val="-2068991256"/>
        <c:scaling>
          <c:orientation val="minMax"/>
        </c:scaling>
        <c:delete val="0"/>
        <c:axPos val="b"/>
        <c:majorTickMark val="out"/>
        <c:minorTickMark val="none"/>
        <c:tickLblPos val="low"/>
        <c:txPr>
          <a:bodyPr/>
          <a:lstStyle/>
          <a:p>
            <a:pPr>
              <a:defRPr sz="2000"/>
            </a:pPr>
            <a:endParaRPr lang="fr-FR"/>
          </a:p>
        </c:txPr>
        <c:crossAx val="-2068988248"/>
        <c:crosses val="autoZero"/>
        <c:auto val="1"/>
        <c:lblAlgn val="ctr"/>
        <c:lblOffset val="100"/>
        <c:noMultiLvlLbl val="0"/>
      </c:catAx>
      <c:valAx>
        <c:axId val="-2068988248"/>
        <c:scaling>
          <c:orientation val="minMax"/>
          <c:max val="1700.0"/>
          <c:min val="-200.0"/>
        </c:scaling>
        <c:delete val="0"/>
        <c:axPos val="l"/>
        <c:numFmt formatCode="#,##0" sourceLinked="1"/>
        <c:majorTickMark val="out"/>
        <c:minorTickMark val="none"/>
        <c:tickLblPos val="nextTo"/>
        <c:crossAx val="-20689912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2514490041686"/>
          <c:y val="0.129901960784314"/>
          <c:w val="0.47343029180176"/>
          <c:h val="0.583769028871391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200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 dirty="0" smtClean="0"/>
              <a:t>Quels </a:t>
            </a:r>
            <a:r>
              <a:rPr lang="fr-FR" sz="2400" dirty="0"/>
              <a:t>taux de croissance </a:t>
            </a:r>
            <a:r>
              <a:rPr lang="fr-FR" sz="2400" dirty="0" smtClean="0"/>
              <a:t>de </a:t>
            </a:r>
            <a:r>
              <a:rPr lang="fr-FR" sz="2400" dirty="0"/>
              <a:t>2010 </a:t>
            </a:r>
            <a:r>
              <a:rPr lang="fr-FR" sz="2400" dirty="0" smtClean="0"/>
              <a:t>à 2015 </a:t>
            </a:r>
          </a:p>
          <a:p>
            <a:pPr>
              <a:defRPr sz="2400"/>
            </a:pPr>
            <a:r>
              <a:rPr lang="fr-FR" sz="2400" dirty="0" smtClean="0"/>
              <a:t>selon les données de l'ISEE </a:t>
            </a:r>
          </a:p>
          <a:p>
            <a:pPr>
              <a:defRPr sz="2400"/>
            </a:pPr>
            <a:r>
              <a:rPr lang="fr-FR" sz="2400" dirty="0" smtClean="0"/>
              <a:t>selon les dates de publications </a:t>
            </a:r>
            <a:r>
              <a:rPr lang="fr-FR" sz="2400" dirty="0"/>
              <a:t>?</a:t>
            </a:r>
          </a:p>
        </c:rich>
      </c:tx>
      <c:layout>
        <c:manualLayout>
          <c:xMode val="edge"/>
          <c:yMode val="edge"/>
          <c:x val="0.288640456588243"/>
          <c:y val="0.00178664986066713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96206349835864"/>
          <c:y val="0.0848601735776278"/>
          <c:w val="0.902737370683423"/>
          <c:h val="0.8405145065642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'approches production demande'!$A$251</c:f>
              <c:strCache>
                <c:ptCount val="1"/>
                <c:pt idx="0">
                  <c:v>de 2014</c:v>
                </c:pt>
              </c:strCache>
            </c:strRef>
          </c:tx>
          <c:spPr>
            <a:solidFill>
              <a:srgbClr val="FF0000"/>
            </a:solidFill>
            <a:ln w="76200" cmpd="sng">
              <a:solidFill>
                <a:srgbClr val="FF0000"/>
              </a:solidFill>
            </a:ln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800" b="1">
                    <a:solidFill>
                      <a:srgbClr val="FF0000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'approches production demande'!$B$250:$G$250</c:f>
              <c:numCache>
                <c:formatCode>General</c:formatCode>
                <c:ptCount val="6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</c:numCache>
            </c:numRef>
          </c:cat>
          <c:val>
            <c:numRef>
              <c:f>'approches production demande'!$B$251:$G$251</c:f>
              <c:numCache>
                <c:formatCode>0.0%</c:formatCode>
                <c:ptCount val="6"/>
                <c:pt idx="0">
                  <c:v>0.0389719821840704</c:v>
                </c:pt>
                <c:pt idx="1">
                  <c:v>0.0304484435715109</c:v>
                </c:pt>
                <c:pt idx="2">
                  <c:v>0.0216572796487287</c:v>
                </c:pt>
                <c:pt idx="3" formatCode="General">
                  <c:v>0.0</c:v>
                </c:pt>
                <c:pt idx="4" formatCode="General">
                  <c:v>0.0</c:v>
                </c:pt>
              </c:numCache>
            </c:numRef>
          </c:val>
        </c:ser>
        <c:ser>
          <c:idx val="1"/>
          <c:order val="1"/>
          <c:tx>
            <c:strRef>
              <c:f>'approches production demande'!$A$252</c:f>
              <c:strCache>
                <c:ptCount val="1"/>
                <c:pt idx="0">
                  <c:v>de 2015 + Est. Gouv. </c:v>
                </c:pt>
              </c:strCache>
            </c:strRef>
          </c:tx>
          <c:spPr>
            <a:solidFill>
              <a:srgbClr val="008000"/>
            </a:solidFill>
            <a:ln w="76200" cmpd="sng">
              <a:solidFill>
                <a:srgbClr val="008000"/>
              </a:solidFill>
            </a:ln>
          </c:spPr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4"/>
              <c:layout>
                <c:manualLayout>
                  <c:x val="-0.03002410662619"/>
                  <c:y val="0.00964304968147048"/>
                </c:manualLayout>
              </c:layout>
              <c:spPr>
                <a:solidFill>
                  <a:srgbClr val="660066"/>
                </a:solidFill>
              </c:spPr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0.0452827357077315"/>
                  <c:y val="0.00964365712723711"/>
                </c:manualLayout>
              </c:layout>
              <c:spPr>
                <a:solidFill>
                  <a:srgbClr val="660066"/>
                </a:solidFill>
              </c:spPr>
              <c:txPr>
                <a:bodyPr/>
                <a:lstStyle/>
                <a:p>
                  <a:pPr>
                    <a:defRPr sz="2000" b="1">
                      <a:solidFill>
                        <a:srgbClr val="FFFFFF"/>
                      </a:solidFill>
                    </a:defRPr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2000" b="1">
                    <a:solidFill>
                      <a:srgbClr val="660066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'approches production demande'!$B$250:$G$250</c:f>
              <c:numCache>
                <c:formatCode>General</c:formatCode>
                <c:ptCount val="6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</c:numCache>
            </c:numRef>
          </c:cat>
          <c:val>
            <c:numRef>
              <c:f>'approches production demande'!$B$252:$G$252</c:f>
              <c:numCache>
                <c:formatCode>0.0%</c:formatCode>
                <c:ptCount val="6"/>
                <c:pt idx="0">
                  <c:v>0.0693829450871579</c:v>
                </c:pt>
                <c:pt idx="1">
                  <c:v>0.0269519570828403</c:v>
                </c:pt>
                <c:pt idx="2">
                  <c:v>0.0156033667359581</c:v>
                </c:pt>
                <c:pt idx="3">
                  <c:v>0.0186036528940081</c:v>
                </c:pt>
                <c:pt idx="4">
                  <c:v>0.006</c:v>
                </c:pt>
                <c:pt idx="5">
                  <c:v>-0.005</c:v>
                </c:pt>
              </c:numCache>
            </c:numRef>
          </c:val>
        </c:ser>
        <c:ser>
          <c:idx val="2"/>
          <c:order val="2"/>
          <c:tx>
            <c:strRef>
              <c:f>'approches production demande'!$A$253</c:f>
              <c:strCache>
                <c:ptCount val="1"/>
                <c:pt idx="0">
                  <c:v>de 2017</c:v>
                </c:pt>
              </c:strCache>
            </c:strRef>
          </c:tx>
          <c:spPr>
            <a:solidFill>
              <a:srgbClr val="39FF40"/>
            </a:solidFill>
            <a:ln w="76200" cmpd="sng">
              <a:solidFill>
                <a:srgbClr val="39FF40"/>
              </a:solidFill>
            </a:ln>
          </c:spPr>
          <c:invertIfNegative val="0"/>
          <c:cat>
            <c:numRef>
              <c:f>'approches production demande'!$B$250:$G$250</c:f>
              <c:numCache>
                <c:formatCode>General</c:formatCode>
                <c:ptCount val="6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</c:numCache>
            </c:numRef>
          </c:cat>
          <c:val>
            <c:numRef>
              <c:f>'approches production demande'!$B$253:$G$253</c:f>
              <c:numCache>
                <c:formatCode>0.0%</c:formatCode>
                <c:ptCount val="6"/>
                <c:pt idx="0">
                  <c:v>0.06938</c:v>
                </c:pt>
                <c:pt idx="1">
                  <c:v>0.04433</c:v>
                </c:pt>
                <c:pt idx="2">
                  <c:v>0.0</c:v>
                </c:pt>
                <c:pt idx="3">
                  <c:v>0.0</c:v>
                </c:pt>
                <c:pt idx="4">
                  <c:v>0.01322</c:v>
                </c:pt>
                <c:pt idx="5">
                  <c:v>0.0138</c:v>
                </c:pt>
              </c:numCache>
            </c:numRef>
          </c:val>
        </c:ser>
        <c:ser>
          <c:idx val="3"/>
          <c:order val="3"/>
          <c:tx>
            <c:strRef>
              <c:f>'approches production demande'!$A$254</c:f>
              <c:strCache>
                <c:ptCount val="1"/>
                <c:pt idx="0">
                  <c:v>de l'auteur…</c:v>
                </c:pt>
              </c:strCache>
            </c:strRef>
          </c:tx>
          <c:spPr>
            <a:solidFill>
              <a:schemeClr val="bg1"/>
            </a:solidFill>
            <a:ln w="76200" cmpd="sng">
              <a:solidFill>
                <a:schemeClr val="tx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'approches production demande'!$B$250:$G$250</c:f>
              <c:numCache>
                <c:formatCode>General</c:formatCode>
                <c:ptCount val="6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</c:numCache>
            </c:numRef>
          </c:cat>
          <c:val>
            <c:numRef>
              <c:f>'approches production demande'!$B$254:$G$254</c:f>
              <c:numCache>
                <c:formatCode>0.0%</c:formatCode>
                <c:ptCount val="6"/>
                <c:pt idx="0">
                  <c:v>0.06938</c:v>
                </c:pt>
                <c:pt idx="1">
                  <c:v>0.04433</c:v>
                </c:pt>
                <c:pt idx="2">
                  <c:v>0.01</c:v>
                </c:pt>
                <c:pt idx="3">
                  <c:v>0.03</c:v>
                </c:pt>
                <c:pt idx="4">
                  <c:v>0.01322</c:v>
                </c:pt>
                <c:pt idx="5">
                  <c:v>0.0138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01181960"/>
        <c:axId val="-2100317480"/>
      </c:barChart>
      <c:lineChart>
        <c:grouping val="standard"/>
        <c:varyColors val="0"/>
        <c:ser>
          <c:idx val="4"/>
          <c:order val="4"/>
          <c:tx>
            <c:strRef>
              <c:f>'approches production demande'!$A$254</c:f>
              <c:strCache>
                <c:ptCount val="1"/>
                <c:pt idx="0">
                  <c:v>de l'auteur…</c:v>
                </c:pt>
              </c:strCache>
            </c:strRef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none"/>
          </c:marker>
          <c:cat>
            <c:numRef>
              <c:f>'approches production demande'!$B$250:$G$250</c:f>
              <c:numCache>
                <c:formatCode>General</c:formatCode>
                <c:ptCount val="6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</c:numCache>
            </c:numRef>
          </c:cat>
          <c:val>
            <c:numRef>
              <c:f>'approches production demande'!$B$254:$G$254</c:f>
              <c:numCache>
                <c:formatCode>0.0%</c:formatCode>
                <c:ptCount val="6"/>
                <c:pt idx="0">
                  <c:v>0.06938</c:v>
                </c:pt>
                <c:pt idx="1">
                  <c:v>0.04433</c:v>
                </c:pt>
                <c:pt idx="2">
                  <c:v>0.01</c:v>
                </c:pt>
                <c:pt idx="3">
                  <c:v>0.03</c:v>
                </c:pt>
                <c:pt idx="4">
                  <c:v>0.01322</c:v>
                </c:pt>
                <c:pt idx="5">
                  <c:v>0.0138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1181960"/>
        <c:axId val="-2100317480"/>
      </c:lineChart>
      <c:catAx>
        <c:axId val="-2101181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crossAx val="-2100317480"/>
        <c:crosses val="autoZero"/>
        <c:auto val="1"/>
        <c:lblAlgn val="ctr"/>
        <c:lblOffset val="100"/>
        <c:noMultiLvlLbl val="0"/>
      </c:catAx>
      <c:valAx>
        <c:axId val="-2100317480"/>
        <c:scaling>
          <c:orientation val="minMax"/>
          <c:max val="0.07"/>
          <c:min val="-0.01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.0%" sourceLinked="0"/>
        <c:majorTickMark val="out"/>
        <c:minorTickMark val="none"/>
        <c:tickLblPos val="nextTo"/>
        <c:crossAx val="-2101181960"/>
        <c:crosses val="autoZero"/>
        <c:crossBetween val="between"/>
        <c:majorUnit val="0.005"/>
      </c:valAx>
    </c:plotArea>
    <c:legend>
      <c:legendPos val="r"/>
      <c:legendEntry>
        <c:idx val="4"/>
        <c:delete val="1"/>
      </c:legendEntry>
      <c:layout>
        <c:manualLayout>
          <c:xMode val="edge"/>
          <c:yMode val="edge"/>
          <c:x val="0.441522527155647"/>
          <c:y val="0.191055813272485"/>
          <c:w val="0.4840768443873"/>
          <c:h val="0.264650301065308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800" b="1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/>
              <a:t>Ressources totales </a:t>
            </a:r>
          </a:p>
        </c:rich>
      </c:tx>
      <c:layout>
        <c:manualLayout>
          <c:xMode val="edge"/>
          <c:yMode val="edge"/>
          <c:x val="0.277181972856408"/>
          <c:y val="7.01370662000583E-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691512345679012"/>
          <c:y val="0.0477954214056576"/>
          <c:w val="0.903426533488869"/>
          <c:h val="0.92172120151647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'TES 11 travail'!$A$74</c:f>
              <c:strCache>
                <c:ptCount val="1"/>
                <c:pt idx="0">
                  <c:v>Agri. et div.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travail'!$F$74</c:f>
              <c:numCache>
                <c:formatCode>#\ ##0_ ;\-#\ ##0\ </c:formatCode>
                <c:ptCount val="1"/>
                <c:pt idx="0">
                  <c:v>35.369</c:v>
                </c:pt>
              </c:numCache>
            </c:numRef>
          </c:val>
        </c:ser>
        <c:ser>
          <c:idx val="1"/>
          <c:order val="1"/>
          <c:tx>
            <c:strRef>
              <c:f>'TES 11 travail'!$A$75</c:f>
              <c:strCache>
                <c:ptCount val="1"/>
                <c:pt idx="0">
                  <c:v>Min. Ni 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1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2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travail'!$F$75</c:f>
              <c:numCache>
                <c:formatCode>#\ ##0_ ;\-#\ ##0\ </c:formatCode>
                <c:ptCount val="1"/>
                <c:pt idx="0">
                  <c:v>64.922</c:v>
                </c:pt>
              </c:numCache>
            </c:numRef>
          </c:val>
        </c:ser>
        <c:ser>
          <c:idx val="2"/>
          <c:order val="2"/>
          <c:tx>
            <c:strRef>
              <c:f>'TES 11 travail'!$A$76</c:f>
              <c:strCache>
                <c:ptCount val="1"/>
                <c:pt idx="0">
                  <c:v>Ni métal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1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8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travail'!$F$76</c:f>
              <c:numCache>
                <c:formatCode>#\ ##0_ ;\-#\ ##0\ </c:formatCode>
                <c:ptCount val="1"/>
                <c:pt idx="0">
                  <c:v>109.704</c:v>
                </c:pt>
              </c:numCache>
            </c:numRef>
          </c:val>
        </c:ser>
        <c:ser>
          <c:idx val="3"/>
          <c:order val="3"/>
          <c:tx>
            <c:strRef>
              <c:f>'TES 11 travail'!$A$77</c:f>
              <c:strCache>
                <c:ptCount val="1"/>
                <c:pt idx="0">
                  <c:v>Aut. Ind. hors BTP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3"/>
              <c:layout>
                <c:manualLayout>
                  <c:x val="0.0293209876543209"/>
                  <c:y val="8.9868242880144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travail'!$F$77</c:f>
              <c:numCache>
                <c:formatCode>#\ ##0_ ;\-#\ ##0\ </c:formatCode>
                <c:ptCount val="1"/>
                <c:pt idx="0">
                  <c:v>730.739</c:v>
                </c:pt>
              </c:numCache>
            </c:numRef>
          </c:val>
        </c:ser>
        <c:ser>
          <c:idx val="4"/>
          <c:order val="4"/>
          <c:tx>
            <c:strRef>
              <c:f>'TES 11 travail'!$A$78</c:f>
              <c:strCache>
                <c:ptCount val="1"/>
                <c:pt idx="0">
                  <c:v>BTP </c:v>
                </c:pt>
              </c:strCache>
            </c:strRef>
          </c:tx>
          <c:spPr>
            <a:solidFill>
              <a:srgbClr val="660066"/>
            </a:solidFill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solidFill>
                      <a:schemeClr val="bg1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travail'!$F$78</c:f>
              <c:numCache>
                <c:formatCode>#\ ##0_ ;\-#\ ##0\ </c:formatCode>
                <c:ptCount val="1"/>
                <c:pt idx="0">
                  <c:v>345.821</c:v>
                </c:pt>
              </c:numCache>
            </c:numRef>
          </c:val>
        </c:ser>
        <c:ser>
          <c:idx val="5"/>
          <c:order val="5"/>
          <c:tx>
            <c:strRef>
              <c:f>'TES 11 travail'!$A$79</c:f>
              <c:strCache>
                <c:ptCount val="1"/>
                <c:pt idx="0">
                  <c:v>Commerce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elete val="1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travail'!$F$79</c:f>
              <c:numCache>
                <c:formatCode>#\ ##0_ ;\-#\ ##0\ </c:formatCode>
                <c:ptCount val="1"/>
                <c:pt idx="0">
                  <c:v>17.27599999999998</c:v>
                </c:pt>
              </c:numCache>
            </c:numRef>
          </c:val>
        </c:ser>
        <c:ser>
          <c:idx val="6"/>
          <c:order val="6"/>
          <c:tx>
            <c:strRef>
              <c:f>'TES 11 travail'!$A$80</c:f>
              <c:strCache>
                <c:ptCount val="1"/>
                <c:pt idx="0">
                  <c:v>Aut. Serv.  hors APU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0.0308641975308641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travail'!$F$80</c:f>
              <c:numCache>
                <c:formatCode>#\ ##0_ ;\-#\ ##0\ </c:formatCode>
                <c:ptCount val="1"/>
                <c:pt idx="0">
                  <c:v>713.7270000000001</c:v>
                </c:pt>
              </c:numCache>
            </c:numRef>
          </c:val>
        </c:ser>
        <c:ser>
          <c:idx val="7"/>
          <c:order val="7"/>
          <c:tx>
            <c:strRef>
              <c:f>'TES 11 travail'!$A$81</c:f>
              <c:strCache>
                <c:ptCount val="1"/>
                <c:pt idx="0">
                  <c:v>Services d'adm. Pub. </c:v>
                </c:pt>
              </c:strCache>
            </c:strRef>
          </c:tx>
          <c:spPr>
            <a:solidFill>
              <a:schemeClr val="bg1"/>
            </a:solidFill>
            <a:ln w="19050" cmpd="sng">
              <a:solidFill>
                <a:schemeClr val="tx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travail'!$F$81</c:f>
              <c:numCache>
                <c:formatCode>#\ ##0_ ;\-#\ ##0\ </c:formatCode>
                <c:ptCount val="1"/>
                <c:pt idx="0">
                  <c:v>172.849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2132171128"/>
        <c:axId val="-2076671640"/>
      </c:barChart>
      <c:lineChart>
        <c:grouping val="standard"/>
        <c:varyColors val="0"/>
        <c:ser>
          <c:idx val="8"/>
          <c:order val="8"/>
          <c:tx>
            <c:strRef>
              <c:f>'TES 11 travail'!$A$82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noFill/>
            </a:ln>
          </c:spPr>
          <c:marker>
            <c:symbol val="triangle"/>
            <c:size val="2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0.0269865073398488"/>
                  <c:y val="-0.0309368620589093"/>
                </c:manualLayout>
              </c:layout>
              <c:spPr/>
              <c:txPr>
                <a:bodyPr/>
                <a:lstStyle/>
                <a:p>
                  <a:pPr>
                    <a:defRPr sz="14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231481481481481"/>
                  <c:y val="-0.00490196078431372"/>
                </c:manualLayout>
              </c:layout>
              <c:spPr/>
              <c:txPr>
                <a:bodyPr/>
                <a:lstStyle/>
                <a:p>
                  <a:pPr>
                    <a:defRPr sz="14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432098765432099"/>
                  <c:y val="-0.0171568627450981"/>
                </c:manualLayout>
              </c:layout>
              <c:spPr/>
              <c:txPr>
                <a:bodyPr/>
                <a:lstStyle/>
                <a:p>
                  <a:pPr>
                    <a:defRPr sz="14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216049382716048"/>
                  <c:y val="-0.00245098039215695"/>
                </c:manualLayout>
              </c:layout>
              <c:spPr/>
              <c:txPr>
                <a:bodyPr/>
                <a:lstStyle/>
                <a:p>
                  <a:pPr>
                    <a:defRPr sz="14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travail'!$F$82</c:f>
              <c:numCache>
                <c:formatCode>#\ ##0_ ;\-#\ ##0\ </c:formatCode>
                <c:ptCount val="1"/>
                <c:pt idx="0">
                  <c:v>2190.407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132171128"/>
        <c:axId val="-2076671640"/>
      </c:lineChart>
      <c:catAx>
        <c:axId val="-2132171128"/>
        <c:scaling>
          <c:orientation val="minMax"/>
        </c:scaling>
        <c:delete val="1"/>
        <c:axPos val="b"/>
        <c:majorTickMark val="out"/>
        <c:minorTickMark val="none"/>
        <c:tickLblPos val="low"/>
        <c:crossAx val="-2076671640"/>
        <c:crosses val="autoZero"/>
        <c:auto val="1"/>
        <c:lblAlgn val="ctr"/>
        <c:lblOffset val="100"/>
        <c:noMultiLvlLbl val="0"/>
      </c:catAx>
      <c:valAx>
        <c:axId val="-2076671640"/>
        <c:scaling>
          <c:orientation val="minMax"/>
        </c:scaling>
        <c:delete val="0"/>
        <c:axPos val="l"/>
        <c:numFmt formatCode="#\ ##0_ ;\-#\ ##0\ " sourceLinked="1"/>
        <c:majorTickMark val="out"/>
        <c:minorTickMark val="none"/>
        <c:tickLblPos val="nextTo"/>
        <c:crossAx val="-21321711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 dirty="0"/>
              <a:t>Ressources en produits en 2011, </a:t>
            </a:r>
            <a:endParaRPr lang="fr-FR" sz="2400" dirty="0" smtClean="0"/>
          </a:p>
          <a:p>
            <a:pPr>
              <a:defRPr sz="2400"/>
            </a:pPr>
            <a:r>
              <a:rPr lang="fr-FR" sz="2400" dirty="0" smtClean="0"/>
              <a:t>% </a:t>
            </a:r>
            <a:r>
              <a:rPr lang="fr-FR" sz="2400" dirty="0"/>
              <a:t>du total des ressources</a:t>
            </a:r>
          </a:p>
        </c:rich>
      </c:tx>
      <c:layout>
        <c:manualLayout>
          <c:xMode val="edge"/>
          <c:yMode val="edge"/>
          <c:x val="0.188401636803274"/>
          <c:y val="0.011974878140232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691512345679012"/>
          <c:y val="0.137966517698801"/>
          <c:w val="0.903426533488869"/>
          <c:h val="0.71276385046463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'TES 11 travail'!$A$96</c:f>
              <c:strCache>
                <c:ptCount val="1"/>
                <c:pt idx="0">
                  <c:v>Agri. et div.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elete val="1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travail'!$B$96:$E$96</c:f>
              <c:numCache>
                <c:formatCode>0%</c:formatCode>
                <c:ptCount val="4"/>
                <c:pt idx="0">
                  <c:v>0.0135956468364098</c:v>
                </c:pt>
                <c:pt idx="1">
                  <c:v>0.00185673256157417</c:v>
                </c:pt>
                <c:pt idx="2">
                  <c:v>0.0010249236785675</c:v>
                </c:pt>
                <c:pt idx="3">
                  <c:v>-0.000330075643476304</c:v>
                </c:pt>
              </c:numCache>
            </c:numRef>
          </c:val>
        </c:ser>
        <c:ser>
          <c:idx val="1"/>
          <c:order val="1"/>
          <c:tx>
            <c:strRef>
              <c:f>'TES 11 travail'!$A$97</c:f>
              <c:strCache>
                <c:ptCount val="1"/>
                <c:pt idx="0">
                  <c:v>Min. Ni 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2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travail'!$B$97:$E$97</c:f>
              <c:numCache>
                <c:formatCode>0%</c:formatCode>
                <c:ptCount val="4"/>
                <c:pt idx="0">
                  <c:v>0.029639240561229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</c:numCache>
            </c:numRef>
          </c:val>
        </c:ser>
        <c:ser>
          <c:idx val="2"/>
          <c:order val="2"/>
          <c:tx>
            <c:strRef>
              <c:f>'TES 11 travail'!$A$98</c:f>
              <c:strCache>
                <c:ptCount val="1"/>
                <c:pt idx="0">
                  <c:v>Ni métal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2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travail'!$B$98:$E$98</c:f>
              <c:numCache>
                <c:formatCode>0%</c:formatCode>
                <c:ptCount val="4"/>
                <c:pt idx="0">
                  <c:v>0.0500838428657322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</c:numCache>
            </c:numRef>
          </c:val>
        </c:ser>
        <c:ser>
          <c:idx val="3"/>
          <c:order val="3"/>
          <c:tx>
            <c:strRef>
              <c:f>'TES 11 travail'!$A$99</c:f>
              <c:strCache>
                <c:ptCount val="1"/>
                <c:pt idx="0">
                  <c:v>Aut. Ind. hors BTP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2"/>
              <c:layout>
                <c:manualLayout>
                  <c:x val="0.0251968503937008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293209876543209"/>
                  <c:y val="8.9868242880144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solidFill>
                      <a:schemeClr val="bg1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travail'!$B$99:$E$99</c:f>
              <c:numCache>
                <c:formatCode>0%</c:formatCode>
                <c:ptCount val="4"/>
                <c:pt idx="0">
                  <c:v>0.095697740191663</c:v>
                </c:pt>
                <c:pt idx="1">
                  <c:v>0.143230915533049</c:v>
                </c:pt>
                <c:pt idx="2">
                  <c:v>0.0666383005532762</c:v>
                </c:pt>
                <c:pt idx="3">
                  <c:v>0.0280418205383748</c:v>
                </c:pt>
              </c:numCache>
            </c:numRef>
          </c:val>
        </c:ser>
        <c:ser>
          <c:idx val="4"/>
          <c:order val="4"/>
          <c:tx>
            <c:strRef>
              <c:f>'TES 11 travail'!$A$100</c:f>
              <c:strCache>
                <c:ptCount val="1"/>
                <c:pt idx="0">
                  <c:v>BTP </c:v>
                </c:pt>
              </c:strCache>
            </c:strRef>
          </c:tx>
          <c:spPr>
            <a:solidFill>
              <a:srgbClr val="660066"/>
            </a:solidFill>
          </c:spPr>
          <c:invertIfNegative val="0"/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8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travail'!$B$100:$E$100</c:f>
              <c:numCache>
                <c:formatCode>0%</c:formatCode>
                <c:ptCount val="4"/>
                <c:pt idx="0">
                  <c:v>0.153439520600509</c:v>
                </c:pt>
                <c:pt idx="1">
                  <c:v>0.0</c:v>
                </c:pt>
                <c:pt idx="2">
                  <c:v>0.0</c:v>
                </c:pt>
                <c:pt idx="3">
                  <c:v>0.00444027068941982</c:v>
                </c:pt>
              </c:numCache>
            </c:numRef>
          </c:val>
        </c:ser>
        <c:ser>
          <c:idx val="5"/>
          <c:order val="5"/>
          <c:tx>
            <c:strRef>
              <c:f>'TES 11 travail'!$A$101</c:f>
              <c:strCache>
                <c:ptCount val="1"/>
                <c:pt idx="0">
                  <c:v>Commerce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1"/>
              <c:delete val="1"/>
            </c:dLbl>
            <c:dLbl>
              <c:idx val="2"/>
              <c:layout>
                <c:manualLayout>
                  <c:x val="0.0299212598425197"/>
                  <c:y val="8.7300578797854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8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travail'!$B$101:$E$101</c:f>
              <c:numCache>
                <c:formatCode>0%</c:formatCode>
                <c:ptCount val="4"/>
                <c:pt idx="0">
                  <c:v>0.075588235428393</c:v>
                </c:pt>
                <c:pt idx="1">
                  <c:v>0.0</c:v>
                </c:pt>
                <c:pt idx="2">
                  <c:v>-0.0677011167331003</c:v>
                </c:pt>
                <c:pt idx="3">
                  <c:v>0.0</c:v>
                </c:pt>
              </c:numCache>
            </c:numRef>
          </c:val>
        </c:ser>
        <c:ser>
          <c:idx val="6"/>
          <c:order val="6"/>
          <c:tx>
            <c:strRef>
              <c:f>'TES 11 travail'!$A$102</c:f>
              <c:strCache>
                <c:ptCount val="1"/>
                <c:pt idx="0">
                  <c:v>Aut. Serv.  hors APU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0.0308641975308641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8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travail'!$B$102:$E$102</c:f>
              <c:numCache>
                <c:formatCode>0%</c:formatCode>
                <c:ptCount val="4"/>
                <c:pt idx="0">
                  <c:v>0.270492196199154</c:v>
                </c:pt>
                <c:pt idx="1">
                  <c:v>0.0443310307171224</c:v>
                </c:pt>
                <c:pt idx="2">
                  <c:v>3.78925012566158E-5</c:v>
                </c:pt>
                <c:pt idx="3">
                  <c:v>0.0109810642497034</c:v>
                </c:pt>
              </c:numCache>
            </c:numRef>
          </c:val>
        </c:ser>
        <c:ser>
          <c:idx val="7"/>
          <c:order val="7"/>
          <c:tx>
            <c:strRef>
              <c:f>'TES 11 travail'!$A$103</c:f>
              <c:strCache>
                <c:ptCount val="1"/>
                <c:pt idx="0">
                  <c:v>Services d'adm. Pub. </c:v>
                </c:pt>
              </c:strCache>
            </c:strRef>
          </c:tx>
          <c:spPr>
            <a:solidFill>
              <a:schemeClr val="bg1"/>
            </a:solidFill>
            <a:ln w="19050" cmpd="sng"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0.0"/>
                  <c:y val="0.00540540540540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20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travail'!$B$103:$E$103</c:f>
              <c:numCache>
                <c:formatCode>0%</c:formatCode>
                <c:ptCount val="4"/>
                <c:pt idx="0">
                  <c:v>0.0789118186711419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2069233960"/>
        <c:axId val="-2131912744"/>
      </c:barChart>
      <c:lineChart>
        <c:grouping val="standard"/>
        <c:varyColors val="0"/>
        <c:ser>
          <c:idx val="8"/>
          <c:order val="8"/>
          <c:tx>
            <c:strRef>
              <c:f>'TES 11 travail'!$A$104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noFill/>
            </a:ln>
          </c:spPr>
          <c:marker>
            <c:symbol val="triangle"/>
            <c:size val="2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0.037037037037037"/>
                  <c:y val="0.00980392156862745"/>
                </c:manualLayout>
              </c:layout>
              <c:spPr/>
              <c:txPr>
                <a:bodyPr/>
                <a:lstStyle/>
                <a:p>
                  <a:pPr>
                    <a:defRPr sz="14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231481481481481"/>
                  <c:y val="-0.00490196078431372"/>
                </c:manualLayout>
              </c:layout>
              <c:spPr/>
              <c:txPr>
                <a:bodyPr/>
                <a:lstStyle/>
                <a:p>
                  <a:pPr>
                    <a:defRPr sz="14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432098765432099"/>
                  <c:y val="-0.0171568627450981"/>
                </c:manualLayout>
              </c:layout>
              <c:spPr/>
              <c:txPr>
                <a:bodyPr/>
                <a:lstStyle/>
                <a:p>
                  <a:pPr>
                    <a:defRPr sz="14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216049382716048"/>
                  <c:y val="-0.00245098039215695"/>
                </c:manualLayout>
              </c:layout>
              <c:spPr/>
              <c:txPr>
                <a:bodyPr/>
                <a:lstStyle/>
                <a:p>
                  <a:pPr>
                    <a:defRPr sz="14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travail'!$B$73:$E$73</c:f>
              <c:strCache>
                <c:ptCount val="4"/>
                <c:pt idx="0">
                  <c:v>Prod. au prix de base</c:v>
                </c:pt>
                <c:pt idx="1">
                  <c:v>+ Imp.</c:v>
                </c:pt>
                <c:pt idx="2">
                  <c:v>+ Marges com. </c:v>
                </c:pt>
                <c:pt idx="3">
                  <c:v>+ Imp. sur les prod. </c:v>
                </c:pt>
              </c:strCache>
            </c:strRef>
          </c:cat>
          <c:val>
            <c:numRef>
              <c:f>'TES 11 travail'!$B$104:$E$104</c:f>
              <c:numCache>
                <c:formatCode>0%</c:formatCode>
                <c:ptCount val="4"/>
                <c:pt idx="0">
                  <c:v>0.767448241354232</c:v>
                </c:pt>
                <c:pt idx="1">
                  <c:v>0.189418678811746</c:v>
                </c:pt>
                <c:pt idx="2">
                  <c:v>7.28606874383952E-19</c:v>
                </c:pt>
                <c:pt idx="3">
                  <c:v>0.0431330798340217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069233960"/>
        <c:axId val="-2131912744"/>
      </c:lineChart>
      <c:catAx>
        <c:axId val="-2069233960"/>
        <c:scaling>
          <c:orientation val="minMax"/>
        </c:scaling>
        <c:delete val="0"/>
        <c:axPos val="b"/>
        <c:majorTickMark val="out"/>
        <c:minorTickMark val="none"/>
        <c:tickLblPos val="low"/>
        <c:txPr>
          <a:bodyPr/>
          <a:lstStyle/>
          <a:p>
            <a:pPr>
              <a:defRPr sz="2000" b="1"/>
            </a:pPr>
            <a:endParaRPr lang="fr-FR"/>
          </a:p>
        </c:txPr>
        <c:crossAx val="-2131912744"/>
        <c:crosses val="autoZero"/>
        <c:auto val="1"/>
        <c:lblAlgn val="ctr"/>
        <c:lblOffset val="100"/>
        <c:noMultiLvlLbl val="0"/>
      </c:catAx>
      <c:valAx>
        <c:axId val="-2131912744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crossAx val="-2069233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24574232568755"/>
          <c:y val="0.150686954671207"/>
          <c:w val="0.473041043782571"/>
          <c:h val="0.475046321912464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200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/>
              <a:t>% du total des ressources</a:t>
            </a:r>
          </a:p>
        </c:rich>
      </c:tx>
      <c:layout>
        <c:manualLayout>
          <c:xMode val="edge"/>
          <c:yMode val="edge"/>
          <c:x val="0.188401636803274"/>
          <c:y val="0.011974878140232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0707062632399"/>
          <c:y val="0.126981189851269"/>
          <c:w val="0.879804451608903"/>
          <c:h val="0.85708253135024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'TES 11 travail'!$A$96</c:f>
              <c:strCache>
                <c:ptCount val="1"/>
                <c:pt idx="0">
                  <c:v>Agri. et div.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travail'!$F$96</c:f>
              <c:numCache>
                <c:formatCode>0%</c:formatCode>
                <c:ptCount val="1"/>
                <c:pt idx="0">
                  <c:v>0.0161472274330752</c:v>
                </c:pt>
              </c:numCache>
            </c:numRef>
          </c:val>
        </c:ser>
        <c:ser>
          <c:idx val="1"/>
          <c:order val="1"/>
          <c:tx>
            <c:strRef>
              <c:f>'TES 11 travail'!$A$97</c:f>
              <c:strCache>
                <c:ptCount val="1"/>
                <c:pt idx="0">
                  <c:v>Min. Ni 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1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2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travail'!$F$97</c:f>
              <c:numCache>
                <c:formatCode>0%</c:formatCode>
                <c:ptCount val="1"/>
                <c:pt idx="0">
                  <c:v>0.029639240561229</c:v>
                </c:pt>
              </c:numCache>
            </c:numRef>
          </c:val>
        </c:ser>
        <c:ser>
          <c:idx val="2"/>
          <c:order val="2"/>
          <c:tx>
            <c:strRef>
              <c:f>'TES 11 travail'!$A$98</c:f>
              <c:strCache>
                <c:ptCount val="1"/>
                <c:pt idx="0">
                  <c:v>Ni métal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1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2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travail'!$F$98</c:f>
              <c:numCache>
                <c:formatCode>0%</c:formatCode>
                <c:ptCount val="1"/>
                <c:pt idx="0">
                  <c:v>0.0500838428657322</c:v>
                </c:pt>
              </c:numCache>
            </c:numRef>
          </c:val>
        </c:ser>
        <c:ser>
          <c:idx val="3"/>
          <c:order val="3"/>
          <c:tx>
            <c:strRef>
              <c:f>'TES 11 travail'!$A$99</c:f>
              <c:strCache>
                <c:ptCount val="1"/>
                <c:pt idx="0">
                  <c:v>Aut. Ind. hors BTP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3"/>
              <c:layout>
                <c:manualLayout>
                  <c:x val="0.0293209876543209"/>
                  <c:y val="8.986824288014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travail'!$F$99</c:f>
              <c:numCache>
                <c:formatCode>0%</c:formatCode>
                <c:ptCount val="1"/>
                <c:pt idx="0">
                  <c:v>0.333608776816363</c:v>
                </c:pt>
              </c:numCache>
            </c:numRef>
          </c:val>
        </c:ser>
        <c:ser>
          <c:idx val="4"/>
          <c:order val="4"/>
          <c:tx>
            <c:strRef>
              <c:f>'TES 11 travail'!$A$100</c:f>
              <c:strCache>
                <c:ptCount val="1"/>
                <c:pt idx="0">
                  <c:v>BTP </c:v>
                </c:pt>
              </c:strCache>
            </c:strRef>
          </c:tx>
          <c:spPr>
            <a:solidFill>
              <a:srgbClr val="660066"/>
            </a:solidFill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travail'!$F$100</c:f>
              <c:numCache>
                <c:formatCode>0%</c:formatCode>
                <c:ptCount val="1"/>
                <c:pt idx="0">
                  <c:v>0.157879791289929</c:v>
                </c:pt>
              </c:numCache>
            </c:numRef>
          </c:val>
        </c:ser>
        <c:ser>
          <c:idx val="5"/>
          <c:order val="5"/>
          <c:tx>
            <c:strRef>
              <c:f>'TES 11 travail'!$A$101</c:f>
              <c:strCache>
                <c:ptCount val="1"/>
                <c:pt idx="0">
                  <c:v>Commerce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elete val="1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travail'!$F$101</c:f>
              <c:numCache>
                <c:formatCode>0%</c:formatCode>
                <c:ptCount val="1"/>
                <c:pt idx="0">
                  <c:v>0.00788711869529269</c:v>
                </c:pt>
              </c:numCache>
            </c:numRef>
          </c:val>
        </c:ser>
        <c:ser>
          <c:idx val="6"/>
          <c:order val="6"/>
          <c:tx>
            <c:strRef>
              <c:f>'TES 11 travail'!$A$102</c:f>
              <c:strCache>
                <c:ptCount val="1"/>
                <c:pt idx="0">
                  <c:v>Aut. Serv.  hors APU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0.0308641975308641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travail'!$F$102</c:f>
              <c:numCache>
                <c:formatCode>0%</c:formatCode>
                <c:ptCount val="1"/>
                <c:pt idx="0">
                  <c:v>0.325842183667236</c:v>
                </c:pt>
              </c:numCache>
            </c:numRef>
          </c:val>
        </c:ser>
        <c:ser>
          <c:idx val="7"/>
          <c:order val="7"/>
          <c:tx>
            <c:strRef>
              <c:f>'TES 11 travail'!$A$103</c:f>
              <c:strCache>
                <c:ptCount val="1"/>
                <c:pt idx="0">
                  <c:v>Services d'adm. Pub. </c:v>
                </c:pt>
              </c:strCache>
            </c:strRef>
          </c:tx>
          <c:spPr>
            <a:solidFill>
              <a:schemeClr val="bg1"/>
            </a:solidFill>
            <a:ln w="19050" cmpd="sng">
              <a:solidFill>
                <a:schemeClr val="tx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travail'!$F$73</c:f>
              <c:strCache>
                <c:ptCount val="1"/>
                <c:pt idx="0">
                  <c:v>TOT. DES RESSOURCES </c:v>
                </c:pt>
              </c:strCache>
            </c:strRef>
          </c:cat>
          <c:val>
            <c:numRef>
              <c:f>'TES 11 travail'!$F$103</c:f>
              <c:numCache>
                <c:formatCode>0%</c:formatCode>
                <c:ptCount val="1"/>
                <c:pt idx="0">
                  <c:v>0.0789118186711419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2108076264"/>
        <c:axId val="-2108071960"/>
      </c:barChart>
      <c:catAx>
        <c:axId val="-2108076264"/>
        <c:scaling>
          <c:orientation val="minMax"/>
        </c:scaling>
        <c:delete val="1"/>
        <c:axPos val="b"/>
        <c:majorTickMark val="out"/>
        <c:minorTickMark val="none"/>
        <c:tickLblPos val="low"/>
        <c:crossAx val="-2108071960"/>
        <c:crosses val="autoZero"/>
        <c:auto val="1"/>
        <c:lblAlgn val="ctr"/>
        <c:lblOffset val="100"/>
        <c:noMultiLvlLbl val="0"/>
      </c:catAx>
      <c:valAx>
        <c:axId val="-2108071960"/>
        <c:scaling>
          <c:orientation val="minMax"/>
          <c:max val="1.0"/>
        </c:scaling>
        <c:delete val="0"/>
        <c:axPos val="l"/>
        <c:numFmt formatCode="0%" sourceLinked="1"/>
        <c:majorTickMark val="out"/>
        <c:minorTickMark val="none"/>
        <c:tickLblPos val="nextTo"/>
        <c:crossAx val="-21080762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 dirty="0"/>
              <a:t>Consommations </a:t>
            </a:r>
            <a:r>
              <a:rPr lang="fr-FR" sz="2400" dirty="0" smtClean="0"/>
              <a:t>intermédiaires</a:t>
            </a:r>
          </a:p>
          <a:p>
            <a:pPr>
              <a:defRPr sz="2400"/>
            </a:pPr>
            <a:r>
              <a:rPr lang="fr-FR" sz="2400" dirty="0" smtClean="0"/>
              <a:t> </a:t>
            </a:r>
            <a:r>
              <a:rPr lang="fr-FR" sz="2400" dirty="0"/>
              <a:t>des branches </a:t>
            </a:r>
            <a:r>
              <a:rPr lang="fr-FR" sz="2400" dirty="0" smtClean="0"/>
              <a:t>en </a:t>
            </a:r>
            <a:r>
              <a:rPr lang="fr-FR" sz="2400" dirty="0"/>
              <a:t>2011, </a:t>
            </a:r>
          </a:p>
          <a:p>
            <a:pPr>
              <a:defRPr sz="2400"/>
            </a:pPr>
            <a:r>
              <a:rPr lang="fr-FR" sz="2400" dirty="0"/>
              <a:t>% du total des ressources</a:t>
            </a:r>
          </a:p>
        </c:rich>
      </c:tx>
      <c:layout>
        <c:manualLayout>
          <c:xMode val="edge"/>
          <c:yMode val="edge"/>
          <c:x val="0.378333993154321"/>
          <c:y val="0.0103378327709036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89256438754485"/>
          <c:y val="0.150148856392951"/>
          <c:w val="0.897024201013846"/>
          <c:h val="0.67455755530558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'TES 11 travail'!$A$202</c:f>
              <c:strCache>
                <c:ptCount val="1"/>
                <c:pt idx="0">
                  <c:v>Agri. et div.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elete val="1"/>
          </c:dLbls>
          <c:cat>
            <c:strRef>
              <c:f>'TES 11 travail'!$B$201:$H$201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travail'!$B$202:$H$202</c:f>
              <c:numCache>
                <c:formatCode>0%</c:formatCode>
                <c:ptCount val="7"/>
                <c:pt idx="0">
                  <c:v>0.00139015260634211</c:v>
                </c:pt>
                <c:pt idx="1">
                  <c:v>7.76111471521046E-6</c:v>
                </c:pt>
                <c:pt idx="2">
                  <c:v>0.00383353413315425</c:v>
                </c:pt>
                <c:pt idx="3">
                  <c:v>6.6197743159148E-5</c:v>
                </c:pt>
                <c:pt idx="4">
                  <c:v>9.58725935408351E-6</c:v>
                </c:pt>
                <c:pt idx="5">
                  <c:v>0.000481645648502767</c:v>
                </c:pt>
                <c:pt idx="6">
                  <c:v>0.000297205039976589</c:v>
                </c:pt>
              </c:numCache>
            </c:numRef>
          </c:val>
        </c:ser>
        <c:ser>
          <c:idx val="1"/>
          <c:order val="1"/>
          <c:tx>
            <c:strRef>
              <c:f>'TES 11 travail'!$A$203</c:f>
              <c:strCache>
                <c:ptCount val="1"/>
                <c:pt idx="0">
                  <c:v>Min. Ni 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0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travail'!$B$201:$H$201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travail'!$B$203:$H$203</c:f>
              <c:numCache>
                <c:formatCode>0%</c:formatCode>
                <c:ptCount val="7"/>
                <c:pt idx="0">
                  <c:v>0.0</c:v>
                </c:pt>
                <c:pt idx="1">
                  <c:v>0.017035646799887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val>
        </c:ser>
        <c:ser>
          <c:idx val="2"/>
          <c:order val="2"/>
          <c:tx>
            <c:strRef>
              <c:f>'TES 11 travail'!$A$204</c:f>
              <c:strCache>
                <c:ptCount val="1"/>
                <c:pt idx="0">
                  <c:v>Ni métal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elete val="1"/>
          </c:dLbls>
          <c:cat>
            <c:strRef>
              <c:f>'TES 11 travail'!$B$201:$H$201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travail'!$B$204:$H$204</c:f>
              <c:numCache>
                <c:formatCode>0%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val>
        </c:ser>
        <c:ser>
          <c:idx val="3"/>
          <c:order val="3"/>
          <c:tx>
            <c:strRef>
              <c:f>'TES 11 travail'!$A$205</c:f>
              <c:strCache>
                <c:ptCount val="1"/>
                <c:pt idx="0">
                  <c:v>Aut. Ind. hors BTP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delete val="1"/>
            </c:dLbl>
            <c:dLbl>
              <c:idx val="2"/>
              <c:layout>
                <c:manualLayout>
                  <c:x val="0.00156235519245212"/>
                  <c:y val="-0.004761904761904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000615984557335383"/>
                  <c:y val="-0.01190476190476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travail'!$B$201:$H$201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travail'!$B$205:$H$205</c:f>
              <c:numCache>
                <c:formatCode>0%</c:formatCode>
                <c:ptCount val="7"/>
                <c:pt idx="0">
                  <c:v>0.00478495549000711</c:v>
                </c:pt>
                <c:pt idx="1">
                  <c:v>0.0217900143671929</c:v>
                </c:pt>
                <c:pt idx="2">
                  <c:v>0.0488078242993197</c:v>
                </c:pt>
                <c:pt idx="3">
                  <c:v>0.0462041985804465</c:v>
                </c:pt>
                <c:pt idx="4">
                  <c:v>0.00935533898494663</c:v>
                </c:pt>
                <c:pt idx="5">
                  <c:v>0.0365872643759813</c:v>
                </c:pt>
                <c:pt idx="6">
                  <c:v>0.00666268871492832</c:v>
                </c:pt>
              </c:numCache>
            </c:numRef>
          </c:val>
        </c:ser>
        <c:ser>
          <c:idx val="4"/>
          <c:order val="4"/>
          <c:tx>
            <c:strRef>
              <c:f>'TES 11 travail'!$A$206</c:f>
              <c:strCache>
                <c:ptCount val="1"/>
                <c:pt idx="0">
                  <c:v>BTP </c:v>
                </c:pt>
              </c:strCache>
            </c:strRef>
          </c:tx>
          <c:spPr>
            <a:solidFill>
              <a:srgbClr val="660066"/>
            </a:solidFill>
          </c:spPr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 sz="18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travail'!$B$201:$H$201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travail'!$B$206:$H$206</c:f>
              <c:numCache>
                <c:formatCode>0%</c:formatCode>
                <c:ptCount val="7"/>
                <c:pt idx="0">
                  <c:v>0.000103633708256046</c:v>
                </c:pt>
                <c:pt idx="1">
                  <c:v>0.00091170271095737</c:v>
                </c:pt>
                <c:pt idx="2">
                  <c:v>0.00162115990315955</c:v>
                </c:pt>
                <c:pt idx="3">
                  <c:v>0.0351911767995628</c:v>
                </c:pt>
                <c:pt idx="4">
                  <c:v>0.000236942266893778</c:v>
                </c:pt>
                <c:pt idx="5">
                  <c:v>0.00375820566680073</c:v>
                </c:pt>
                <c:pt idx="6">
                  <c:v>0.0020850006414333</c:v>
                </c:pt>
              </c:numCache>
            </c:numRef>
          </c:val>
        </c:ser>
        <c:ser>
          <c:idx val="5"/>
          <c:order val="5"/>
          <c:tx>
            <c:strRef>
              <c:f>'TES 11 travail'!$A$207</c:f>
              <c:strCache>
                <c:ptCount val="1"/>
                <c:pt idx="0">
                  <c:v>Commerce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elete val="1"/>
          </c:dLbls>
          <c:cat>
            <c:strRef>
              <c:f>'TES 11 travail'!$B$201:$H$201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travail'!$B$207:$H$207</c:f>
              <c:numCache>
                <c:formatCode>0%</c:formatCode>
                <c:ptCount val="7"/>
                <c:pt idx="0">
                  <c:v>4.01751820552071E-5</c:v>
                </c:pt>
                <c:pt idx="1">
                  <c:v>0.000294465823018279</c:v>
                </c:pt>
                <c:pt idx="2">
                  <c:v>0.000223702718261948</c:v>
                </c:pt>
                <c:pt idx="3">
                  <c:v>0.000383946910323059</c:v>
                </c:pt>
                <c:pt idx="4">
                  <c:v>0.000436448568690659</c:v>
                </c:pt>
                <c:pt idx="5">
                  <c:v>0.00221054808535583</c:v>
                </c:pt>
                <c:pt idx="6">
                  <c:v>0.00023374651377575</c:v>
                </c:pt>
              </c:numCache>
            </c:numRef>
          </c:val>
        </c:ser>
        <c:ser>
          <c:idx val="6"/>
          <c:order val="6"/>
          <c:tx>
            <c:strRef>
              <c:f>'TES 11 travail'!$A$208</c:f>
              <c:strCache>
                <c:ptCount val="1"/>
                <c:pt idx="0">
                  <c:v>Aut. Serv.  hors APU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delete val="1"/>
            </c:dLbl>
            <c:dLbl>
              <c:idx val="1"/>
              <c:layout>
                <c:manualLayout>
                  <c:x val="0.0"/>
                  <c:y val="0.0095238095238095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.0"/>
                  <c:y val="0.0071428571428570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solidFill>
                      <a:schemeClr val="tx1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travail'!$B$201:$H$201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travail'!$B$208:$H$208</c:f>
              <c:numCache>
                <c:formatCode>0%</c:formatCode>
                <c:ptCount val="7"/>
                <c:pt idx="0">
                  <c:v>0.00173346779845024</c:v>
                </c:pt>
                <c:pt idx="1">
                  <c:v>0.0104934836311243</c:v>
                </c:pt>
                <c:pt idx="2">
                  <c:v>0.0134043581854879</c:v>
                </c:pt>
                <c:pt idx="3">
                  <c:v>0.0260641058944753</c:v>
                </c:pt>
                <c:pt idx="4">
                  <c:v>0.0196310548678853</c:v>
                </c:pt>
                <c:pt idx="5">
                  <c:v>0.0789154709604197</c:v>
                </c:pt>
                <c:pt idx="6">
                  <c:v>0.00989039936413643</c:v>
                </c:pt>
              </c:numCache>
            </c:numRef>
          </c:val>
        </c:ser>
        <c:ser>
          <c:idx val="7"/>
          <c:order val="7"/>
          <c:tx>
            <c:strRef>
              <c:f>'TES 11 travail'!$A$209</c:f>
              <c:strCache>
                <c:ptCount val="1"/>
                <c:pt idx="0">
                  <c:v>Services d'adm. Pub. </c:v>
                </c:pt>
              </c:strCache>
            </c:strRef>
          </c:tx>
          <c:spPr>
            <a:solidFill>
              <a:schemeClr val="bg1"/>
            </a:solidFill>
            <a:ln w="19050" cmpd="sng">
              <a:solidFill>
                <a:schemeClr val="tx1"/>
              </a:solidFill>
            </a:ln>
          </c:spPr>
          <c:invertIfNegative val="0"/>
          <c:dLbls>
            <c:delete val="1"/>
          </c:dLbls>
          <c:cat>
            <c:strRef>
              <c:f>'TES 11 travail'!$B$201:$H$201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travail'!$B$209:$H$209</c:f>
              <c:numCache>
                <c:formatCode>0%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2061266632"/>
        <c:axId val="-2060512056"/>
      </c:barChart>
      <c:lineChart>
        <c:grouping val="standard"/>
        <c:varyColors val="0"/>
        <c:ser>
          <c:idx val="8"/>
          <c:order val="8"/>
          <c:tx>
            <c:strRef>
              <c:f>'TES 11 travail'!$A$210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noFill/>
            </a:ln>
          </c:spPr>
          <c:marker>
            <c:symbol val="triangle"/>
            <c:size val="2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-0.0023538922469938"/>
                  <c:y val="-0.0163865766779153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0521322680749906"/>
                  <c:y val="-0.0263305211848519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00907786305341994"/>
                  <c:y val="-0.0195378702662166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216049382716048"/>
                  <c:y val="-0.00245098039215695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00630252074776183"/>
                  <c:y val="-0.00714285714285723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0110294113085831"/>
                  <c:y val="-0.004761904761904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.00630252074776183"/>
                  <c:y val="-0.004761904761904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20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'TES 11 travail'!$B$210:$H$210</c:f>
              <c:numCache>
                <c:formatCode>0%</c:formatCode>
                <c:ptCount val="7"/>
                <c:pt idx="0">
                  <c:v>0.00805238478511071</c:v>
                </c:pt>
                <c:pt idx="1">
                  <c:v>0.050533074446895</c:v>
                </c:pt>
                <c:pt idx="2">
                  <c:v>0.0678905792393833</c:v>
                </c:pt>
                <c:pt idx="3">
                  <c:v>0.107909625927967</c:v>
                </c:pt>
                <c:pt idx="4">
                  <c:v>0.0296693719477704</c:v>
                </c:pt>
                <c:pt idx="5">
                  <c:v>0.12195313473706</c:v>
                </c:pt>
                <c:pt idx="6">
                  <c:v>0.0191690402742504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061266632"/>
        <c:axId val="-2060512056"/>
      </c:lineChart>
      <c:catAx>
        <c:axId val="-2061266632"/>
        <c:scaling>
          <c:orientation val="minMax"/>
        </c:scaling>
        <c:delete val="0"/>
        <c:axPos val="b"/>
        <c:majorTickMark val="out"/>
        <c:minorTickMark val="none"/>
        <c:tickLblPos val="low"/>
        <c:txPr>
          <a:bodyPr/>
          <a:lstStyle/>
          <a:p>
            <a:pPr>
              <a:defRPr sz="1800" b="1"/>
            </a:pPr>
            <a:endParaRPr lang="fr-FR"/>
          </a:p>
        </c:txPr>
        <c:crossAx val="-2060512056"/>
        <c:crosses val="autoZero"/>
        <c:auto val="1"/>
        <c:lblAlgn val="ctr"/>
        <c:lblOffset val="100"/>
        <c:noMultiLvlLbl val="0"/>
      </c:catAx>
      <c:valAx>
        <c:axId val="-2060512056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crossAx val="-20612666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0947975695951392"/>
          <c:y val="0.0849615087176603"/>
          <c:w val="0.30697922995846"/>
          <c:h val="0.393880764904387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200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/>
              <a:t>Total des CI / Total Ressources </a:t>
            </a:r>
          </a:p>
        </c:rich>
      </c:tx>
      <c:layout>
        <c:manualLayout>
          <c:xMode val="edge"/>
          <c:yMode val="edge"/>
          <c:x val="0.125576843387654"/>
          <c:y val="0.010441077536788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691512345679012"/>
          <c:y val="0.0730816680405924"/>
          <c:w val="0.903426533488869"/>
          <c:h val="0.9071131451528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'TES 11 travail'!$A$202</c:f>
              <c:strCache>
                <c:ptCount val="1"/>
                <c:pt idx="0">
                  <c:v>Agri. et div.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2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travail'!$I$201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travail'!$I$202</c:f>
              <c:numCache>
                <c:formatCode>0%</c:formatCode>
                <c:ptCount val="1"/>
                <c:pt idx="0">
                  <c:v>0.00608608354520415</c:v>
                </c:pt>
              </c:numCache>
            </c:numRef>
          </c:val>
        </c:ser>
        <c:ser>
          <c:idx val="1"/>
          <c:order val="1"/>
          <c:tx>
            <c:strRef>
              <c:f>'TES 11 travail'!$A$203</c:f>
              <c:strCache>
                <c:ptCount val="1"/>
                <c:pt idx="0">
                  <c:v>Min. Ni 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1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2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travail'!$I$201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travail'!$I$203</c:f>
              <c:numCache>
                <c:formatCode>0%</c:formatCode>
                <c:ptCount val="1"/>
                <c:pt idx="0">
                  <c:v>0.017035646799887</c:v>
                </c:pt>
              </c:numCache>
            </c:numRef>
          </c:val>
        </c:ser>
        <c:ser>
          <c:idx val="2"/>
          <c:order val="2"/>
          <c:tx>
            <c:strRef>
              <c:f>'TES 11 travail'!$A$204</c:f>
              <c:strCache>
                <c:ptCount val="1"/>
                <c:pt idx="0">
                  <c:v>Ni métal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3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travail'!$I$201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travail'!$I$204</c:f>
              <c:numCache>
                <c:formatCode>0%</c:formatCode>
                <c:ptCount val="1"/>
                <c:pt idx="0">
                  <c:v>0.0</c:v>
                </c:pt>
              </c:numCache>
            </c:numRef>
          </c:val>
        </c:ser>
        <c:ser>
          <c:idx val="3"/>
          <c:order val="3"/>
          <c:tx>
            <c:strRef>
              <c:f>'TES 11 travail'!$A$205</c:f>
              <c:strCache>
                <c:ptCount val="1"/>
                <c:pt idx="0">
                  <c:v>Aut. Ind. hors BTP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2"/>
              <c:layout>
                <c:manualLayout>
                  <c:x val="0.0251968503937008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293209876543209"/>
                  <c:y val="8.9868242880145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travail'!$I$201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travail'!$I$205</c:f>
              <c:numCache>
                <c:formatCode>0%</c:formatCode>
                <c:ptCount val="1"/>
                <c:pt idx="0">
                  <c:v>0.174192284812822</c:v>
                </c:pt>
              </c:numCache>
            </c:numRef>
          </c:val>
        </c:ser>
        <c:ser>
          <c:idx val="4"/>
          <c:order val="4"/>
          <c:tx>
            <c:strRef>
              <c:f>'TES 11 travail'!$A$206</c:f>
              <c:strCache>
                <c:ptCount val="1"/>
                <c:pt idx="0">
                  <c:v>BTP </c:v>
                </c:pt>
              </c:strCache>
            </c:strRef>
          </c:tx>
          <c:spPr>
            <a:solidFill>
              <a:srgbClr val="660066"/>
            </a:solidFill>
          </c:spPr>
          <c:invertIfNegative val="0"/>
          <c:dLbls>
            <c:dLbl>
              <c:idx val="1"/>
              <c:delete val="1"/>
            </c:dLbl>
            <c:dLbl>
              <c:idx val="2"/>
              <c:delete val="1"/>
            </c:dLbl>
            <c:txPr>
              <a:bodyPr/>
              <a:lstStyle/>
              <a:p>
                <a:pPr>
                  <a:defRPr sz="1800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travail'!$I$201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travail'!$I$206</c:f>
              <c:numCache>
                <c:formatCode>0%</c:formatCode>
                <c:ptCount val="1"/>
                <c:pt idx="0">
                  <c:v>0.0439078216970636</c:v>
                </c:pt>
              </c:numCache>
            </c:numRef>
          </c:val>
        </c:ser>
        <c:ser>
          <c:idx val="5"/>
          <c:order val="5"/>
          <c:tx>
            <c:strRef>
              <c:f>'TES 11 travail'!$A$207</c:f>
              <c:strCache>
                <c:ptCount val="1"/>
                <c:pt idx="0">
                  <c:v>Commerce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elete val="1"/>
          </c:dLbls>
          <c:cat>
            <c:strRef>
              <c:f>'TES 11 travail'!$I$201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travail'!$I$207</c:f>
              <c:numCache>
                <c:formatCode>0%</c:formatCode>
                <c:ptCount val="1"/>
                <c:pt idx="0">
                  <c:v>0.00382303380148073</c:v>
                </c:pt>
              </c:numCache>
            </c:numRef>
          </c:val>
        </c:ser>
        <c:ser>
          <c:idx val="6"/>
          <c:order val="6"/>
          <c:tx>
            <c:strRef>
              <c:f>'TES 11 travail'!$A$208</c:f>
              <c:strCache>
                <c:ptCount val="1"/>
                <c:pt idx="0">
                  <c:v>Aut. Serv.  hors APU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0.0308641975308641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elete val="1"/>
            </c:dLbl>
            <c:txPr>
              <a:bodyPr/>
              <a:lstStyle/>
              <a:p>
                <a:pPr>
                  <a:defRPr sz="18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travail'!$I$201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travail'!$I$208</c:f>
              <c:numCache>
                <c:formatCode>0%</c:formatCode>
                <c:ptCount val="1"/>
                <c:pt idx="0">
                  <c:v>0.160132340701979</c:v>
                </c:pt>
              </c:numCache>
            </c:numRef>
          </c:val>
        </c:ser>
        <c:ser>
          <c:idx val="7"/>
          <c:order val="7"/>
          <c:tx>
            <c:strRef>
              <c:f>'TES 11 travail'!$A$209</c:f>
              <c:strCache>
                <c:ptCount val="1"/>
                <c:pt idx="0">
                  <c:v>Services d'adm. Pub. </c:v>
                </c:pt>
              </c:strCache>
            </c:strRef>
          </c:tx>
          <c:spPr>
            <a:solidFill>
              <a:schemeClr val="bg1"/>
            </a:solidFill>
            <a:ln w="19050" cmpd="sng">
              <a:solidFill>
                <a:schemeClr val="tx1"/>
              </a:solidFill>
            </a:ln>
          </c:spPr>
          <c:invertIfNegative val="0"/>
          <c:dLbls>
            <c:delete val="1"/>
          </c:dLbls>
          <c:cat>
            <c:strRef>
              <c:f>'TES 11 travail'!$I$201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travail'!$I$209</c:f>
              <c:numCache>
                <c:formatCode>0%</c:formatCode>
                <c:ptCount val="1"/>
                <c:pt idx="0">
                  <c:v>0.0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2069638232"/>
        <c:axId val="-2069635256"/>
      </c:barChart>
      <c:lineChart>
        <c:grouping val="standard"/>
        <c:varyColors val="0"/>
        <c:ser>
          <c:idx val="8"/>
          <c:order val="8"/>
          <c:tx>
            <c:strRef>
              <c:f>'TES 11 travail'!$A$210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noFill/>
            </a:ln>
          </c:spPr>
          <c:marker>
            <c:symbol val="triangle"/>
            <c:size val="2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0.0433411134461019"/>
                  <c:y val="-0.0179827730738679"/>
                </c:manualLayout>
              </c:layout>
              <c:spPr/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231481481481481"/>
                  <c:y val="-0.00490196078431372"/>
                </c:manualLayout>
              </c:layout>
              <c:spPr/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432098765432099"/>
                  <c:y val="-0.0171568627450981"/>
                </c:manualLayout>
              </c:layout>
              <c:spPr/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216049382716048"/>
                  <c:y val="-0.00245098039215695"/>
                </c:manualLayout>
              </c:layout>
              <c:spPr/>
              <c:txPr>
                <a:bodyPr/>
                <a:lstStyle/>
                <a:p>
                  <a:pPr>
                    <a:defRPr sz="2000" b="1" i="1"/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travail'!$I$201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travail'!$I$210</c:f>
              <c:numCache>
                <c:formatCode>0%</c:formatCode>
                <c:ptCount val="1"/>
                <c:pt idx="0">
                  <c:v>0.405177211358437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069638232"/>
        <c:axId val="-2069635256"/>
      </c:lineChart>
      <c:catAx>
        <c:axId val="-2069638232"/>
        <c:scaling>
          <c:orientation val="minMax"/>
        </c:scaling>
        <c:delete val="1"/>
        <c:axPos val="b"/>
        <c:majorTickMark val="out"/>
        <c:minorTickMark val="none"/>
        <c:tickLblPos val="low"/>
        <c:crossAx val="-2069635256"/>
        <c:crosses val="autoZero"/>
        <c:auto val="1"/>
        <c:lblAlgn val="ctr"/>
        <c:lblOffset val="100"/>
        <c:noMultiLvlLbl val="0"/>
      </c:catAx>
      <c:valAx>
        <c:axId val="-2069635256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crossAx val="-20696382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 dirty="0"/>
              <a:t>La VAB par branche en 2011, </a:t>
            </a:r>
            <a:endParaRPr lang="fr-FR" sz="2400" dirty="0" smtClean="0"/>
          </a:p>
          <a:p>
            <a:pPr>
              <a:defRPr sz="2400"/>
            </a:pPr>
            <a:r>
              <a:rPr lang="fr-FR" sz="2400" dirty="0" smtClean="0"/>
              <a:t>GCFP </a:t>
            </a:r>
            <a:r>
              <a:rPr lang="fr-FR" sz="2400" dirty="0"/>
              <a:t>courants</a:t>
            </a:r>
          </a:p>
        </c:rich>
      </c:tx>
      <c:layout>
        <c:manualLayout>
          <c:xMode val="edge"/>
          <c:yMode val="edge"/>
          <c:x val="0.165784055619002"/>
          <c:y val="0.00116188405319628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54569292582503"/>
          <c:y val="0.107875699637964"/>
          <c:w val="0.933390926845045"/>
          <c:h val="0.6464273346584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'TES 11 travail'!$B$259</c:f>
              <c:strCache>
                <c:ptCount val="1"/>
                <c:pt idx="0">
                  <c:v>+ Production par branche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4"/>
              <c:layout>
                <c:manualLayout>
                  <c:x val="-0.00203562340966929"/>
                  <c:y val="-0.01301720130172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0.00407124681933842"/>
                  <c:y val="-0.02975360297536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2000" b="1">
                    <a:solidFill>
                      <a:srgbClr val="0000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travail'!$C$257:$I$257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travail'!$C$259:$I$259</c:f>
              <c:numCache>
                <c:formatCode>#,##0</c:formatCode>
                <c:ptCount val="7"/>
                <c:pt idx="0">
                  <c:v>29.78</c:v>
                </c:pt>
                <c:pt idx="1">
                  <c:v>174.626</c:v>
                </c:pt>
                <c:pt idx="2">
                  <c:v>209.617</c:v>
                </c:pt>
                <c:pt idx="3">
                  <c:v>336.095</c:v>
                </c:pt>
                <c:pt idx="4">
                  <c:v>165.569</c:v>
                </c:pt>
                <c:pt idx="5">
                  <c:v>592.488</c:v>
                </c:pt>
                <c:pt idx="6">
                  <c:v>172.849</c:v>
                </c:pt>
              </c:numCache>
            </c:numRef>
          </c:val>
        </c:ser>
        <c:ser>
          <c:idx val="1"/>
          <c:order val="1"/>
          <c:tx>
            <c:strRef>
              <c:f>'TES 11 travail'!$B$260</c:f>
              <c:strCache>
                <c:ptCount val="1"/>
                <c:pt idx="0">
                  <c:v>- Consommations Intermédiaires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2000" b="1">
                    <a:solidFill>
                      <a:srgbClr val="FF0000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travail'!$C$257:$I$257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travail'!$C$260:$I$260</c:f>
              <c:numCache>
                <c:formatCode>#,##0</c:formatCode>
                <c:ptCount val="7"/>
                <c:pt idx="0">
                  <c:v>-17.638</c:v>
                </c:pt>
                <c:pt idx="1">
                  <c:v>-110.688</c:v>
                </c:pt>
                <c:pt idx="2">
                  <c:v>-148.708</c:v>
                </c:pt>
                <c:pt idx="3">
                  <c:v>-236.366</c:v>
                </c:pt>
                <c:pt idx="4">
                  <c:v>-64.988</c:v>
                </c:pt>
                <c:pt idx="5">
                  <c:v>-267.127</c:v>
                </c:pt>
                <c:pt idx="6">
                  <c:v>-41.988</c:v>
                </c:pt>
              </c:numCache>
            </c:numRef>
          </c:val>
        </c:ser>
        <c:ser>
          <c:idx val="2"/>
          <c:order val="2"/>
          <c:tx>
            <c:strRef>
              <c:f>'TES 11 travail'!$B$265</c:f>
              <c:strCache>
                <c:ptCount val="1"/>
                <c:pt idx="0">
                  <c:v> = Valeur ajoutée (VAB) par branche 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4"/>
              <c:layout>
                <c:manualLayout>
                  <c:x val="0.0142493638676844"/>
                  <c:y val="-6.8184552478098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008000"/>
              </a:solidFill>
            </c:spPr>
            <c:txPr>
              <a:bodyPr/>
              <a:lstStyle/>
              <a:p>
                <a:pPr>
                  <a:defRPr sz="2400"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travail'!$C$257:$I$257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travail'!$C$261:$I$261</c:f>
              <c:numCache>
                <c:formatCode>#,##0</c:formatCode>
                <c:ptCount val="7"/>
                <c:pt idx="0">
                  <c:v>12.142</c:v>
                </c:pt>
                <c:pt idx="1">
                  <c:v>63.938</c:v>
                </c:pt>
                <c:pt idx="2">
                  <c:v>60.90900000000002</c:v>
                </c:pt>
                <c:pt idx="3">
                  <c:v>99.72900000000001</c:v>
                </c:pt>
                <c:pt idx="4">
                  <c:v>100.581</c:v>
                </c:pt>
                <c:pt idx="5">
                  <c:v>325.361</c:v>
                </c:pt>
                <c:pt idx="6">
                  <c:v>130.861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100108648"/>
        <c:axId val="-2100104920"/>
      </c:barChart>
      <c:catAx>
        <c:axId val="-2100108648"/>
        <c:scaling>
          <c:orientation val="minMax"/>
        </c:scaling>
        <c:delete val="0"/>
        <c:axPos val="b"/>
        <c:majorTickMark val="out"/>
        <c:minorTickMark val="none"/>
        <c:tickLblPos val="low"/>
        <c:txPr>
          <a:bodyPr/>
          <a:lstStyle/>
          <a:p>
            <a:pPr>
              <a:defRPr sz="1800" b="1"/>
            </a:pPr>
            <a:endParaRPr lang="fr-FR"/>
          </a:p>
        </c:txPr>
        <c:crossAx val="-2100104920"/>
        <c:crosses val="autoZero"/>
        <c:auto val="1"/>
        <c:lblAlgn val="ctr"/>
        <c:lblOffset val="100"/>
        <c:noMultiLvlLbl val="0"/>
      </c:catAx>
      <c:valAx>
        <c:axId val="-2100104920"/>
        <c:scaling>
          <c:orientation val="minMax"/>
        </c:scaling>
        <c:delete val="0"/>
        <c:axPos val="l"/>
        <c:numFmt formatCode="#,##0" sourceLinked="1"/>
        <c:majorTickMark val="out"/>
        <c:minorTickMark val="none"/>
        <c:tickLblPos val="nextTo"/>
        <c:crossAx val="-21001086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0786757227865601"/>
          <c:y val="0.109097471602661"/>
          <c:w val="0.63478559836509"/>
          <c:h val="0.163013723702947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80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 dirty="0"/>
              <a:t>La VAB globale </a:t>
            </a:r>
            <a:r>
              <a:rPr lang="fr-FR" sz="2400" dirty="0" smtClean="0"/>
              <a:t>en 2011 </a:t>
            </a:r>
            <a:endParaRPr lang="fr-FR" sz="2400" dirty="0"/>
          </a:p>
        </c:rich>
      </c:tx>
      <c:layout>
        <c:manualLayout>
          <c:xMode val="edge"/>
          <c:yMode val="edge"/>
          <c:x val="0.154503139639191"/>
          <c:y val="0.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"/>
          <c:y val="0.150365704286964"/>
          <c:w val="1.0"/>
          <c:h val="0.8120262505185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'TES 11 travail'!$B$259</c:f>
              <c:strCache>
                <c:ptCount val="1"/>
                <c:pt idx="0">
                  <c:v>+ Production par branche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600" b="1">
                    <a:solidFill>
                      <a:srgbClr val="0000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travail'!$J$257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travail'!$J$259</c:f>
              <c:numCache>
                <c:formatCode>#,##0</c:formatCode>
                <c:ptCount val="1"/>
                <c:pt idx="0">
                  <c:v>1681.024</c:v>
                </c:pt>
              </c:numCache>
            </c:numRef>
          </c:val>
        </c:ser>
        <c:ser>
          <c:idx val="1"/>
          <c:order val="1"/>
          <c:tx>
            <c:strRef>
              <c:f>'TES 11 travail'!$B$260</c:f>
              <c:strCache>
                <c:ptCount val="1"/>
                <c:pt idx="0">
                  <c:v>- Consommations Intermédiaires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travail'!$J$257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travail'!$J$260</c:f>
              <c:numCache>
                <c:formatCode>#,##0</c:formatCode>
                <c:ptCount val="1"/>
                <c:pt idx="0">
                  <c:v>-887.503</c:v>
                </c:pt>
              </c:numCache>
            </c:numRef>
          </c:val>
        </c:ser>
        <c:ser>
          <c:idx val="2"/>
          <c:order val="2"/>
          <c:tx>
            <c:strRef>
              <c:f>'TES 11 travail'!$B$261</c:f>
              <c:strCache>
                <c:ptCount val="1"/>
                <c:pt idx="0">
                  <c:v> = Valeur ajoutée (VAB) par branche 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spPr>
              <a:solidFill>
                <a:srgbClr val="008000"/>
              </a:solidFill>
            </c:spPr>
            <c:txPr>
              <a:bodyPr/>
              <a:lstStyle/>
              <a:p>
                <a:pPr>
                  <a:defRPr sz="2400"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travail'!$J$257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travail'!$J$261</c:f>
              <c:numCache>
                <c:formatCode>#,##0</c:formatCode>
                <c:ptCount val="1"/>
                <c:pt idx="0">
                  <c:v>793.5210000000001</c:v>
                </c:pt>
              </c:numCache>
            </c:numRef>
          </c:val>
        </c:ser>
        <c:ser>
          <c:idx val="3"/>
          <c:order val="3"/>
          <c:tx>
            <c:strRef>
              <c:f>'TES 11 travail'!$B$262</c:f>
              <c:strCache>
                <c:ptCount val="1"/>
              </c:strCache>
            </c:strRef>
          </c:tx>
          <c:invertIfNegative val="0"/>
          <c:dLbls>
            <c:delete val="1"/>
          </c:dLbls>
          <c:cat>
            <c:strRef>
              <c:f>'TES 11 travail'!$J$257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travail'!$J$262</c:f>
              <c:numCache>
                <c:formatCode>General</c:formatCode>
                <c:ptCount val="1"/>
                <c:pt idx="0">
                  <c:v>0.0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060736072"/>
        <c:axId val="-2060767656"/>
      </c:barChart>
      <c:catAx>
        <c:axId val="-2060736072"/>
        <c:scaling>
          <c:orientation val="minMax"/>
        </c:scaling>
        <c:delete val="1"/>
        <c:axPos val="b"/>
        <c:majorTickMark val="out"/>
        <c:minorTickMark val="none"/>
        <c:tickLblPos val="low"/>
        <c:crossAx val="-2060767656"/>
        <c:crosses val="autoZero"/>
        <c:auto val="1"/>
        <c:lblAlgn val="ctr"/>
        <c:lblOffset val="100"/>
        <c:noMultiLvlLbl val="0"/>
      </c:catAx>
      <c:valAx>
        <c:axId val="-2060767656"/>
        <c:scaling>
          <c:orientation val="minMax"/>
          <c:max val="1700.0"/>
          <c:min val="-1000.0"/>
        </c:scaling>
        <c:delete val="1"/>
        <c:axPos val="l"/>
        <c:numFmt formatCode="#,##0" sourceLinked="1"/>
        <c:majorTickMark val="out"/>
        <c:minorTickMark val="none"/>
        <c:tickLblPos val="nextTo"/>
        <c:crossAx val="-20607360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/>
              <a:t> VAB par branche en 2011, </a:t>
            </a:r>
            <a:r>
              <a:rPr lang="fr-FR" sz="2400" i="1" u="sng"/>
              <a:t>% du PIB</a:t>
            </a:r>
          </a:p>
        </c:rich>
      </c:tx>
      <c:layout>
        <c:manualLayout>
          <c:xMode val="edge"/>
          <c:yMode val="edge"/>
          <c:x val="0.235863870381587"/>
          <c:y val="0.00896290463692038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885117455677635"/>
          <c:y val="0.110218140068886"/>
          <c:w val="0.90579939645262"/>
          <c:h val="0.7527898966704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'TES 11 travail'!$B$263</c:f>
              <c:strCache>
                <c:ptCount val="1"/>
                <c:pt idx="0">
                  <c:v>+ Production par branche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4"/>
              <c:layout>
                <c:manualLayout>
                  <c:x val="0.0"/>
                  <c:y val="-0.02407407758443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0.00202020234155768"/>
                  <c:y val="-0.02777778182819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800" b="1">
                    <a:solidFill>
                      <a:srgbClr val="0000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travail'!$C$257:$I$257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travail'!$C$263:$I$263</c:f>
              <c:numCache>
                <c:formatCode>0%</c:formatCode>
                <c:ptCount val="7"/>
                <c:pt idx="0">
                  <c:v>0.0375289374824359</c:v>
                </c:pt>
                <c:pt idx="1">
                  <c:v>0.220064749389115</c:v>
                </c:pt>
                <c:pt idx="2">
                  <c:v>0.26416062082793</c:v>
                </c:pt>
                <c:pt idx="3">
                  <c:v>0.423548967198096</c:v>
                </c:pt>
                <c:pt idx="4">
                  <c:v>0.208651062794809</c:v>
                </c:pt>
                <c:pt idx="5">
                  <c:v>0.746656988283864</c:v>
                </c:pt>
                <c:pt idx="6">
                  <c:v>0.217825363159891</c:v>
                </c:pt>
              </c:numCache>
            </c:numRef>
          </c:val>
        </c:ser>
        <c:ser>
          <c:idx val="1"/>
          <c:order val="1"/>
          <c:tx>
            <c:strRef>
              <c:f>'TES 11 travail'!$B$264</c:f>
              <c:strCache>
                <c:ptCount val="1"/>
                <c:pt idx="0">
                  <c:v>- Consommations Intermédiaires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travail'!$C$257:$I$257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travail'!$C$264:$I$264</c:f>
              <c:numCache>
                <c:formatCode>0%</c:formatCode>
                <c:ptCount val="7"/>
                <c:pt idx="0">
                  <c:v>-0.0222275150878175</c:v>
                </c:pt>
                <c:pt idx="1">
                  <c:v>-0.139489692144253</c:v>
                </c:pt>
                <c:pt idx="2">
                  <c:v>-0.187402727842111</c:v>
                </c:pt>
                <c:pt idx="3">
                  <c:v>-0.297869873639135</c:v>
                </c:pt>
                <c:pt idx="4">
                  <c:v>-0.0818982736436716</c:v>
                </c:pt>
                <c:pt idx="5">
                  <c:v>-0.336635073299887</c:v>
                </c:pt>
                <c:pt idx="6">
                  <c:v>-0.0529135334792652</c:v>
                </c:pt>
              </c:numCache>
            </c:numRef>
          </c:val>
        </c:ser>
        <c:ser>
          <c:idx val="2"/>
          <c:order val="2"/>
          <c:tx>
            <c:strRef>
              <c:f>'TES 11 travail'!$B$265</c:f>
              <c:strCache>
                <c:ptCount val="1"/>
                <c:pt idx="0">
                  <c:v> = Valeur ajoutée (VAB) par branche 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spPr>
              <a:solidFill>
                <a:srgbClr val="008000"/>
              </a:solidFill>
            </c:spPr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travail'!$C$257:$I$257</c:f>
              <c:strCache>
                <c:ptCount val="7"/>
                <c:pt idx="0">
                  <c:v>Agri. et div.</c:v>
                </c:pt>
                <c:pt idx="1">
                  <c:v>Ni</c:v>
                </c:pt>
                <c:pt idx="2">
                  <c:v>Aut. Ind. hors BTP</c:v>
                </c:pt>
                <c:pt idx="3">
                  <c:v>BTP</c:v>
                </c:pt>
                <c:pt idx="4">
                  <c:v>Commerce</c:v>
                </c:pt>
                <c:pt idx="5">
                  <c:v>Aut. Serv. hors APU</c:v>
                </c:pt>
                <c:pt idx="6">
                  <c:v>APU</c:v>
                </c:pt>
              </c:strCache>
            </c:strRef>
          </c:cat>
          <c:val>
            <c:numRef>
              <c:f>'TES 11 travail'!$C$265:$I$265</c:f>
              <c:numCache>
                <c:formatCode>0%</c:formatCode>
                <c:ptCount val="7"/>
                <c:pt idx="0">
                  <c:v>0.0153014223946184</c:v>
                </c:pt>
                <c:pt idx="1">
                  <c:v>0.0805750572448618</c:v>
                </c:pt>
                <c:pt idx="2">
                  <c:v>0.0767578929858189</c:v>
                </c:pt>
                <c:pt idx="3">
                  <c:v>0.125679093558961</c:v>
                </c:pt>
                <c:pt idx="4">
                  <c:v>0.126752789151138</c:v>
                </c:pt>
                <c:pt idx="5">
                  <c:v>0.410021914983976</c:v>
                </c:pt>
                <c:pt idx="6">
                  <c:v>0.164911829680626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39410184"/>
        <c:axId val="2139453032"/>
      </c:barChart>
      <c:catAx>
        <c:axId val="2139410184"/>
        <c:scaling>
          <c:orientation val="minMax"/>
        </c:scaling>
        <c:delete val="0"/>
        <c:axPos val="b"/>
        <c:majorTickMark val="out"/>
        <c:minorTickMark val="none"/>
        <c:tickLblPos val="low"/>
        <c:txPr>
          <a:bodyPr/>
          <a:lstStyle/>
          <a:p>
            <a:pPr>
              <a:defRPr sz="1800" b="1"/>
            </a:pPr>
            <a:endParaRPr lang="fr-FR"/>
          </a:p>
        </c:txPr>
        <c:crossAx val="2139453032"/>
        <c:crosses val="autoZero"/>
        <c:auto val="1"/>
        <c:lblAlgn val="ctr"/>
        <c:lblOffset val="100"/>
        <c:noMultiLvlLbl val="0"/>
      </c:catAx>
      <c:valAx>
        <c:axId val="2139453032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crossAx val="21394101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0827469492853678"/>
          <c:y val="0.0867823209814043"/>
          <c:w val="0.623863616298992"/>
          <c:h val="0.17030842378367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80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/>
              <a:t> % du PIB</a:t>
            </a:r>
          </a:p>
        </c:rich>
      </c:tx>
      <c:layout>
        <c:manualLayout>
          <c:xMode val="edge"/>
          <c:yMode val="edge"/>
          <c:x val="0.390675715744737"/>
          <c:y val="0.00896290463692038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54569292582503"/>
          <c:y val="0.110218140068886"/>
          <c:w val="0.933390926845045"/>
          <c:h val="0.843485518660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'TES 11 travail'!$B$263</c:f>
              <c:strCache>
                <c:ptCount val="1"/>
                <c:pt idx="0">
                  <c:v>+ Production par branche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800" b="1">
                    <a:solidFill>
                      <a:srgbClr val="0000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travail'!$J$257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travail'!$J$263</c:f>
              <c:numCache>
                <c:formatCode>0%</c:formatCode>
                <c:ptCount val="1"/>
                <c:pt idx="0">
                  <c:v>2.118436689136141</c:v>
                </c:pt>
              </c:numCache>
            </c:numRef>
          </c:val>
        </c:ser>
        <c:ser>
          <c:idx val="1"/>
          <c:order val="1"/>
          <c:tx>
            <c:strRef>
              <c:f>'TES 11 travail'!$B$264</c:f>
              <c:strCache>
                <c:ptCount val="1"/>
                <c:pt idx="0">
                  <c:v>- Consommations Intermédiaires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travail'!$J$257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travail'!$J$264</c:f>
              <c:numCache>
                <c:formatCode>0%</c:formatCode>
                <c:ptCount val="1"/>
                <c:pt idx="0">
                  <c:v>-1.118436689136141</c:v>
                </c:pt>
              </c:numCache>
            </c:numRef>
          </c:val>
        </c:ser>
        <c:ser>
          <c:idx val="2"/>
          <c:order val="2"/>
          <c:tx>
            <c:strRef>
              <c:f>'TES 11 travail'!$B$265</c:f>
              <c:strCache>
                <c:ptCount val="1"/>
                <c:pt idx="0">
                  <c:v> = Valeur ajoutée (VAB) par branche 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0"/>
              <c:spPr>
                <a:solidFill>
                  <a:srgbClr val="008000"/>
                </a:solidFill>
              </c:spPr>
              <c:txPr>
                <a:bodyPr/>
                <a:lstStyle/>
                <a:p>
                  <a:pPr>
                    <a:defRPr sz="1600" b="1">
                      <a:solidFill>
                        <a:srgbClr val="FFFFFF"/>
                      </a:solidFill>
                    </a:defRPr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008000"/>
              </a:solidFill>
            </c:spPr>
            <c:txPr>
              <a:bodyPr/>
              <a:lstStyle/>
              <a:p>
                <a:pPr>
                  <a:defRPr sz="2000"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'TES 11 travail'!$J$257</c:f>
              <c:strCache>
                <c:ptCount val="1"/>
                <c:pt idx="0">
                  <c:v>Total des CI</c:v>
                </c:pt>
              </c:strCache>
            </c:strRef>
          </c:cat>
          <c:val>
            <c:numRef>
              <c:f>'TES 11 travail'!$J$265</c:f>
              <c:numCache>
                <c:formatCode>0%</c:formatCode>
                <c:ptCount val="1"/>
                <c:pt idx="0">
                  <c:v>1.0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40062648"/>
        <c:axId val="-2076729160"/>
      </c:barChart>
      <c:catAx>
        <c:axId val="2140062648"/>
        <c:scaling>
          <c:orientation val="minMax"/>
        </c:scaling>
        <c:delete val="1"/>
        <c:axPos val="b"/>
        <c:majorTickMark val="out"/>
        <c:minorTickMark val="none"/>
        <c:tickLblPos val="low"/>
        <c:crossAx val="-2076729160"/>
        <c:crosses val="autoZero"/>
        <c:auto val="1"/>
        <c:lblAlgn val="ctr"/>
        <c:lblOffset val="100"/>
        <c:noMultiLvlLbl val="0"/>
      </c:catAx>
      <c:valAx>
        <c:axId val="-2076729160"/>
        <c:scaling>
          <c:orientation val="minMax"/>
          <c:max val="2.2"/>
          <c:min val="-1.2"/>
        </c:scaling>
        <c:delete val="1"/>
        <c:axPos val="l"/>
        <c:numFmt formatCode="0%" sourceLinked="1"/>
        <c:majorTickMark val="out"/>
        <c:minorTickMark val="none"/>
        <c:tickLblPos val="nextTo"/>
        <c:crossAx val="21400626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Scenarii </a:t>
            </a:r>
            <a:r>
              <a:rPr lang="fr-FR" sz="1800" dirty="0" smtClean="0"/>
              <a:t>à 2025 : </a:t>
            </a:r>
          </a:p>
          <a:p>
            <a:pPr>
              <a:defRPr sz="1800"/>
            </a:pPr>
            <a:r>
              <a:rPr lang="fr-FR" sz="1800" dirty="0" smtClean="0"/>
              <a:t>Taux de croissance </a:t>
            </a:r>
          </a:p>
          <a:p>
            <a:pPr>
              <a:defRPr sz="1800"/>
            </a:pPr>
            <a:r>
              <a:rPr lang="fr-FR" sz="1800" dirty="0" smtClean="0"/>
              <a:t>annuel du PIB </a:t>
            </a:r>
          </a:p>
          <a:p>
            <a:pPr>
              <a:defRPr sz="1800"/>
            </a:pPr>
            <a:r>
              <a:rPr lang="fr-FR" sz="1800" dirty="0" smtClean="0"/>
              <a:t>GCFP </a:t>
            </a:r>
          </a:p>
          <a:p>
            <a:pPr>
              <a:defRPr sz="1800"/>
            </a:pPr>
            <a:r>
              <a:rPr lang="fr-FR" sz="1800" i="1" u="sng" dirty="0" smtClean="0"/>
              <a:t>Courants</a:t>
            </a:r>
          </a:p>
        </c:rich>
      </c:tx>
      <c:layout>
        <c:manualLayout>
          <c:xMode val="edge"/>
          <c:yMode val="edge"/>
          <c:x val="0.118947467387472"/>
          <c:y val="0.0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148651257302515"/>
          <c:y val="0.0718694770140632"/>
          <c:w val="0.851348742697485"/>
          <c:h val="0.868741876697727"/>
        </c:manualLayout>
      </c:layout>
      <c:lineChart>
        <c:grouping val="standard"/>
        <c:varyColors val="0"/>
        <c:ser>
          <c:idx val="2"/>
          <c:order val="0"/>
          <c:tx>
            <c:strRef>
              <c:f>DépensesRecettesCAFAT!$A$142</c:f>
              <c:strCache>
                <c:ptCount val="1"/>
                <c:pt idx="0">
                  <c:v>H h </c:v>
                </c:pt>
              </c:strCache>
            </c:strRef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DépensesRecettesCAFAT!$B$142:$M$142</c:f>
              <c:numCache>
                <c:formatCode>0.0%</c:formatCode>
                <c:ptCount val="12"/>
                <c:pt idx="1">
                  <c:v>0.0</c:v>
                </c:pt>
                <c:pt idx="2">
                  <c:v>0.000840441167555772</c:v>
                </c:pt>
                <c:pt idx="3">
                  <c:v>0.01</c:v>
                </c:pt>
                <c:pt idx="4">
                  <c:v>0.03</c:v>
                </c:pt>
                <c:pt idx="5">
                  <c:v>0.04</c:v>
                </c:pt>
                <c:pt idx="6">
                  <c:v>0.06</c:v>
                </c:pt>
                <c:pt idx="7">
                  <c:v>0.08</c:v>
                </c:pt>
                <c:pt idx="8">
                  <c:v>0.08</c:v>
                </c:pt>
                <c:pt idx="9">
                  <c:v>0.08</c:v>
                </c:pt>
                <c:pt idx="10">
                  <c:v>0.08</c:v>
                </c:pt>
                <c:pt idx="11">
                  <c:v>0.08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DépensesRecettesCAFAT!$A$141</c:f>
              <c:strCache>
                <c:ptCount val="1"/>
                <c:pt idx="0">
                  <c:v>H m </c:v>
                </c:pt>
              </c:strCache>
            </c:strRef>
          </c:tx>
          <c:spPr>
            <a:ln w="76200" cmpd="sng">
              <a:solidFill>
                <a:srgbClr val="0000FF"/>
              </a:solidFill>
            </a:ln>
          </c:spPr>
          <c:marker>
            <c:symbol val="none"/>
          </c:marker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DépensesRecettesCAFAT!$B$141:$M$141</c:f>
              <c:numCache>
                <c:formatCode>0.0%</c:formatCode>
                <c:ptCount val="12"/>
                <c:pt idx="1">
                  <c:v>0.0</c:v>
                </c:pt>
                <c:pt idx="2">
                  <c:v>0.000840441167555772</c:v>
                </c:pt>
                <c:pt idx="3">
                  <c:v>0.01</c:v>
                </c:pt>
                <c:pt idx="4">
                  <c:v>0.0225</c:v>
                </c:pt>
                <c:pt idx="5">
                  <c:v>0.03</c:v>
                </c:pt>
                <c:pt idx="6">
                  <c:v>0.045</c:v>
                </c:pt>
                <c:pt idx="7">
                  <c:v>0.06</c:v>
                </c:pt>
                <c:pt idx="8">
                  <c:v>0.06</c:v>
                </c:pt>
                <c:pt idx="9">
                  <c:v>0.06</c:v>
                </c:pt>
                <c:pt idx="10">
                  <c:v>0.06</c:v>
                </c:pt>
                <c:pt idx="11">
                  <c:v>0.06</c:v>
                </c:pt>
              </c:numCache>
            </c:numRef>
          </c:val>
          <c:smooth val="0"/>
        </c:ser>
        <c:ser>
          <c:idx val="0"/>
          <c:order val="2"/>
          <c:tx>
            <c:strRef>
              <c:f>DépensesRecettesCAFAT!$A$140</c:f>
              <c:strCache>
                <c:ptCount val="1"/>
                <c:pt idx="0">
                  <c:v>H  b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DépensesRecettesCAFAT!$B$140:$M$140</c:f>
              <c:numCache>
                <c:formatCode>0.0%</c:formatCode>
                <c:ptCount val="12"/>
                <c:pt idx="1">
                  <c:v>0.0</c:v>
                </c:pt>
                <c:pt idx="2">
                  <c:v>0.000840441167555772</c:v>
                </c:pt>
                <c:pt idx="3">
                  <c:v>0.01</c:v>
                </c:pt>
                <c:pt idx="4">
                  <c:v>0.015</c:v>
                </c:pt>
                <c:pt idx="5">
                  <c:v>0.02</c:v>
                </c:pt>
                <c:pt idx="6">
                  <c:v>0.03</c:v>
                </c:pt>
                <c:pt idx="7">
                  <c:v>0.04</c:v>
                </c:pt>
                <c:pt idx="8">
                  <c:v>0.04</c:v>
                </c:pt>
                <c:pt idx="9">
                  <c:v>0.04</c:v>
                </c:pt>
                <c:pt idx="10">
                  <c:v>0.04</c:v>
                </c:pt>
                <c:pt idx="11">
                  <c:v>0.04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023608"/>
        <c:axId val="2131019048"/>
      </c:lineChart>
      <c:catAx>
        <c:axId val="21310236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31019048"/>
        <c:crosses val="autoZero"/>
        <c:auto val="1"/>
        <c:lblAlgn val="ctr"/>
        <c:lblOffset val="100"/>
        <c:noMultiLvlLbl val="0"/>
      </c:catAx>
      <c:valAx>
        <c:axId val="2131019048"/>
        <c:scaling>
          <c:orientation val="minMax"/>
          <c:max val="0.081"/>
          <c:min val="0.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crossAx val="2131023608"/>
        <c:crosses val="autoZero"/>
        <c:crossBetween val="between"/>
        <c:majorUnit val="0.01"/>
      </c:valAx>
    </c:plotArea>
    <c:plotVisOnly val="1"/>
    <c:dispBlanksAs val="gap"/>
    <c:showDLblsOverMax val="0"/>
  </c:chart>
  <c:txPr>
    <a:bodyPr/>
    <a:lstStyle/>
    <a:p>
      <a:pPr>
        <a:defRPr sz="1600"/>
      </a:pPr>
      <a:endParaRPr lang="fr-FR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 dirty="0"/>
              <a:t>Taux de croissance en volume </a:t>
            </a:r>
            <a:endParaRPr lang="fr-FR" sz="2400" dirty="0" smtClean="0"/>
          </a:p>
          <a:p>
            <a:pPr>
              <a:defRPr sz="2400"/>
            </a:pPr>
            <a:r>
              <a:rPr lang="fr-FR" sz="2400" dirty="0" smtClean="0"/>
              <a:t>du </a:t>
            </a:r>
            <a:r>
              <a:rPr lang="fr-FR" sz="2400" dirty="0"/>
              <a:t>PIB depuis 2009 , % </a:t>
            </a:r>
          </a:p>
        </c:rich>
      </c:tx>
      <c:layout>
        <c:manualLayout>
          <c:xMode val="edge"/>
          <c:yMode val="edge"/>
          <c:x val="0.168055192318638"/>
          <c:y val="9.08291579852746E-5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41719092805707"/>
          <c:y val="0.0647471238430879"/>
          <c:w val="0.862622349639646"/>
          <c:h val="0.81598910409231"/>
        </c:manualLayout>
      </c:layout>
      <c:lineChart>
        <c:grouping val="standard"/>
        <c:varyColors val="0"/>
        <c:ser>
          <c:idx val="0"/>
          <c:order val="0"/>
          <c:tx>
            <c:strRef>
              <c:f>'PIB et ICA'!$A$19</c:f>
              <c:strCache>
                <c:ptCount val="1"/>
                <c:pt idx="0">
                  <c:v>NC</c:v>
                </c:pt>
              </c:strCache>
            </c:strRef>
          </c:tx>
          <c:spPr>
            <a:ln w="57150" cmpd="sng">
              <a:solidFill>
                <a:srgbClr val="008000"/>
              </a:solidFill>
              <a:prstDash val="solid"/>
            </a:ln>
          </c:spPr>
          <c:marker>
            <c:symbol val="none"/>
          </c:marker>
          <c:dPt>
            <c:idx val="7"/>
            <c:bubble3D val="0"/>
            <c:spPr>
              <a:ln w="57150" cmpd="sng">
                <a:solidFill>
                  <a:srgbClr val="008000"/>
                </a:solidFill>
                <a:prstDash val="sysDot"/>
              </a:ln>
            </c:spPr>
          </c:dPt>
          <c:dPt>
            <c:idx val="8"/>
            <c:bubble3D val="0"/>
            <c:spPr>
              <a:ln w="57150" cmpd="sng">
                <a:solidFill>
                  <a:srgbClr val="008000"/>
                </a:solidFill>
                <a:prstDash val="sysDot"/>
              </a:ln>
            </c:spPr>
          </c:dPt>
          <c:dPt>
            <c:idx val="9"/>
            <c:bubble3D val="0"/>
            <c:spPr>
              <a:ln w="57150" cmpd="sng">
                <a:solidFill>
                  <a:srgbClr val="008000"/>
                </a:solidFill>
                <a:prstDash val="sysDash"/>
              </a:ln>
            </c:spPr>
          </c:dPt>
          <c:dPt>
            <c:idx val="10"/>
            <c:bubble3D val="0"/>
            <c:spPr>
              <a:ln w="57150" cmpd="sng">
                <a:solidFill>
                  <a:srgbClr val="008000"/>
                </a:solidFill>
                <a:prstDash val="sysDash"/>
              </a:ln>
            </c:spPr>
          </c:dPt>
          <c:dLbls>
            <c:dLbl>
              <c:idx val="7"/>
              <c:spPr>
                <a:solidFill>
                  <a:schemeClr val="bg1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b="1">
                      <a:solidFill>
                        <a:srgbClr val="008000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>
                <a:solidFill>
                  <a:schemeClr val="bg1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b="1">
                      <a:solidFill>
                        <a:srgbClr val="008000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b="1">
                    <a:solidFill>
                      <a:srgbClr val="008000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'PIB et ICA'!$M$18:$U$18</c:f>
              <c:numCache>
                <c:formatCode>General</c:formatCode>
                <c:ptCount val="9"/>
                <c:pt idx="0">
                  <c:v>2009.0</c:v>
                </c:pt>
                <c:pt idx="1">
                  <c:v>2010.0</c:v>
                </c:pt>
                <c:pt idx="2">
                  <c:v>2011.0</c:v>
                </c:pt>
                <c:pt idx="3">
                  <c:v>2012.0</c:v>
                </c:pt>
                <c:pt idx="4">
                  <c:v>2013.0</c:v>
                </c:pt>
                <c:pt idx="5">
                  <c:v>2014.0</c:v>
                </c:pt>
                <c:pt idx="6">
                  <c:v>2015.0</c:v>
                </c:pt>
                <c:pt idx="7">
                  <c:v>2016.0</c:v>
                </c:pt>
                <c:pt idx="8">
                  <c:v>2017.0</c:v>
                </c:pt>
              </c:numCache>
            </c:numRef>
          </c:cat>
          <c:val>
            <c:numRef>
              <c:f>'PIB et ICA'!$M$19:$U$19</c:f>
              <c:numCache>
                <c:formatCode>0.0%</c:formatCode>
                <c:ptCount val="9"/>
                <c:pt idx="0">
                  <c:v>0.02333</c:v>
                </c:pt>
                <c:pt idx="1">
                  <c:v>0.06938</c:v>
                </c:pt>
                <c:pt idx="2">
                  <c:v>0.04433</c:v>
                </c:pt>
                <c:pt idx="3">
                  <c:v>0.01</c:v>
                </c:pt>
                <c:pt idx="4">
                  <c:v>0.03</c:v>
                </c:pt>
                <c:pt idx="5">
                  <c:v>0.01322</c:v>
                </c:pt>
                <c:pt idx="6">
                  <c:v>0.0138</c:v>
                </c:pt>
                <c:pt idx="7">
                  <c:v>0.0</c:v>
                </c:pt>
                <c:pt idx="8">
                  <c:v>0.01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110000312"/>
        <c:axId val="-2110015160"/>
      </c:lineChart>
      <c:catAx>
        <c:axId val="-2110000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>
            <a:solidFill>
              <a:srgbClr val="FF0000"/>
            </a:solidFill>
          </a:ln>
        </c:spPr>
        <c:txPr>
          <a:bodyPr rot="-5400000" vert="horz"/>
          <a:lstStyle/>
          <a:p>
            <a:pPr>
              <a:defRPr/>
            </a:pPr>
            <a:endParaRPr lang="fr-FR"/>
          </a:p>
        </c:txPr>
        <c:crossAx val="-2110015160"/>
        <c:crosses val="autoZero"/>
        <c:auto val="1"/>
        <c:lblAlgn val="ctr"/>
        <c:lblOffset val="100"/>
        <c:noMultiLvlLbl val="0"/>
      </c:catAx>
      <c:valAx>
        <c:axId val="-211001516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8000"/>
                </a:solidFill>
              </a:defRPr>
            </a:pPr>
            <a:endParaRPr lang="fr-FR"/>
          </a:p>
        </c:txPr>
        <c:crossAx val="-2110000312"/>
        <c:crosses val="autoZero"/>
        <c:crossBetween val="between"/>
        <c:majorUnit val="0.01"/>
      </c:valAx>
    </c:plotArea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1">
    <c:autoUpdate val="0"/>
  </c:externalData>
  <c:userShapes r:id="rId2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Idem en volume : </a:t>
            </a:r>
            <a:endParaRPr lang="fr-FR" sz="1800" dirty="0" smtClean="0"/>
          </a:p>
          <a:p>
            <a:pPr>
              <a:defRPr sz="1800"/>
            </a:pPr>
            <a:r>
              <a:rPr lang="fr-FR" sz="1800" dirty="0" smtClean="0"/>
              <a:t>croissance </a:t>
            </a:r>
            <a:r>
              <a:rPr lang="fr-FR" sz="1800" dirty="0"/>
              <a:t>réelle</a:t>
            </a:r>
          </a:p>
        </c:rich>
      </c:tx>
      <c:layout>
        <c:manualLayout>
          <c:xMode val="edge"/>
          <c:yMode val="edge"/>
          <c:x val="0.583595050618673"/>
          <c:y val="0.0337078651685393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328365609704192"/>
          <c:y val="0.0625568433159338"/>
          <c:w val="0.966950627793147"/>
          <c:h val="0.740909198147984"/>
        </c:manualLayout>
      </c:layout>
      <c:lineChart>
        <c:grouping val="standard"/>
        <c:varyColors val="0"/>
        <c:ser>
          <c:idx val="2"/>
          <c:order val="0"/>
          <c:tx>
            <c:strRef>
              <c:f>DépensesRecettesCAFAT!$A$153</c:f>
              <c:strCache>
                <c:ptCount val="1"/>
                <c:pt idx="0">
                  <c:v>H h </c:v>
                </c:pt>
              </c:strCache>
            </c:strRef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dLbls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b="1">
                    <a:solidFill>
                      <a:srgbClr val="008000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DépensesRecettesCAFAT!$B$153:$M$153</c:f>
              <c:numCache>
                <c:formatCode>0.0%</c:formatCode>
                <c:ptCount val="12"/>
                <c:pt idx="1">
                  <c:v>0.0</c:v>
                </c:pt>
                <c:pt idx="2">
                  <c:v>0.000420220583777886</c:v>
                </c:pt>
                <c:pt idx="3">
                  <c:v>0.005</c:v>
                </c:pt>
                <c:pt idx="4">
                  <c:v>0.015</c:v>
                </c:pt>
                <c:pt idx="5">
                  <c:v>0.02</c:v>
                </c:pt>
                <c:pt idx="6">
                  <c:v>0.03</c:v>
                </c:pt>
                <c:pt idx="7">
                  <c:v>0.04</c:v>
                </c:pt>
                <c:pt idx="8">
                  <c:v>0.04</c:v>
                </c:pt>
                <c:pt idx="9">
                  <c:v>0.04</c:v>
                </c:pt>
                <c:pt idx="10">
                  <c:v>0.04</c:v>
                </c:pt>
                <c:pt idx="11">
                  <c:v>0.04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DépensesRecettesCAFAT!$A$152</c:f>
              <c:strCache>
                <c:ptCount val="1"/>
                <c:pt idx="0">
                  <c:v>H m </c:v>
                </c:pt>
              </c:strCache>
            </c:strRef>
          </c:tx>
          <c:spPr>
            <a:ln w="76200" cmpd="sng">
              <a:solidFill>
                <a:srgbClr val="0000FF"/>
              </a:solidFill>
            </a:ln>
          </c:spPr>
          <c:marker>
            <c:symbol val="none"/>
          </c:marker>
          <c:dLbls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800" b="1">
                    <a:solidFill>
                      <a:srgbClr val="0000FF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DépensesRecettesCAFAT!$B$152:$M$152</c:f>
              <c:numCache>
                <c:formatCode>0.0%</c:formatCode>
                <c:ptCount val="12"/>
                <c:pt idx="1">
                  <c:v>0.0</c:v>
                </c:pt>
                <c:pt idx="2">
                  <c:v>0.000420220583777886</c:v>
                </c:pt>
                <c:pt idx="3">
                  <c:v>0.005</c:v>
                </c:pt>
                <c:pt idx="4">
                  <c:v>0.01125</c:v>
                </c:pt>
                <c:pt idx="5">
                  <c:v>0.015</c:v>
                </c:pt>
                <c:pt idx="6">
                  <c:v>0.0225</c:v>
                </c:pt>
                <c:pt idx="7">
                  <c:v>0.03</c:v>
                </c:pt>
                <c:pt idx="8">
                  <c:v>0.03</c:v>
                </c:pt>
                <c:pt idx="9">
                  <c:v>0.03</c:v>
                </c:pt>
                <c:pt idx="10">
                  <c:v>0.03</c:v>
                </c:pt>
                <c:pt idx="11">
                  <c:v>0.03</c:v>
                </c:pt>
              </c:numCache>
            </c:numRef>
          </c:val>
          <c:smooth val="0"/>
        </c:ser>
        <c:ser>
          <c:idx val="0"/>
          <c:order val="2"/>
          <c:tx>
            <c:strRef>
              <c:f>DépensesRecettesCAFAT!$A$151</c:f>
              <c:strCache>
                <c:ptCount val="1"/>
                <c:pt idx="0">
                  <c:v>H  b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DépensesRecettesCAFAT!$B$151:$M$151</c:f>
              <c:numCache>
                <c:formatCode>0.0%</c:formatCode>
                <c:ptCount val="12"/>
                <c:pt idx="1">
                  <c:v>0.0</c:v>
                </c:pt>
                <c:pt idx="2">
                  <c:v>0.000420220583777886</c:v>
                </c:pt>
                <c:pt idx="3">
                  <c:v>0.005</c:v>
                </c:pt>
                <c:pt idx="4">
                  <c:v>0.0075</c:v>
                </c:pt>
                <c:pt idx="5">
                  <c:v>0.01</c:v>
                </c:pt>
                <c:pt idx="6">
                  <c:v>0.015</c:v>
                </c:pt>
                <c:pt idx="7">
                  <c:v>0.02</c:v>
                </c:pt>
                <c:pt idx="8">
                  <c:v>0.02</c:v>
                </c:pt>
                <c:pt idx="9">
                  <c:v>0.02</c:v>
                </c:pt>
                <c:pt idx="10">
                  <c:v>0.02</c:v>
                </c:pt>
                <c:pt idx="11">
                  <c:v>0.02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0750328"/>
        <c:axId val="2131345048"/>
      </c:lineChart>
      <c:catAx>
        <c:axId val="21307503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31345048"/>
        <c:crosses val="autoZero"/>
        <c:auto val="1"/>
        <c:lblAlgn val="ctr"/>
        <c:lblOffset val="100"/>
        <c:noMultiLvlLbl val="0"/>
      </c:catAx>
      <c:valAx>
        <c:axId val="2131345048"/>
        <c:scaling>
          <c:orientation val="minMax"/>
          <c:max val="0.081"/>
          <c:min val="0.0"/>
        </c:scaling>
        <c:delete val="1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.0%" sourceLinked="0"/>
        <c:majorTickMark val="out"/>
        <c:minorTickMark val="none"/>
        <c:tickLblPos val="nextTo"/>
        <c:crossAx val="2130750328"/>
        <c:crosses val="autoZero"/>
        <c:crossBetween val="between"/>
        <c:majorUnit val="0.01"/>
      </c:valAx>
    </c:plotArea>
    <c:legend>
      <c:legendPos val="r"/>
      <c:legendEntry>
        <c:idx val="0"/>
        <c:txPr>
          <a:bodyPr/>
          <a:lstStyle/>
          <a:p>
            <a:pPr>
              <a:defRPr b="0"/>
            </a:pPr>
            <a:endParaRPr lang="fr-FR"/>
          </a:p>
        </c:txPr>
      </c:legendEntry>
      <c:legendEntry>
        <c:idx val="1"/>
        <c:txPr>
          <a:bodyPr/>
          <a:lstStyle/>
          <a:p>
            <a:pPr>
              <a:defRPr sz="1800" b="1"/>
            </a:pPr>
            <a:endParaRPr lang="fr-FR"/>
          </a:p>
        </c:txPr>
      </c:legendEntry>
      <c:legendEntry>
        <c:idx val="2"/>
        <c:txPr>
          <a:bodyPr/>
          <a:lstStyle/>
          <a:p>
            <a:pPr>
              <a:defRPr b="0"/>
            </a:pPr>
            <a:endParaRPr lang="fr-FR"/>
          </a:p>
        </c:txPr>
      </c:legendEntry>
      <c:layout>
        <c:manualLayout>
          <c:xMode val="edge"/>
          <c:yMode val="edge"/>
          <c:x val="0.365220983740669"/>
          <c:y val="0.00358105517709163"/>
          <c:w val="0.198950414981911"/>
          <c:h val="0.483962074965348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b="1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600"/>
      </a:pPr>
      <a:endParaRPr lang="fr-FR"/>
    </a:p>
  </c:txPr>
  <c:externalData r:id="rId1">
    <c:autoUpdate val="0"/>
  </c:externalData>
  <c:userShapes r:id="rId2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Scenarii d'évolution à 2025 </a:t>
            </a:r>
            <a:endParaRPr lang="fr-FR" sz="1800" dirty="0" smtClean="0"/>
          </a:p>
          <a:p>
            <a:pPr>
              <a:defRPr sz="1800"/>
            </a:pPr>
            <a:r>
              <a:rPr lang="fr-FR" sz="1800" dirty="0" smtClean="0"/>
              <a:t>du </a:t>
            </a:r>
            <a:r>
              <a:rPr lang="fr-FR" sz="1800" dirty="0"/>
              <a:t>PIB en GCFP </a:t>
            </a:r>
            <a:r>
              <a:rPr lang="fr-FR" sz="1800" i="1" dirty="0"/>
              <a:t>courants</a:t>
            </a:r>
          </a:p>
        </c:rich>
      </c:tx>
      <c:layout>
        <c:manualLayout>
          <c:xMode val="edge"/>
          <c:yMode val="edge"/>
          <c:x val="0.187339405155001"/>
          <c:y val="0.0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1513874475368"/>
          <c:y val="0.0323232323232323"/>
          <c:w val="0.8486125524632"/>
          <c:h val="0.817539701476709"/>
        </c:manualLayout>
      </c:layout>
      <c:lineChart>
        <c:grouping val="standard"/>
        <c:varyColors val="0"/>
        <c:ser>
          <c:idx val="2"/>
          <c:order val="0"/>
          <c:tx>
            <c:strRef>
              <c:f>DépensesRecettesCAFAT!$A$137</c:f>
              <c:strCache>
                <c:ptCount val="1"/>
                <c:pt idx="0">
                  <c:v>H h </c:v>
                </c:pt>
              </c:strCache>
            </c:strRef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dLbls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>
                    <a:solidFill>
                      <a:srgbClr val="008000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DépensesRecettesCAFAT!$B$137:$M$137</c:f>
              <c:numCache>
                <c:formatCode>0</c:formatCode>
                <c:ptCount val="12"/>
                <c:pt idx="0">
                  <c:v>955.1904040145593</c:v>
                </c:pt>
                <c:pt idx="1">
                  <c:v>955.1904040145593</c:v>
                </c:pt>
                <c:pt idx="2">
                  <c:v>955.9931853529475</c:v>
                </c:pt>
                <c:pt idx="3">
                  <c:v>965.553117206477</c:v>
                </c:pt>
                <c:pt idx="4">
                  <c:v>994.5197107226715</c:v>
                </c:pt>
                <c:pt idx="5">
                  <c:v>1034.300499151578</c:v>
                </c:pt>
                <c:pt idx="6">
                  <c:v>1096.358529100673</c:v>
                </c:pt>
                <c:pt idx="7">
                  <c:v>1184.067211428727</c:v>
                </c:pt>
                <c:pt idx="8">
                  <c:v>1278.792588343025</c:v>
                </c:pt>
                <c:pt idx="9">
                  <c:v>1381.095995410467</c:v>
                </c:pt>
                <c:pt idx="10">
                  <c:v>1491.583675043305</c:v>
                </c:pt>
                <c:pt idx="11">
                  <c:v>1610.91036904677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DépensesRecettesCAFAT!$A$136</c:f>
              <c:strCache>
                <c:ptCount val="1"/>
                <c:pt idx="0">
                  <c:v>H m </c:v>
                </c:pt>
              </c:strCache>
            </c:strRef>
          </c:tx>
          <c:spPr>
            <a:ln w="76200" cmpd="sng">
              <a:solidFill>
                <a:srgbClr val="0000FF"/>
              </a:solidFill>
            </a:ln>
          </c:spPr>
          <c:marker>
            <c:symbol val="none"/>
          </c:marker>
          <c:dLbls>
            <c:dLbl>
              <c:idx val="1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b="1">
                    <a:solidFill>
                      <a:srgbClr val="0000FF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DépensesRecettesCAFAT!$B$136:$M$136</c:f>
              <c:numCache>
                <c:formatCode>0</c:formatCode>
                <c:ptCount val="12"/>
                <c:pt idx="0">
                  <c:v>955.1904040145593</c:v>
                </c:pt>
                <c:pt idx="1">
                  <c:v>955.1904040145593</c:v>
                </c:pt>
                <c:pt idx="2">
                  <c:v>955.9931853529475</c:v>
                </c:pt>
                <c:pt idx="3">
                  <c:v>965.553117206477</c:v>
                </c:pt>
                <c:pt idx="4">
                  <c:v>987.278062343623</c:v>
                </c:pt>
                <c:pt idx="5">
                  <c:v>1016.896404213931</c:v>
                </c:pt>
                <c:pt idx="6">
                  <c:v>1062.656742403558</c:v>
                </c:pt>
                <c:pt idx="7">
                  <c:v>1126.416146947772</c:v>
                </c:pt>
                <c:pt idx="8">
                  <c:v>1194.001115764638</c:v>
                </c:pt>
                <c:pt idx="9">
                  <c:v>1265.641182710516</c:v>
                </c:pt>
                <c:pt idx="10">
                  <c:v>1341.579653673148</c:v>
                </c:pt>
                <c:pt idx="11">
                  <c:v>1422.074432893535</c:v>
                </c:pt>
              </c:numCache>
            </c:numRef>
          </c:val>
          <c:smooth val="0"/>
        </c:ser>
        <c:ser>
          <c:idx val="0"/>
          <c:order val="2"/>
          <c:tx>
            <c:strRef>
              <c:f>DépensesRecettesCAFAT!$A$135</c:f>
              <c:strCache>
                <c:ptCount val="1"/>
                <c:pt idx="0">
                  <c:v>H  b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1"/>
              <c:layout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DépensesRecettesCAFAT!$B$135:$M$135</c:f>
              <c:numCache>
                <c:formatCode>0</c:formatCode>
                <c:ptCount val="12"/>
                <c:pt idx="0">
                  <c:v>955.1904040145593</c:v>
                </c:pt>
                <c:pt idx="1">
                  <c:v>955.1904040145593</c:v>
                </c:pt>
                <c:pt idx="2">
                  <c:v>955.9931853529475</c:v>
                </c:pt>
                <c:pt idx="3">
                  <c:v>965.553117206477</c:v>
                </c:pt>
                <c:pt idx="4">
                  <c:v>980.036413964574</c:v>
                </c:pt>
                <c:pt idx="5">
                  <c:v>999.6371422438654</c:v>
                </c:pt>
                <c:pt idx="6">
                  <c:v>1029.626256511182</c:v>
                </c:pt>
                <c:pt idx="7">
                  <c:v>1070.81130677163</c:v>
                </c:pt>
                <c:pt idx="8">
                  <c:v>1113.643759042494</c:v>
                </c:pt>
                <c:pt idx="9">
                  <c:v>1158.189509404194</c:v>
                </c:pt>
                <c:pt idx="10">
                  <c:v>1204.517089780362</c:v>
                </c:pt>
                <c:pt idx="11">
                  <c:v>1252.697773371576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69299672"/>
        <c:axId val="-2069180776"/>
      </c:lineChart>
      <c:catAx>
        <c:axId val="-2069299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600"/>
            </a:pPr>
            <a:endParaRPr lang="fr-FR"/>
          </a:p>
        </c:txPr>
        <c:crossAx val="-2069180776"/>
        <c:crosses val="autoZero"/>
        <c:auto val="1"/>
        <c:lblAlgn val="ctr"/>
        <c:lblOffset val="100"/>
        <c:noMultiLvlLbl val="0"/>
      </c:catAx>
      <c:valAx>
        <c:axId val="-2069180776"/>
        <c:scaling>
          <c:orientation val="minMax"/>
          <c:max val="1650.0"/>
          <c:min val="900.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" sourceLinked="1"/>
        <c:majorTickMark val="out"/>
        <c:minorTickMark val="none"/>
        <c:tickLblPos val="nextTo"/>
        <c:crossAx val="-2069299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/>
      </a:pPr>
      <a:endParaRPr lang="fr-FR"/>
    </a:p>
  </c:txPr>
  <c:externalData r:id="rId1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r-FR" sz="1800" dirty="0"/>
              <a:t>Scenarii d'évolution à 2025 </a:t>
            </a:r>
            <a:endParaRPr lang="fr-FR" sz="1800" dirty="0" smtClean="0"/>
          </a:p>
          <a:p>
            <a:pPr>
              <a:defRPr sz="1800"/>
            </a:pPr>
            <a:r>
              <a:rPr lang="fr-FR" sz="1800" dirty="0" smtClean="0"/>
              <a:t>du </a:t>
            </a:r>
            <a:r>
              <a:rPr lang="fr-FR" sz="1800" dirty="0"/>
              <a:t>PIB en volume</a:t>
            </a:r>
            <a:r>
              <a:rPr lang="fr-FR" sz="1800" dirty="0" smtClean="0"/>
              <a:t>,</a:t>
            </a:r>
            <a:r>
              <a:rPr lang="fr-FR" sz="1800" baseline="0" dirty="0" smtClean="0"/>
              <a:t> </a:t>
            </a:r>
            <a:r>
              <a:rPr lang="fr-FR" sz="1800" dirty="0" smtClean="0"/>
              <a:t>GCFP </a:t>
            </a:r>
            <a:r>
              <a:rPr lang="fr-FR" sz="1800" i="1" dirty="0" smtClean="0"/>
              <a:t>constants</a:t>
            </a:r>
            <a:endParaRPr lang="fr-FR" sz="1800" i="1" dirty="0"/>
          </a:p>
        </c:rich>
      </c:tx>
      <c:layout>
        <c:manualLayout>
          <c:xMode val="edge"/>
          <c:yMode val="edge"/>
          <c:x val="0.152019970967316"/>
          <c:y val="0.00673400673400673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004041285379868"/>
          <c:y val="0.0460857923062647"/>
          <c:w val="0.966950627793147"/>
          <c:h val="0.802724886661895"/>
        </c:manualLayout>
      </c:layout>
      <c:lineChart>
        <c:grouping val="standard"/>
        <c:varyColors val="0"/>
        <c:ser>
          <c:idx val="2"/>
          <c:order val="0"/>
          <c:tx>
            <c:strRef>
              <c:f>DépensesRecettesCAFAT!$A$148</c:f>
              <c:strCache>
                <c:ptCount val="1"/>
                <c:pt idx="0">
                  <c:v>H h </c:v>
                </c:pt>
              </c:strCache>
            </c:strRef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dLbls>
            <c:dLbl>
              <c:idx val="1"/>
              <c:layout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b="1">
                      <a:solidFill>
                        <a:srgbClr val="008000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>
                    <a:solidFill>
                      <a:srgbClr val="008000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DépensesRecettesCAFAT!$B$148:$M$148</c:f>
              <c:numCache>
                <c:formatCode>0</c:formatCode>
                <c:ptCount val="12"/>
                <c:pt idx="0">
                  <c:v>955.1904040145593</c:v>
                </c:pt>
                <c:pt idx="1">
                  <c:v>955.1904040145593</c:v>
                </c:pt>
                <c:pt idx="2">
                  <c:v>955.9931853529475</c:v>
                </c:pt>
                <c:pt idx="3">
                  <c:v>965.553117206477</c:v>
                </c:pt>
                <c:pt idx="4">
                  <c:v>980.036413964574</c:v>
                </c:pt>
                <c:pt idx="5">
                  <c:v>999.6371422438654</c:v>
                </c:pt>
                <c:pt idx="6">
                  <c:v>1029.626256511182</c:v>
                </c:pt>
                <c:pt idx="7">
                  <c:v>1070.81130677163</c:v>
                </c:pt>
                <c:pt idx="8">
                  <c:v>1113.643759042494</c:v>
                </c:pt>
                <c:pt idx="9">
                  <c:v>1158.189509404194</c:v>
                </c:pt>
                <c:pt idx="10">
                  <c:v>1204.517089780362</c:v>
                </c:pt>
                <c:pt idx="11">
                  <c:v>1252.697773371576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DépensesRecettesCAFAT!$A$147</c:f>
              <c:strCache>
                <c:ptCount val="1"/>
                <c:pt idx="0">
                  <c:v>H m </c:v>
                </c:pt>
              </c:strCache>
            </c:strRef>
          </c:tx>
          <c:spPr>
            <a:ln w="76200" cmpd="sng">
              <a:solidFill>
                <a:srgbClr val="0000FF"/>
              </a:solidFill>
            </a:ln>
          </c:spPr>
          <c:marker>
            <c:symbol val="none"/>
          </c:marker>
          <c:dLbls>
            <c:dLbl>
              <c:idx val="1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b="1">
                    <a:solidFill>
                      <a:srgbClr val="0000FF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DépensesRecettesCAFAT!$B$147:$M$147</c:f>
              <c:numCache>
                <c:formatCode>0</c:formatCode>
                <c:ptCount val="12"/>
                <c:pt idx="0">
                  <c:v>955.1904040145593</c:v>
                </c:pt>
                <c:pt idx="1">
                  <c:v>955.1904040145593</c:v>
                </c:pt>
                <c:pt idx="2">
                  <c:v>955.9931853529475</c:v>
                </c:pt>
                <c:pt idx="3">
                  <c:v>965.553117206477</c:v>
                </c:pt>
                <c:pt idx="4">
                  <c:v>976.4155897750494</c:v>
                </c:pt>
                <c:pt idx="5">
                  <c:v>991.0618236216754</c:v>
                </c:pt>
                <c:pt idx="6">
                  <c:v>1013.360714653163</c:v>
                </c:pt>
                <c:pt idx="7">
                  <c:v>1043.761536092758</c:v>
                </c:pt>
                <c:pt idx="8">
                  <c:v>1075.074382175541</c:v>
                </c:pt>
                <c:pt idx="9">
                  <c:v>1107.326613640807</c:v>
                </c:pt>
                <c:pt idx="10">
                  <c:v>1140.546412050031</c:v>
                </c:pt>
                <c:pt idx="11">
                  <c:v>1174.762804411532</c:v>
                </c:pt>
              </c:numCache>
            </c:numRef>
          </c:val>
          <c:smooth val="0"/>
        </c:ser>
        <c:ser>
          <c:idx val="0"/>
          <c:order val="2"/>
          <c:tx>
            <c:strRef>
              <c:f>DépensesRecettesCAFAT!$A$146</c:f>
              <c:strCache>
                <c:ptCount val="1"/>
                <c:pt idx="0">
                  <c:v>H  b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11"/>
              <c:layout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>
                      <a:solidFill>
                        <a:srgbClr val="FF0000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dLblPos val="ctr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DépensesRecettesCAFAT!$B$134:$M$134</c:f>
              <c:numCache>
                <c:formatCode>General</c:formatCode>
                <c:ptCount val="12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  <c:pt idx="4">
                  <c:v>2018.0</c:v>
                </c:pt>
                <c:pt idx="5">
                  <c:v>2019.0</c:v>
                </c:pt>
                <c:pt idx="6">
                  <c:v>2020.0</c:v>
                </c:pt>
                <c:pt idx="7">
                  <c:v>2021.0</c:v>
                </c:pt>
                <c:pt idx="8">
                  <c:v>2022.0</c:v>
                </c:pt>
                <c:pt idx="9">
                  <c:v>2023.0</c:v>
                </c:pt>
                <c:pt idx="10">
                  <c:v>2024.0</c:v>
                </c:pt>
                <c:pt idx="11">
                  <c:v>2025.0</c:v>
                </c:pt>
              </c:numCache>
            </c:numRef>
          </c:cat>
          <c:val>
            <c:numRef>
              <c:f>DépensesRecettesCAFAT!$B$146:$M$146</c:f>
              <c:numCache>
                <c:formatCode>0</c:formatCode>
                <c:ptCount val="12"/>
                <c:pt idx="0">
                  <c:v>955.1904040145593</c:v>
                </c:pt>
                <c:pt idx="1">
                  <c:v>955.1904040145593</c:v>
                </c:pt>
                <c:pt idx="2">
                  <c:v>955.9931853529475</c:v>
                </c:pt>
                <c:pt idx="3">
                  <c:v>965.553117206477</c:v>
                </c:pt>
                <c:pt idx="4">
                  <c:v>972.7947655855256</c:v>
                </c:pt>
                <c:pt idx="5">
                  <c:v>982.5227132413808</c:v>
                </c:pt>
                <c:pt idx="6">
                  <c:v>997.2605539400015</c:v>
                </c:pt>
                <c:pt idx="7">
                  <c:v>1017.205765018802</c:v>
                </c:pt>
                <c:pt idx="8">
                  <c:v>1037.549880319178</c:v>
                </c:pt>
                <c:pt idx="9">
                  <c:v>1058.300877925561</c:v>
                </c:pt>
                <c:pt idx="10">
                  <c:v>1079.466895484072</c:v>
                </c:pt>
                <c:pt idx="11">
                  <c:v>1101.056233393754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0025144"/>
        <c:axId val="-2076818392"/>
      </c:lineChart>
      <c:catAx>
        <c:axId val="2140025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600"/>
            </a:pPr>
            <a:endParaRPr lang="fr-FR"/>
          </a:p>
        </c:txPr>
        <c:crossAx val="-2076818392"/>
        <c:crosses val="autoZero"/>
        <c:auto val="1"/>
        <c:lblAlgn val="ctr"/>
        <c:lblOffset val="100"/>
        <c:noMultiLvlLbl val="0"/>
      </c:catAx>
      <c:valAx>
        <c:axId val="-2076818392"/>
        <c:scaling>
          <c:orientation val="minMax"/>
          <c:max val="1650.0"/>
          <c:min val="900.0"/>
        </c:scaling>
        <c:delete val="1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" sourceLinked="1"/>
        <c:majorTickMark val="out"/>
        <c:minorTickMark val="none"/>
        <c:tickLblPos val="nextTo"/>
        <c:crossAx val="2140025144"/>
        <c:crosses val="autoZero"/>
        <c:crossBetween val="between"/>
        <c:majorUnit val="100.0"/>
      </c:valAx>
    </c:plotArea>
    <c:legend>
      <c:legendPos val="t"/>
      <c:legendEntry>
        <c:idx val="1"/>
        <c:txPr>
          <a:bodyPr/>
          <a:lstStyle/>
          <a:p>
            <a:pPr>
              <a:defRPr sz="1800" b="1"/>
            </a:pPr>
            <a:endParaRPr lang="fr-FR"/>
          </a:p>
        </c:txPr>
      </c:legendEntry>
      <c:layout>
        <c:manualLayout>
          <c:xMode val="edge"/>
          <c:yMode val="edge"/>
          <c:x val="0.0160857908847185"/>
          <c:y val="0.185858585858586"/>
          <c:w val="0.176492368748813"/>
          <c:h val="0.388315702961372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txPr>
    <a:bodyPr/>
    <a:lstStyle/>
    <a:p>
      <a:pPr>
        <a:defRPr sz="1600"/>
      </a:pPr>
      <a:endParaRPr lang="fr-FR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 b="1" i="0" baseline="0" dirty="0" smtClean="0">
                <a:effectLst/>
              </a:rPr>
              <a:t>L’ICA (Indice du Climat des Affaires), IEOM</a:t>
            </a:r>
            <a:endParaRPr lang="fr-FR" sz="2400" dirty="0"/>
          </a:p>
        </c:rich>
      </c:tx>
      <c:layout>
        <c:manualLayout>
          <c:xMode val="edge"/>
          <c:yMode val="edge"/>
          <c:x val="0.133121813298025"/>
          <c:y val="0.000611888471038167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0.0932122668876916"/>
          <c:y val="0.125222572338959"/>
          <c:w val="0.900748282260896"/>
          <c:h val="0.75068824137836"/>
        </c:manualLayout>
      </c:layout>
      <c:lineChart>
        <c:grouping val="standard"/>
        <c:varyColors val="0"/>
        <c:ser>
          <c:idx val="0"/>
          <c:order val="0"/>
          <c:tx>
            <c:strRef>
              <c:f>'PIB et ICA'!$A$117</c:f>
              <c:strCache>
                <c:ptCount val="1"/>
                <c:pt idx="0">
                  <c:v>ICA</c:v>
                </c:pt>
              </c:strCache>
            </c:strRef>
          </c:tx>
          <c:spPr>
            <a:ln w="38100" cmpd="sng">
              <a:solidFill>
                <a:srgbClr val="0000FF"/>
              </a:solidFill>
              <a:prstDash val="sysDot"/>
            </a:ln>
          </c:spPr>
          <c:marker>
            <c:symbol val="none"/>
          </c:marker>
          <c:trendline>
            <c:spPr>
              <a:ln w="76200" cmpd="sng">
                <a:solidFill>
                  <a:srgbClr val="0000FF"/>
                </a:solidFill>
              </a:ln>
            </c:spPr>
            <c:trendlineType val="movingAvg"/>
            <c:period val="4"/>
            <c:dispRSqr val="0"/>
            <c:dispEq val="0"/>
          </c:trendline>
          <c:cat>
            <c:numRef>
              <c:f>'PIB et ICA'!$B$114:$AK$114</c:f>
              <c:numCache>
                <c:formatCode>General</c:formatCode>
                <c:ptCount val="36"/>
                <c:pt idx="0">
                  <c:v>2009.0</c:v>
                </c:pt>
                <c:pt idx="1">
                  <c:v>2009.0</c:v>
                </c:pt>
                <c:pt idx="2">
                  <c:v>2009.0</c:v>
                </c:pt>
                <c:pt idx="3">
                  <c:v>2009.0</c:v>
                </c:pt>
                <c:pt idx="4">
                  <c:v>2010.0</c:v>
                </c:pt>
                <c:pt idx="5">
                  <c:v>2010.0</c:v>
                </c:pt>
                <c:pt idx="6">
                  <c:v>2010.0</c:v>
                </c:pt>
                <c:pt idx="7">
                  <c:v>2010.0</c:v>
                </c:pt>
                <c:pt idx="8">
                  <c:v>2011.0</c:v>
                </c:pt>
                <c:pt idx="9">
                  <c:v>2011.0</c:v>
                </c:pt>
                <c:pt idx="10">
                  <c:v>2011.0</c:v>
                </c:pt>
                <c:pt idx="11">
                  <c:v>2011.0</c:v>
                </c:pt>
                <c:pt idx="12">
                  <c:v>2012.0</c:v>
                </c:pt>
                <c:pt idx="13">
                  <c:v>2012.0</c:v>
                </c:pt>
                <c:pt idx="14">
                  <c:v>2012.0</c:v>
                </c:pt>
                <c:pt idx="15">
                  <c:v>2012.0</c:v>
                </c:pt>
                <c:pt idx="16">
                  <c:v>2013.0</c:v>
                </c:pt>
                <c:pt idx="17">
                  <c:v>2013.0</c:v>
                </c:pt>
                <c:pt idx="18">
                  <c:v>2013.0</c:v>
                </c:pt>
                <c:pt idx="19">
                  <c:v>2013.0</c:v>
                </c:pt>
                <c:pt idx="20">
                  <c:v>2014.0</c:v>
                </c:pt>
                <c:pt idx="21">
                  <c:v>2014.0</c:v>
                </c:pt>
                <c:pt idx="22">
                  <c:v>2014.0</c:v>
                </c:pt>
                <c:pt idx="23">
                  <c:v>2014.0</c:v>
                </c:pt>
                <c:pt idx="24">
                  <c:v>2015.0</c:v>
                </c:pt>
                <c:pt idx="25">
                  <c:v>2015.0</c:v>
                </c:pt>
                <c:pt idx="26">
                  <c:v>2015.0</c:v>
                </c:pt>
                <c:pt idx="27">
                  <c:v>2015.0</c:v>
                </c:pt>
                <c:pt idx="28">
                  <c:v>2016.0</c:v>
                </c:pt>
                <c:pt idx="29">
                  <c:v>2016.0</c:v>
                </c:pt>
                <c:pt idx="30">
                  <c:v>2016.0</c:v>
                </c:pt>
                <c:pt idx="31">
                  <c:v>2016.0</c:v>
                </c:pt>
                <c:pt idx="32">
                  <c:v>2017.0</c:v>
                </c:pt>
                <c:pt idx="33">
                  <c:v>2017.0</c:v>
                </c:pt>
                <c:pt idx="34">
                  <c:v>2017.0</c:v>
                </c:pt>
                <c:pt idx="35">
                  <c:v>2017.0</c:v>
                </c:pt>
              </c:numCache>
            </c:numRef>
          </c:cat>
          <c:val>
            <c:numRef>
              <c:f>'PIB et ICA'!$B$117:$AK$117</c:f>
              <c:numCache>
                <c:formatCode>#\ ##0.0</c:formatCode>
                <c:ptCount val="36"/>
                <c:pt idx="0">
                  <c:v>88.4</c:v>
                </c:pt>
                <c:pt idx="1">
                  <c:v>91.2</c:v>
                </c:pt>
                <c:pt idx="2">
                  <c:v>101.12</c:v>
                </c:pt>
                <c:pt idx="3">
                  <c:v>105.26</c:v>
                </c:pt>
                <c:pt idx="4">
                  <c:v>105.28</c:v>
                </c:pt>
                <c:pt idx="5">
                  <c:v>103.76</c:v>
                </c:pt>
                <c:pt idx="6">
                  <c:v>99.11</c:v>
                </c:pt>
                <c:pt idx="7">
                  <c:v>101.29</c:v>
                </c:pt>
                <c:pt idx="8">
                  <c:v>101.27</c:v>
                </c:pt>
                <c:pt idx="9">
                  <c:v>100.82</c:v>
                </c:pt>
                <c:pt idx="10">
                  <c:v>97.04</c:v>
                </c:pt>
                <c:pt idx="11">
                  <c:v>93.07</c:v>
                </c:pt>
                <c:pt idx="12">
                  <c:v>99.1</c:v>
                </c:pt>
                <c:pt idx="13">
                  <c:v>92.04</c:v>
                </c:pt>
                <c:pt idx="14">
                  <c:v>97.41</c:v>
                </c:pt>
                <c:pt idx="15">
                  <c:v>92.38</c:v>
                </c:pt>
                <c:pt idx="16">
                  <c:v>91.06</c:v>
                </c:pt>
                <c:pt idx="17">
                  <c:v>89.78</c:v>
                </c:pt>
                <c:pt idx="18">
                  <c:v>86.26</c:v>
                </c:pt>
                <c:pt idx="19">
                  <c:v>87.25</c:v>
                </c:pt>
                <c:pt idx="20" formatCode="General">
                  <c:v>88.6</c:v>
                </c:pt>
                <c:pt idx="21" formatCode="General">
                  <c:v>89.6</c:v>
                </c:pt>
                <c:pt idx="22" formatCode="General">
                  <c:v>89.8</c:v>
                </c:pt>
                <c:pt idx="23" formatCode="General">
                  <c:v>91.2</c:v>
                </c:pt>
                <c:pt idx="24" formatCode="General">
                  <c:v>94.9</c:v>
                </c:pt>
                <c:pt idx="25" formatCode="General">
                  <c:v>93.6</c:v>
                </c:pt>
                <c:pt idx="26" formatCode="General">
                  <c:v>87.3</c:v>
                </c:pt>
                <c:pt idx="27" formatCode="General">
                  <c:v>87.7</c:v>
                </c:pt>
                <c:pt idx="28" formatCode="General">
                  <c:v>79.5</c:v>
                </c:pt>
                <c:pt idx="29" formatCode="General">
                  <c:v>82.6</c:v>
                </c:pt>
                <c:pt idx="30" formatCode="General">
                  <c:v>85.9</c:v>
                </c:pt>
                <c:pt idx="31" formatCode="General">
                  <c:v>89.2</c:v>
                </c:pt>
                <c:pt idx="32" formatCode="General">
                  <c:v>89.9</c:v>
                </c:pt>
                <c:pt idx="33" formatCode="General">
                  <c:v>87.7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'PIB et ICA'!$A$118</c:f>
              <c:strCache>
                <c:ptCount val="1"/>
                <c:pt idx="0">
                  <c:v>ICA moyen longue période</c:v>
                </c:pt>
              </c:strCache>
            </c:strRef>
          </c:tx>
          <c:spPr>
            <a:ln w="38100" cmpd="sng">
              <a:solidFill>
                <a:srgbClr val="008000"/>
              </a:solidFill>
            </a:ln>
          </c:spPr>
          <c:marker>
            <c:symbol val="none"/>
          </c:marker>
          <c:cat>
            <c:numRef>
              <c:f>'PIB et ICA'!$B$114:$AK$114</c:f>
              <c:numCache>
                <c:formatCode>General</c:formatCode>
                <c:ptCount val="36"/>
                <c:pt idx="0">
                  <c:v>2009.0</c:v>
                </c:pt>
                <c:pt idx="1">
                  <c:v>2009.0</c:v>
                </c:pt>
                <c:pt idx="2">
                  <c:v>2009.0</c:v>
                </c:pt>
                <c:pt idx="3">
                  <c:v>2009.0</c:v>
                </c:pt>
                <c:pt idx="4">
                  <c:v>2010.0</c:v>
                </c:pt>
                <c:pt idx="5">
                  <c:v>2010.0</c:v>
                </c:pt>
                <c:pt idx="6">
                  <c:v>2010.0</c:v>
                </c:pt>
                <c:pt idx="7">
                  <c:v>2010.0</c:v>
                </c:pt>
                <c:pt idx="8">
                  <c:v>2011.0</c:v>
                </c:pt>
                <c:pt idx="9">
                  <c:v>2011.0</c:v>
                </c:pt>
                <c:pt idx="10">
                  <c:v>2011.0</c:v>
                </c:pt>
                <c:pt idx="11">
                  <c:v>2011.0</c:v>
                </c:pt>
                <c:pt idx="12">
                  <c:v>2012.0</c:v>
                </c:pt>
                <c:pt idx="13">
                  <c:v>2012.0</c:v>
                </c:pt>
                <c:pt idx="14">
                  <c:v>2012.0</c:v>
                </c:pt>
                <c:pt idx="15">
                  <c:v>2012.0</c:v>
                </c:pt>
                <c:pt idx="16">
                  <c:v>2013.0</c:v>
                </c:pt>
                <c:pt idx="17">
                  <c:v>2013.0</c:v>
                </c:pt>
                <c:pt idx="18">
                  <c:v>2013.0</c:v>
                </c:pt>
                <c:pt idx="19">
                  <c:v>2013.0</c:v>
                </c:pt>
                <c:pt idx="20">
                  <c:v>2014.0</c:v>
                </c:pt>
                <c:pt idx="21">
                  <c:v>2014.0</c:v>
                </c:pt>
                <c:pt idx="22">
                  <c:v>2014.0</c:v>
                </c:pt>
                <c:pt idx="23">
                  <c:v>2014.0</c:v>
                </c:pt>
                <c:pt idx="24">
                  <c:v>2015.0</c:v>
                </c:pt>
                <c:pt idx="25">
                  <c:v>2015.0</c:v>
                </c:pt>
                <c:pt idx="26">
                  <c:v>2015.0</c:v>
                </c:pt>
                <c:pt idx="27">
                  <c:v>2015.0</c:v>
                </c:pt>
                <c:pt idx="28">
                  <c:v>2016.0</c:v>
                </c:pt>
                <c:pt idx="29">
                  <c:v>2016.0</c:v>
                </c:pt>
                <c:pt idx="30">
                  <c:v>2016.0</c:v>
                </c:pt>
                <c:pt idx="31">
                  <c:v>2016.0</c:v>
                </c:pt>
                <c:pt idx="32">
                  <c:v>2017.0</c:v>
                </c:pt>
                <c:pt idx="33">
                  <c:v>2017.0</c:v>
                </c:pt>
                <c:pt idx="34">
                  <c:v>2017.0</c:v>
                </c:pt>
                <c:pt idx="35">
                  <c:v>2017.0</c:v>
                </c:pt>
              </c:numCache>
            </c:numRef>
          </c:cat>
          <c:val>
            <c:numRef>
              <c:f>'PIB et ICA'!$B$118:$AK$118</c:f>
              <c:numCache>
                <c:formatCode>General</c:formatCode>
                <c:ptCount val="36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  <c:pt idx="9">
                  <c:v>100.0</c:v>
                </c:pt>
                <c:pt idx="10">
                  <c:v>100.0</c:v>
                </c:pt>
                <c:pt idx="11">
                  <c:v>100.0</c:v>
                </c:pt>
                <c:pt idx="12">
                  <c:v>100.0</c:v>
                </c:pt>
                <c:pt idx="13">
                  <c:v>100.0</c:v>
                </c:pt>
                <c:pt idx="14">
                  <c:v>100.0</c:v>
                </c:pt>
                <c:pt idx="15">
                  <c:v>100.0</c:v>
                </c:pt>
                <c:pt idx="16">
                  <c:v>100.0</c:v>
                </c:pt>
                <c:pt idx="17">
                  <c:v>100.0</c:v>
                </c:pt>
                <c:pt idx="18">
                  <c:v>100.0</c:v>
                </c:pt>
                <c:pt idx="19">
                  <c:v>100.0</c:v>
                </c:pt>
                <c:pt idx="20">
                  <c:v>100.0</c:v>
                </c:pt>
                <c:pt idx="21">
                  <c:v>100.0</c:v>
                </c:pt>
                <c:pt idx="22">
                  <c:v>100.0</c:v>
                </c:pt>
                <c:pt idx="23">
                  <c:v>100.0</c:v>
                </c:pt>
                <c:pt idx="24">
                  <c:v>100.0</c:v>
                </c:pt>
                <c:pt idx="25">
                  <c:v>100.0</c:v>
                </c:pt>
                <c:pt idx="26">
                  <c:v>100.0</c:v>
                </c:pt>
                <c:pt idx="27">
                  <c:v>100.0</c:v>
                </c:pt>
                <c:pt idx="28">
                  <c:v>100.0</c:v>
                </c:pt>
                <c:pt idx="29">
                  <c:v>100.0</c:v>
                </c:pt>
                <c:pt idx="30">
                  <c:v>100.0</c:v>
                </c:pt>
                <c:pt idx="31">
                  <c:v>100.0</c:v>
                </c:pt>
                <c:pt idx="32">
                  <c:v>100.0</c:v>
                </c:pt>
                <c:pt idx="33">
                  <c:v>100.0</c:v>
                </c:pt>
                <c:pt idx="34">
                  <c:v>100.0</c:v>
                </c:pt>
                <c:pt idx="35">
                  <c:v>100.0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10227016"/>
        <c:axId val="-2110233256"/>
      </c:lineChart>
      <c:catAx>
        <c:axId val="-2110227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fr-FR"/>
          </a:p>
        </c:txPr>
        <c:crossAx val="-2110233256"/>
        <c:crosses val="autoZero"/>
        <c:auto val="1"/>
        <c:lblAlgn val="ctr"/>
        <c:lblOffset val="100"/>
        <c:tickLblSkip val="4"/>
        <c:noMultiLvlLbl val="0"/>
      </c:catAx>
      <c:valAx>
        <c:axId val="-2110233256"/>
        <c:scaling>
          <c:orientation val="minMax"/>
          <c:max val="106.0"/>
          <c:min val="80.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800">
                <a:solidFill>
                  <a:srgbClr val="0000FF"/>
                </a:solidFill>
              </a:defRPr>
            </a:pPr>
            <a:endParaRPr lang="fr-FR"/>
          </a:p>
        </c:txPr>
        <c:crossAx val="-2110227016"/>
        <c:crosses val="autoZero"/>
        <c:crossBetween val="between"/>
        <c:majorUnit val="5.0"/>
      </c:valAx>
    </c:plotArea>
    <c:plotVisOnly val="1"/>
    <c:dispBlanksAs val="gap"/>
    <c:showDLblsOverMax val="0"/>
  </c:chart>
  <c:txPr>
    <a:bodyPr/>
    <a:lstStyle/>
    <a:p>
      <a:pPr>
        <a:defRPr sz="2000"/>
      </a:pPr>
      <a:endParaRPr lang="fr-FR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fr-FR" sz="2400" dirty="0"/>
              <a:t>Taux annuel de variation du PIB en </a:t>
            </a:r>
            <a:r>
              <a:rPr lang="fr-FR" sz="2400" dirty="0" smtClean="0"/>
              <a:t>volume sur une vingtaine d’années, % : deux</a:t>
            </a:r>
            <a:r>
              <a:rPr lang="fr-FR" sz="2400" baseline="0" dirty="0" smtClean="0"/>
              <a:t> ou trois périodes </a:t>
            </a:r>
            <a:r>
              <a:rPr lang="fr-FR" sz="2400" dirty="0" smtClean="0"/>
              <a:t> </a:t>
            </a:r>
            <a:endParaRPr lang="fr-FR" sz="2400" dirty="0"/>
          </a:p>
        </c:rich>
      </c:tx>
      <c:layout>
        <c:manualLayout>
          <c:xMode val="edge"/>
          <c:yMode val="edge"/>
          <c:x val="0.162081686572223"/>
          <c:y val="0.00133130398883458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747955191168114"/>
          <c:y val="0.189212764643726"/>
          <c:w val="0.912124685445247"/>
          <c:h val="0.689332176879228"/>
        </c:manualLayout>
      </c:layout>
      <c:lineChart>
        <c:grouping val="standard"/>
        <c:varyColors val="0"/>
        <c:ser>
          <c:idx val="0"/>
          <c:order val="0"/>
          <c:tx>
            <c:strRef>
              <c:f>'PIB et comp 14'!$A$127</c:f>
              <c:strCache>
                <c:ptCount val="1"/>
                <c:pt idx="0">
                  <c:v>Taux par an</c:v>
                </c:pt>
              </c:strCache>
            </c:strRef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0.0557113438465908"/>
                  <c:y val="0.0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0401985241167714"/>
                  <c:y val="0.032749559913567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0232754480478777"/>
                  <c:y val="-1.41270979417452E-1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0.0289164734041756"/>
                  <c:y val="-1.41270979417452E-1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-0.038788267777697"/>
                  <c:y val="0.026970225811173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b="1">
                    <a:solidFill>
                      <a:srgbClr val="008000"/>
                    </a:solidFill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spPr>
              <a:ln w="76200" cmpd="sng">
                <a:solidFill>
                  <a:srgbClr val="008000"/>
                </a:solidFill>
              </a:ln>
            </c:spPr>
            <c:trendlineType val="movingAvg"/>
            <c:period val="4"/>
            <c:dispRSqr val="0"/>
            <c:dispEq val="0"/>
          </c:trendline>
          <c:cat>
            <c:strRef>
              <c:f>'PIB et comp 14'!$B$131:$U$131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14'!$B$127:$U$127</c:f>
              <c:numCache>
                <c:formatCode>0.0%</c:formatCode>
                <c:ptCount val="20"/>
                <c:pt idx="1">
                  <c:v>0.0441899999999999</c:v>
                </c:pt>
                <c:pt idx="2">
                  <c:v>0.0250399999999999</c:v>
                </c:pt>
                <c:pt idx="3">
                  <c:v>0.0229999999999999</c:v>
                </c:pt>
                <c:pt idx="4">
                  <c:v>0.0245599999999999</c:v>
                </c:pt>
                <c:pt idx="5">
                  <c:v>0.0484899999999999</c:v>
                </c:pt>
                <c:pt idx="6">
                  <c:v>0.0389999999999999</c:v>
                </c:pt>
                <c:pt idx="7">
                  <c:v>0.036</c:v>
                </c:pt>
                <c:pt idx="8">
                  <c:v>0.0569999999999999</c:v>
                </c:pt>
                <c:pt idx="9">
                  <c:v>0.0424</c:v>
                </c:pt>
                <c:pt idx="10">
                  <c:v>0.00591999999999992</c:v>
                </c:pt>
                <c:pt idx="11">
                  <c:v>0.0233300000000001</c:v>
                </c:pt>
                <c:pt idx="12">
                  <c:v>0.06938</c:v>
                </c:pt>
                <c:pt idx="13">
                  <c:v>0.04433</c:v>
                </c:pt>
                <c:pt idx="14">
                  <c:v>0.01</c:v>
                </c:pt>
                <c:pt idx="15">
                  <c:v>0.03</c:v>
                </c:pt>
                <c:pt idx="16">
                  <c:v>0.01322</c:v>
                </c:pt>
                <c:pt idx="17">
                  <c:v>0.0138</c:v>
                </c:pt>
                <c:pt idx="18">
                  <c:v>0.0</c:v>
                </c:pt>
                <c:pt idx="19">
                  <c:v>0.01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'PIB et comp 14'!$A$128</c:f>
              <c:strCache>
                <c:ptCount val="1"/>
                <c:pt idx="0">
                  <c:v>Moyennes par période</c:v>
                </c:pt>
              </c:strCache>
            </c:strRef>
          </c:tx>
          <c:spPr>
            <a:ln>
              <a:solidFill>
                <a:srgbClr val="008000"/>
              </a:solidFill>
              <a:prstDash val="sysDash"/>
            </a:ln>
          </c:spPr>
          <c:marker>
            <c:symbol val="none"/>
          </c:marker>
          <c:cat>
            <c:strRef>
              <c:f>'PIB et comp 14'!$B$131:$U$131</c:f>
              <c:strCache>
                <c:ptCount val="20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</c:strCache>
            </c:strRef>
          </c:cat>
          <c:val>
            <c:numRef>
              <c:f>'PIB et comp 14'!$B$128:$U$128</c:f>
              <c:numCache>
                <c:formatCode>0.0%</c:formatCode>
                <c:ptCount val="20"/>
                <c:pt idx="1">
                  <c:v>0.0377422222222222</c:v>
                </c:pt>
                <c:pt idx="2">
                  <c:v>0.0377422222222222</c:v>
                </c:pt>
                <c:pt idx="3">
                  <c:v>0.0377422222222222</c:v>
                </c:pt>
                <c:pt idx="4">
                  <c:v>0.0377422222222222</c:v>
                </c:pt>
                <c:pt idx="5">
                  <c:v>0.0377422222222222</c:v>
                </c:pt>
                <c:pt idx="6">
                  <c:v>0.0377422222222222</c:v>
                </c:pt>
                <c:pt idx="7">
                  <c:v>0.0377422222222222</c:v>
                </c:pt>
                <c:pt idx="8">
                  <c:v>0.0377422222222222</c:v>
                </c:pt>
                <c:pt idx="9">
                  <c:v>0.0377422222222222</c:v>
                </c:pt>
                <c:pt idx="10">
                  <c:v>0.03574</c:v>
                </c:pt>
                <c:pt idx="11">
                  <c:v>0.03574</c:v>
                </c:pt>
                <c:pt idx="12">
                  <c:v>0.03574</c:v>
                </c:pt>
                <c:pt idx="13">
                  <c:v>0.03574</c:v>
                </c:pt>
                <c:pt idx="14">
                  <c:v>0.0128366666666667</c:v>
                </c:pt>
                <c:pt idx="15">
                  <c:v>0.0128366666666667</c:v>
                </c:pt>
                <c:pt idx="16">
                  <c:v>0.0128366666666667</c:v>
                </c:pt>
                <c:pt idx="17">
                  <c:v>0.0128366666666667</c:v>
                </c:pt>
                <c:pt idx="18">
                  <c:v>0.0128366666666667</c:v>
                </c:pt>
                <c:pt idx="19">
                  <c:v>0.0128366666666667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10508152"/>
        <c:axId val="-2110510552"/>
      </c:lineChart>
      <c:catAx>
        <c:axId val="-21105081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fr-FR"/>
          </a:p>
        </c:txPr>
        <c:crossAx val="-2110510552"/>
        <c:crosses val="autoZero"/>
        <c:auto val="1"/>
        <c:lblAlgn val="ctr"/>
        <c:lblOffset val="100"/>
        <c:noMultiLvlLbl val="0"/>
      </c:catAx>
      <c:valAx>
        <c:axId val="-211051055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.0%" sourceLinked="0"/>
        <c:majorTickMark val="out"/>
        <c:minorTickMark val="none"/>
        <c:tickLblPos val="nextTo"/>
        <c:crossAx val="-2110508152"/>
        <c:crosses val="autoZero"/>
        <c:crossBetween val="between"/>
        <c:majorUnit val="0.005"/>
      </c:valAx>
    </c:plotArea>
    <c:legend>
      <c:legendPos val="r"/>
      <c:layout>
        <c:manualLayout>
          <c:xMode val="edge"/>
          <c:yMode val="edge"/>
          <c:x val="0.00987179437352138"/>
          <c:y val="0.112801020770739"/>
          <c:w val="0.987533667094"/>
          <c:h val="0.0530434727419664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200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fr-FR" sz="2000" noProof="0" dirty="0" smtClean="0"/>
              <a:t>Taux</a:t>
            </a:r>
            <a:r>
              <a:rPr lang="fr-FR" sz="2000" dirty="0" smtClean="0"/>
              <a:t> de croissance annuel en yo-yo du PIB </a:t>
            </a:r>
            <a:r>
              <a:rPr lang="fr-FR" sz="2000" i="1" u="sng" dirty="0" smtClean="0"/>
              <a:t>en valeur </a:t>
            </a:r>
            <a:r>
              <a:rPr lang="fr-FR" sz="2000" dirty="0" smtClean="0"/>
              <a:t>et contribution à la croissance de la CF</a:t>
            </a:r>
            <a:endParaRPr lang="fr-FR" sz="2000" dirty="0"/>
          </a:p>
        </c:rich>
      </c:tx>
      <c:layout>
        <c:manualLayout>
          <c:xMode val="edge"/>
          <c:yMode val="edge"/>
          <c:x val="0.125018446120808"/>
          <c:y val="0.00278551532033426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408728594240405"/>
          <c:y val="0.218814639935474"/>
          <c:w val="0.778696181406153"/>
          <c:h val="0.674782915428371"/>
        </c:manualLayout>
      </c:layout>
      <c:lineChart>
        <c:grouping val="standard"/>
        <c:varyColors val="0"/>
        <c:ser>
          <c:idx val="3"/>
          <c:order val="0"/>
          <c:tx>
            <c:strRef>
              <c:f>'contribution à la croiss 15'!$A$26</c:f>
              <c:strCache>
                <c:ptCount val="1"/>
                <c:pt idx="0">
                  <c:v>PIB en valeur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dLbls>
            <c:delete val="1"/>
          </c:dLbls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15'!$B$26:$R$26</c:f>
              <c:numCache>
                <c:formatCode>0.0%</c:formatCode>
                <c:ptCount val="17"/>
                <c:pt idx="0">
                  <c:v>0.0707</c:v>
                </c:pt>
                <c:pt idx="1">
                  <c:v>0.0819</c:v>
                </c:pt>
                <c:pt idx="2">
                  <c:v>-0.0056</c:v>
                </c:pt>
                <c:pt idx="3">
                  <c:v>0.0742</c:v>
                </c:pt>
                <c:pt idx="4">
                  <c:v>0.0986</c:v>
                </c:pt>
                <c:pt idx="5">
                  <c:v>0.0906</c:v>
                </c:pt>
                <c:pt idx="6">
                  <c:v>0.0581</c:v>
                </c:pt>
                <c:pt idx="7">
                  <c:v>0.1084</c:v>
                </c:pt>
                <c:pt idx="8">
                  <c:v>0.1578</c:v>
                </c:pt>
                <c:pt idx="9">
                  <c:v>-0.0420112696870249</c:v>
                </c:pt>
                <c:pt idx="10">
                  <c:v>0.0122352266077328</c:v>
                </c:pt>
                <c:pt idx="11">
                  <c:v>0.131859838998812</c:v>
                </c:pt>
                <c:pt idx="12">
                  <c:v>0.0528073478520321</c:v>
                </c:pt>
                <c:pt idx="13">
                  <c:v>-0.00480321430663499</c:v>
                </c:pt>
                <c:pt idx="14">
                  <c:v>0.033068592443753</c:v>
                </c:pt>
                <c:pt idx="15">
                  <c:v>0.0469360842654864</c:v>
                </c:pt>
                <c:pt idx="16">
                  <c:v>0.000840441167555772</c:v>
                </c:pt>
              </c:numCache>
            </c:numRef>
          </c:val>
          <c:smooth val="0"/>
        </c:ser>
        <c:ser>
          <c:idx val="0"/>
          <c:order val="1"/>
          <c:tx>
            <c:strRef>
              <c:f>'contribution à la croiss 15'!$A$27</c:f>
              <c:strCache>
                <c:ptCount val="1"/>
                <c:pt idx="0">
                  <c:v>Contribution CF</c:v>
                </c:pt>
              </c:strCache>
            </c:strRef>
          </c:tx>
          <c:spPr>
            <a:ln w="57150" cmpd="sng">
              <a:solidFill>
                <a:srgbClr val="008000"/>
              </a:solidFill>
              <a:prstDash val="sysDash"/>
            </a:ln>
          </c:spPr>
          <c:marker>
            <c:symbol val="none"/>
          </c:marker>
          <c:dLbls>
            <c:delete val="1"/>
          </c:dLbls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15'!$B$27:$R$27</c:f>
              <c:numCache>
                <c:formatCode>0.0%</c:formatCode>
                <c:ptCount val="17"/>
                <c:pt idx="0">
                  <c:v>0.0499</c:v>
                </c:pt>
                <c:pt idx="1">
                  <c:v>0.0222</c:v>
                </c:pt>
                <c:pt idx="2">
                  <c:v>0.0543</c:v>
                </c:pt>
                <c:pt idx="3">
                  <c:v>0.0477</c:v>
                </c:pt>
                <c:pt idx="4">
                  <c:v>0.0471</c:v>
                </c:pt>
                <c:pt idx="5">
                  <c:v>0.0473</c:v>
                </c:pt>
                <c:pt idx="6">
                  <c:v>0.0632</c:v>
                </c:pt>
                <c:pt idx="7">
                  <c:v>0.066</c:v>
                </c:pt>
                <c:pt idx="8">
                  <c:v>0.0607</c:v>
                </c:pt>
                <c:pt idx="9">
                  <c:v>0.0591380129602608</c:v>
                </c:pt>
                <c:pt idx="10">
                  <c:v>0.0284562174489763</c:v>
                </c:pt>
                <c:pt idx="11">
                  <c:v>0.0534123792323238</c:v>
                </c:pt>
                <c:pt idx="12">
                  <c:v>0.0416069036780783</c:v>
                </c:pt>
                <c:pt idx="13">
                  <c:v>0.0398614490039547</c:v>
                </c:pt>
                <c:pt idx="14">
                  <c:v>0.0333146146500108</c:v>
                </c:pt>
                <c:pt idx="15">
                  <c:v>0.0283145364649091</c:v>
                </c:pt>
                <c:pt idx="16">
                  <c:v>0.0251447121507237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110741384"/>
        <c:axId val="-2110767768"/>
      </c:lineChart>
      <c:catAx>
        <c:axId val="-2110741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808080"/>
            </a:solidFill>
            <a:prstDash val="solid"/>
          </a:ln>
        </c:spPr>
        <c:crossAx val="-2110767768"/>
        <c:crosses val="autoZero"/>
        <c:auto val="1"/>
        <c:lblAlgn val="ctr"/>
        <c:lblOffset val="100"/>
        <c:noMultiLvlLbl val="0"/>
      </c:catAx>
      <c:valAx>
        <c:axId val="-2110767768"/>
        <c:scaling>
          <c:orientation val="minMax"/>
          <c:max val="0.16"/>
          <c:min val="-0.05"/>
        </c:scaling>
        <c:delete val="0"/>
        <c:axPos val="l"/>
        <c:majorGridlines>
          <c:spPr>
            <a:ln w="3175">
              <a:solidFill>
                <a:schemeClr val="bg1">
                  <a:lumMod val="75000"/>
                </a:schemeClr>
              </a:solidFill>
              <a:prstDash val="solid"/>
            </a:ln>
          </c:spPr>
        </c:majorGridlines>
        <c:numFmt formatCode="0%" sourceLinked="0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/>
          <a:lstStyle/>
          <a:p>
            <a:pPr>
              <a:defRPr sz="1800"/>
            </a:pPr>
            <a:endParaRPr lang="fr-FR"/>
          </a:p>
        </c:txPr>
        <c:crossAx val="-2110741384"/>
        <c:crosses val="autoZero"/>
        <c:crossBetween val="between"/>
        <c:majorUnit val="0.02"/>
      </c:valAx>
      <c:spPr>
        <a:solidFill>
          <a:srgbClr val="FFFFFF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228867046402336"/>
          <c:y val="0.785520262182219"/>
          <c:w val="0.623226561553008"/>
          <c:h val="0.0970350005778461"/>
        </c:manualLayout>
      </c:layout>
      <c:overlay val="0"/>
      <c:spPr>
        <a:solidFill>
          <a:srgbClr val="FFFFFF"/>
        </a:solidFill>
      </c:spPr>
      <c:txPr>
        <a:bodyPr/>
        <a:lstStyle/>
        <a:p>
          <a:pPr>
            <a:defRPr sz="1800"/>
          </a:pPr>
          <a:endParaRPr lang="fr-FR"/>
        </a:p>
      </c:txPr>
    </c:legend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2000"/>
      </a:pPr>
      <a:endParaRPr lang="fr-F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fr-FR" sz="2000" noProof="0" dirty="0" smtClean="0"/>
              <a:t>Contributions à la croissance pour la Consommation finale </a:t>
            </a:r>
            <a:r>
              <a:rPr lang="fr-FR" sz="2000" b="1" i="0" u="none" strike="noStrike" baseline="0" dirty="0" smtClean="0">
                <a:effectLst/>
              </a:rPr>
              <a:t>CF</a:t>
            </a:r>
            <a:endParaRPr lang="fr-FR" sz="2000" noProof="0" dirty="0"/>
          </a:p>
        </c:rich>
      </c:tx>
      <c:layout>
        <c:manualLayout>
          <c:xMode val="edge"/>
          <c:yMode val="edge"/>
          <c:x val="0.136193068424263"/>
          <c:y val="0.0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408728246746828"/>
          <c:y val="0.237456137253997"/>
          <c:w val="0.956915037718187"/>
          <c:h val="0.656662686619407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'contribution à la croiss 15'!$A$23</c:f>
              <c:strCache>
                <c:ptCount val="1"/>
                <c:pt idx="0">
                  <c:v>Consommation finale totale</c:v>
                </c:pt>
              </c:strCache>
            </c:strRef>
          </c:tx>
          <c:spPr>
            <a:solidFill>
              <a:srgbClr val="008000"/>
            </a:solidFill>
            <a:ln w="25400">
              <a:noFill/>
            </a:ln>
          </c:spPr>
          <c:invertIfNegative val="0"/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15'!$B$23:$R$23</c:f>
              <c:numCache>
                <c:formatCode>0.0%</c:formatCode>
                <c:ptCount val="17"/>
                <c:pt idx="0">
                  <c:v>0.0499</c:v>
                </c:pt>
                <c:pt idx="1">
                  <c:v>0.0222</c:v>
                </c:pt>
                <c:pt idx="2">
                  <c:v>0.0543</c:v>
                </c:pt>
                <c:pt idx="3">
                  <c:v>0.0477</c:v>
                </c:pt>
                <c:pt idx="4">
                  <c:v>0.0471</c:v>
                </c:pt>
                <c:pt idx="5">
                  <c:v>0.0473</c:v>
                </c:pt>
                <c:pt idx="6">
                  <c:v>0.0632</c:v>
                </c:pt>
                <c:pt idx="7">
                  <c:v>0.066</c:v>
                </c:pt>
                <c:pt idx="8">
                  <c:v>0.0607</c:v>
                </c:pt>
                <c:pt idx="9">
                  <c:v>0.0591380129602608</c:v>
                </c:pt>
                <c:pt idx="10">
                  <c:v>0.0284562174489763</c:v>
                </c:pt>
                <c:pt idx="11">
                  <c:v>0.0534123792323238</c:v>
                </c:pt>
                <c:pt idx="12">
                  <c:v>0.0416069036780783</c:v>
                </c:pt>
                <c:pt idx="13">
                  <c:v>0.0398614490039547</c:v>
                </c:pt>
                <c:pt idx="14">
                  <c:v>0.0333146146500108</c:v>
                </c:pt>
                <c:pt idx="15">
                  <c:v>0.0283145364649091</c:v>
                </c:pt>
                <c:pt idx="16">
                  <c:v>0.0251447121507237</c:v>
                </c:pt>
              </c:numCache>
            </c:numRef>
          </c:val>
        </c:ser>
        <c:ser>
          <c:idx val="0"/>
          <c:order val="1"/>
          <c:tx>
            <c:strRef>
              <c:f>'contribution à la croiss 15'!$A$24</c:f>
              <c:strCache>
                <c:ptCount val="1"/>
                <c:pt idx="0">
                  <c:v>Consommation finale des Ménages </c:v>
                </c:pt>
              </c:strCache>
            </c:strRef>
          </c:tx>
          <c:spPr>
            <a:solidFill>
              <a:srgbClr val="00E500"/>
            </a:solidFill>
          </c:spPr>
          <c:invertIfNegative val="0"/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15'!$B$24:$R$24</c:f>
              <c:numCache>
                <c:formatCode>0.0%</c:formatCode>
                <c:ptCount val="17"/>
                <c:pt idx="0">
                  <c:v>0.0386</c:v>
                </c:pt>
                <c:pt idx="1">
                  <c:v>0.0118</c:v>
                </c:pt>
                <c:pt idx="2">
                  <c:v>0.041</c:v>
                </c:pt>
                <c:pt idx="3">
                  <c:v>0.0255</c:v>
                </c:pt>
                <c:pt idx="4">
                  <c:v>0.0324</c:v>
                </c:pt>
                <c:pt idx="5">
                  <c:v>0.0397</c:v>
                </c:pt>
                <c:pt idx="6">
                  <c:v>0.049</c:v>
                </c:pt>
                <c:pt idx="7">
                  <c:v>0.0453</c:v>
                </c:pt>
                <c:pt idx="8">
                  <c:v>0.0445</c:v>
                </c:pt>
                <c:pt idx="9">
                  <c:v>0.0488945172801731</c:v>
                </c:pt>
                <c:pt idx="10">
                  <c:v>0.0138662965766863</c:v>
                </c:pt>
                <c:pt idx="11">
                  <c:v>0.0451810424121979</c:v>
                </c:pt>
                <c:pt idx="12">
                  <c:v>0.0345824539424591</c:v>
                </c:pt>
                <c:pt idx="13">
                  <c:v>0.0319972239721921</c:v>
                </c:pt>
                <c:pt idx="14">
                  <c:v>0.023899136998353</c:v>
                </c:pt>
                <c:pt idx="15">
                  <c:v>0.0183427506254397</c:v>
                </c:pt>
                <c:pt idx="16">
                  <c:v>0.0143586740557298</c:v>
                </c:pt>
              </c:numCache>
            </c:numRef>
          </c:val>
        </c:ser>
        <c:ser>
          <c:idx val="2"/>
          <c:order val="2"/>
          <c:tx>
            <c:strRef>
              <c:f>'contribution à la croiss 15'!$A$25</c:f>
              <c:strCache>
                <c:ptCount val="1"/>
                <c:pt idx="0">
                  <c:v>Consommation finale des Administrtaions publiques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15'!$B$25:$R$25</c:f>
              <c:numCache>
                <c:formatCode>0.0%</c:formatCode>
                <c:ptCount val="17"/>
                <c:pt idx="0">
                  <c:v>0.0112</c:v>
                </c:pt>
                <c:pt idx="1">
                  <c:v>0.0105</c:v>
                </c:pt>
                <c:pt idx="2">
                  <c:v>0.0133</c:v>
                </c:pt>
                <c:pt idx="3">
                  <c:v>0.0222</c:v>
                </c:pt>
                <c:pt idx="4">
                  <c:v>0.0147</c:v>
                </c:pt>
                <c:pt idx="5">
                  <c:v>0.0076</c:v>
                </c:pt>
                <c:pt idx="6">
                  <c:v>0.0142</c:v>
                </c:pt>
                <c:pt idx="7">
                  <c:v>0.0207</c:v>
                </c:pt>
                <c:pt idx="8">
                  <c:v>0.0161982620697479</c:v>
                </c:pt>
                <c:pt idx="9">
                  <c:v>0.0102434956800877</c:v>
                </c:pt>
                <c:pt idx="10">
                  <c:v>0.0145899208722899</c:v>
                </c:pt>
                <c:pt idx="11">
                  <c:v>0.00823133682012582</c:v>
                </c:pt>
                <c:pt idx="12">
                  <c:v>0.00702444973561921</c:v>
                </c:pt>
                <c:pt idx="13">
                  <c:v>0.00786422503176263</c:v>
                </c:pt>
                <c:pt idx="14">
                  <c:v>0.00941547765165779</c:v>
                </c:pt>
                <c:pt idx="15">
                  <c:v>0.00997178583946935</c:v>
                </c:pt>
                <c:pt idx="16">
                  <c:v>0.0107860380949937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3508776"/>
        <c:axId val="-2133709384"/>
      </c:barChart>
      <c:lineChart>
        <c:grouping val="standard"/>
        <c:varyColors val="0"/>
        <c:ser>
          <c:idx val="4"/>
          <c:order val="3"/>
          <c:tx>
            <c:strRef>
              <c:f>'contribution à la croiss 15'!$A$27</c:f>
              <c:strCache>
                <c:ptCount val="1"/>
                <c:pt idx="0">
                  <c:v>Contribution CF</c:v>
                </c:pt>
              </c:strCache>
            </c:strRef>
          </c:tx>
          <c:spPr>
            <a:ln w="57150" cmpd="sng">
              <a:solidFill>
                <a:srgbClr val="008000"/>
              </a:solidFill>
              <a:prstDash val="sysDash"/>
            </a:ln>
          </c:spPr>
          <c:marker>
            <c:symbol val="none"/>
          </c:marker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15'!$B$27:$R$27</c:f>
              <c:numCache>
                <c:formatCode>0.0%</c:formatCode>
                <c:ptCount val="17"/>
                <c:pt idx="0">
                  <c:v>0.0499</c:v>
                </c:pt>
                <c:pt idx="1">
                  <c:v>0.0222</c:v>
                </c:pt>
                <c:pt idx="2">
                  <c:v>0.0543</c:v>
                </c:pt>
                <c:pt idx="3">
                  <c:v>0.0477</c:v>
                </c:pt>
                <c:pt idx="4">
                  <c:v>0.0471</c:v>
                </c:pt>
                <c:pt idx="5">
                  <c:v>0.0473</c:v>
                </c:pt>
                <c:pt idx="6">
                  <c:v>0.0632</c:v>
                </c:pt>
                <c:pt idx="7">
                  <c:v>0.066</c:v>
                </c:pt>
                <c:pt idx="8">
                  <c:v>0.0607</c:v>
                </c:pt>
                <c:pt idx="9">
                  <c:v>0.0591380129602608</c:v>
                </c:pt>
                <c:pt idx="10">
                  <c:v>0.0284562174489763</c:v>
                </c:pt>
                <c:pt idx="11">
                  <c:v>0.0534123792323238</c:v>
                </c:pt>
                <c:pt idx="12">
                  <c:v>0.0416069036780783</c:v>
                </c:pt>
                <c:pt idx="13">
                  <c:v>0.0398614490039547</c:v>
                </c:pt>
                <c:pt idx="14">
                  <c:v>0.0333146146500108</c:v>
                </c:pt>
                <c:pt idx="15">
                  <c:v>0.0283145364649091</c:v>
                </c:pt>
                <c:pt idx="16">
                  <c:v>0.0251447121507237</c:v>
                </c:pt>
              </c:numCache>
            </c:numRef>
          </c:val>
          <c:smooth val="0"/>
        </c:ser>
        <c:ser>
          <c:idx val="3"/>
          <c:order val="4"/>
          <c:tx>
            <c:strRef>
              <c:f>'contribution à la croiss 15'!$A$24</c:f>
              <c:strCache>
                <c:ptCount val="1"/>
                <c:pt idx="0">
                  <c:v>Consommation finale des Ménages </c:v>
                </c:pt>
              </c:strCache>
            </c:strRef>
          </c:tx>
          <c:spPr>
            <a:ln>
              <a:solidFill>
                <a:srgbClr val="00E500"/>
              </a:solidFill>
            </a:ln>
          </c:spPr>
          <c:marker>
            <c:symbol val="none"/>
          </c:marker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15'!$B$24:$R$24</c:f>
              <c:numCache>
                <c:formatCode>0.0%</c:formatCode>
                <c:ptCount val="17"/>
                <c:pt idx="0">
                  <c:v>0.0386</c:v>
                </c:pt>
                <c:pt idx="1">
                  <c:v>0.0118</c:v>
                </c:pt>
                <c:pt idx="2">
                  <c:v>0.041</c:v>
                </c:pt>
                <c:pt idx="3">
                  <c:v>0.0255</c:v>
                </c:pt>
                <c:pt idx="4">
                  <c:v>0.0324</c:v>
                </c:pt>
                <c:pt idx="5">
                  <c:v>0.0397</c:v>
                </c:pt>
                <c:pt idx="6">
                  <c:v>0.049</c:v>
                </c:pt>
                <c:pt idx="7">
                  <c:v>0.0453</c:v>
                </c:pt>
                <c:pt idx="8">
                  <c:v>0.0445</c:v>
                </c:pt>
                <c:pt idx="9">
                  <c:v>0.0488945172801731</c:v>
                </c:pt>
                <c:pt idx="10">
                  <c:v>0.0138662965766863</c:v>
                </c:pt>
                <c:pt idx="11">
                  <c:v>0.0451810424121979</c:v>
                </c:pt>
                <c:pt idx="12">
                  <c:v>0.0345824539424591</c:v>
                </c:pt>
                <c:pt idx="13">
                  <c:v>0.0319972239721921</c:v>
                </c:pt>
                <c:pt idx="14">
                  <c:v>0.023899136998353</c:v>
                </c:pt>
                <c:pt idx="15">
                  <c:v>0.0183427506254397</c:v>
                </c:pt>
                <c:pt idx="16">
                  <c:v>0.0143586740557298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'contribution à la croiss 15'!$A$25</c:f>
              <c:strCache>
                <c:ptCount val="1"/>
                <c:pt idx="0">
                  <c:v>Consommation finale des Administrtaions publiques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</c:spPr>
          <c:marker>
            <c:symbol val="none"/>
          </c:marker>
          <c:cat>
            <c:numRef>
              <c:f>'contribution à la croiss 15'!$B$22:$R$22</c:f>
              <c:numCache>
                <c:formatCode>General</c:formatCode>
                <c:ptCount val="17"/>
                <c:pt idx="0">
                  <c:v>1999.0</c:v>
                </c:pt>
                <c:pt idx="1">
                  <c:v>2000.0</c:v>
                </c:pt>
                <c:pt idx="2">
                  <c:v>2001.0</c:v>
                </c:pt>
                <c:pt idx="3">
                  <c:v>2002.0</c:v>
                </c:pt>
                <c:pt idx="4">
                  <c:v>2003.0</c:v>
                </c:pt>
                <c:pt idx="5">
                  <c:v>2004.0</c:v>
                </c:pt>
                <c:pt idx="6">
                  <c:v>2005.0</c:v>
                </c:pt>
                <c:pt idx="7">
                  <c:v>2006.0</c:v>
                </c:pt>
                <c:pt idx="8">
                  <c:v>2007.0</c:v>
                </c:pt>
                <c:pt idx="9">
                  <c:v>2008.0</c:v>
                </c:pt>
                <c:pt idx="10">
                  <c:v>2009.0</c:v>
                </c:pt>
                <c:pt idx="11">
                  <c:v>2010.0</c:v>
                </c:pt>
                <c:pt idx="12">
                  <c:v>2011.0</c:v>
                </c:pt>
                <c:pt idx="13">
                  <c:v>2012.0</c:v>
                </c:pt>
                <c:pt idx="14">
                  <c:v>2013.0</c:v>
                </c:pt>
                <c:pt idx="15">
                  <c:v>2014.0</c:v>
                </c:pt>
                <c:pt idx="16">
                  <c:v>2015.0</c:v>
                </c:pt>
              </c:numCache>
            </c:numRef>
          </c:cat>
          <c:val>
            <c:numRef>
              <c:f>'contribution à la croiss 15'!$B$25:$R$25</c:f>
              <c:numCache>
                <c:formatCode>0.0%</c:formatCode>
                <c:ptCount val="17"/>
                <c:pt idx="0">
                  <c:v>0.0112</c:v>
                </c:pt>
                <c:pt idx="1">
                  <c:v>0.0105</c:v>
                </c:pt>
                <c:pt idx="2">
                  <c:v>0.0133</c:v>
                </c:pt>
                <c:pt idx="3">
                  <c:v>0.0222</c:v>
                </c:pt>
                <c:pt idx="4">
                  <c:v>0.0147</c:v>
                </c:pt>
                <c:pt idx="5">
                  <c:v>0.0076</c:v>
                </c:pt>
                <c:pt idx="6">
                  <c:v>0.0142</c:v>
                </c:pt>
                <c:pt idx="7">
                  <c:v>0.0207</c:v>
                </c:pt>
                <c:pt idx="8">
                  <c:v>0.0161982620697479</c:v>
                </c:pt>
                <c:pt idx="9">
                  <c:v>0.0102434956800877</c:v>
                </c:pt>
                <c:pt idx="10">
                  <c:v>0.0145899208722899</c:v>
                </c:pt>
                <c:pt idx="11">
                  <c:v>0.00823133682012582</c:v>
                </c:pt>
                <c:pt idx="12">
                  <c:v>0.00702444973561921</c:v>
                </c:pt>
                <c:pt idx="13">
                  <c:v>0.00786422503176263</c:v>
                </c:pt>
                <c:pt idx="14">
                  <c:v>0.00941547765165779</c:v>
                </c:pt>
                <c:pt idx="15">
                  <c:v>0.00997178583946935</c:v>
                </c:pt>
                <c:pt idx="16">
                  <c:v>0.0107860380949937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33508776"/>
        <c:axId val="-2133709384"/>
      </c:lineChart>
      <c:catAx>
        <c:axId val="-2133508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80808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fr-FR"/>
          </a:p>
        </c:txPr>
        <c:crossAx val="-2133709384"/>
        <c:crosses val="autoZero"/>
        <c:auto val="1"/>
        <c:lblAlgn val="ctr"/>
        <c:lblOffset val="100"/>
        <c:noMultiLvlLbl val="0"/>
      </c:catAx>
      <c:valAx>
        <c:axId val="-2133709384"/>
        <c:scaling>
          <c:orientation val="minMax"/>
        </c:scaling>
        <c:delete val="0"/>
        <c:axPos val="l"/>
        <c:majorGridlines>
          <c:spPr>
            <a:ln w="3175">
              <a:solidFill>
                <a:schemeClr val="bg1">
                  <a:lumMod val="75000"/>
                </a:schemeClr>
              </a:solidFill>
              <a:prstDash val="solid"/>
            </a:ln>
          </c:spPr>
        </c:majorGridlines>
        <c:numFmt formatCode="0.0%" sourceLinked="0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/>
          <a:lstStyle/>
          <a:p>
            <a:pPr>
              <a:defRPr sz="1800">
                <a:solidFill>
                  <a:srgbClr val="008000"/>
                </a:solidFill>
              </a:defRPr>
            </a:pPr>
            <a:endParaRPr lang="fr-FR"/>
          </a:p>
        </c:txPr>
        <c:crossAx val="-2133508776"/>
        <c:crosses val="autoZero"/>
        <c:crossBetween val="between"/>
        <c:majorUnit val="0.005"/>
      </c:valAx>
      <c:spPr>
        <a:solidFill>
          <a:srgbClr val="FFFFFF"/>
        </a:solidFill>
        <a:ln w="25400">
          <a:noFill/>
        </a:ln>
      </c:spPr>
    </c:plotArea>
    <c:legend>
      <c:legendPos val="t"/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ayout>
        <c:manualLayout>
          <c:xMode val="edge"/>
          <c:yMode val="edge"/>
          <c:x val="0.0"/>
          <c:y val="0.107140367727399"/>
          <c:w val="0.999248248473745"/>
          <c:h val="0.110587378331705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600"/>
          </a:pPr>
          <a:endParaRPr lang="fr-FR"/>
        </a:p>
      </c:txPr>
    </c:legend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2000"/>
      </a:pPr>
      <a:endParaRPr lang="fr-FR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0.07795</cdr:x>
      <cdr:y>0.40394</cdr:y>
    </cdr:from>
    <cdr:to>
      <cdr:x>0.28205</cdr:x>
      <cdr:y>0.69154</cdr:y>
    </cdr:to>
    <cdr:cxnSp macro="">
      <cdr:nvCxnSpPr>
        <cdr:cNvPr id="2" name="Connecteur droit avec flèche 1"/>
        <cdr:cNvCxnSpPr/>
      </cdr:nvCxnSpPr>
      <cdr:spPr>
        <a:xfrm xmlns:a="http://schemas.openxmlformats.org/drawingml/2006/main" flipV="1">
          <a:off x="712730" y="2770221"/>
          <a:ext cx="1866335" cy="1972392"/>
        </a:xfrm>
        <a:prstGeom xmlns:a="http://schemas.openxmlformats.org/drawingml/2006/main" prst="straightConnector1">
          <a:avLst/>
        </a:prstGeom>
        <a:ln xmlns:a="http://schemas.openxmlformats.org/drawingml/2006/main" w="76200" cmpd="sng">
          <a:solidFill>
            <a:schemeClr val="tx1"/>
          </a:solidFill>
          <a:tailEnd type="triangl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0.28205</cdr:x>
      <cdr:y>0.41379</cdr:y>
    </cdr:from>
    <cdr:to>
      <cdr:x>0.47009</cdr:x>
      <cdr:y>0.55911</cdr:y>
    </cdr:to>
    <cdr:cxnSp macro="">
      <cdr:nvCxnSpPr>
        <cdr:cNvPr id="3" name="Connecteur droit avec flèche 2"/>
        <cdr:cNvCxnSpPr/>
      </cdr:nvCxnSpPr>
      <cdr:spPr>
        <a:xfrm xmlns:a="http://schemas.openxmlformats.org/drawingml/2006/main">
          <a:off x="2095500" y="2133600"/>
          <a:ext cx="1397000" cy="749300"/>
        </a:xfrm>
        <a:prstGeom xmlns:a="http://schemas.openxmlformats.org/drawingml/2006/main" prst="straightConnector1">
          <a:avLst/>
        </a:prstGeom>
        <a:ln xmlns:a="http://schemas.openxmlformats.org/drawingml/2006/main" w="76200" cmpd="sng">
          <a:solidFill>
            <a:schemeClr val="tx1"/>
          </a:solidFill>
          <a:tailEnd type="triangl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0.46325</cdr:x>
      <cdr:y>0.39163</cdr:y>
    </cdr:from>
    <cdr:to>
      <cdr:x>0.55897</cdr:x>
      <cdr:y>0.55419</cdr:y>
    </cdr:to>
    <cdr:cxnSp macro="">
      <cdr:nvCxnSpPr>
        <cdr:cNvPr id="5" name="Connecteur droit avec flèche 4"/>
        <cdr:cNvCxnSpPr/>
      </cdr:nvCxnSpPr>
      <cdr:spPr>
        <a:xfrm xmlns:a="http://schemas.openxmlformats.org/drawingml/2006/main" flipV="1">
          <a:off x="3441700" y="2019300"/>
          <a:ext cx="711200" cy="838200"/>
        </a:xfrm>
        <a:prstGeom xmlns:a="http://schemas.openxmlformats.org/drawingml/2006/main" prst="straightConnector1">
          <a:avLst/>
        </a:prstGeom>
        <a:ln xmlns:a="http://schemas.openxmlformats.org/drawingml/2006/main" w="76200" cmpd="sng">
          <a:solidFill>
            <a:schemeClr val="tx1"/>
          </a:solidFill>
          <a:tailEnd type="triangl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0.55556</cdr:x>
      <cdr:y>0.37438</cdr:y>
    </cdr:from>
    <cdr:to>
      <cdr:x>0.7453</cdr:x>
      <cdr:y>0.39901</cdr:y>
    </cdr:to>
    <cdr:cxnSp macro="">
      <cdr:nvCxnSpPr>
        <cdr:cNvPr id="10" name="Connecteur droit avec flèche 9"/>
        <cdr:cNvCxnSpPr/>
      </cdr:nvCxnSpPr>
      <cdr:spPr>
        <a:xfrm xmlns:a="http://schemas.openxmlformats.org/drawingml/2006/main" flipV="1">
          <a:off x="4127500" y="1930400"/>
          <a:ext cx="1409700" cy="127000"/>
        </a:xfrm>
        <a:prstGeom xmlns:a="http://schemas.openxmlformats.org/drawingml/2006/main" prst="straightConnector1">
          <a:avLst/>
        </a:prstGeom>
        <a:ln xmlns:a="http://schemas.openxmlformats.org/drawingml/2006/main" w="76200" cmpd="sng">
          <a:solidFill>
            <a:schemeClr val="tx1"/>
          </a:solidFill>
          <a:tailEnd type="triangl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0.74017</cdr:x>
      <cdr:y>0.26481</cdr:y>
    </cdr:from>
    <cdr:to>
      <cdr:x>0.84028</cdr:x>
      <cdr:y>0.37685</cdr:y>
    </cdr:to>
    <cdr:cxnSp macro="">
      <cdr:nvCxnSpPr>
        <cdr:cNvPr id="12" name="Connecteur droit avec flèche 11"/>
        <cdr:cNvCxnSpPr/>
      </cdr:nvCxnSpPr>
      <cdr:spPr>
        <a:xfrm xmlns:a="http://schemas.openxmlformats.org/drawingml/2006/main" flipV="1">
          <a:off x="6768114" y="1816100"/>
          <a:ext cx="915386" cy="768339"/>
        </a:xfrm>
        <a:prstGeom xmlns:a="http://schemas.openxmlformats.org/drawingml/2006/main" prst="straightConnector1">
          <a:avLst/>
        </a:prstGeom>
        <a:ln xmlns:a="http://schemas.openxmlformats.org/drawingml/2006/main" w="76200" cmpd="sng">
          <a:solidFill>
            <a:schemeClr val="tx1"/>
          </a:solidFill>
          <a:tailEnd type="triangl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0.84167</cdr:x>
      <cdr:y>0.26481</cdr:y>
    </cdr:from>
    <cdr:to>
      <cdr:x>0.97407</cdr:x>
      <cdr:y>0.30307</cdr:y>
    </cdr:to>
    <cdr:cxnSp macro="">
      <cdr:nvCxnSpPr>
        <cdr:cNvPr id="15" name="Connecteur droit avec flèche 14"/>
        <cdr:cNvCxnSpPr/>
      </cdr:nvCxnSpPr>
      <cdr:spPr>
        <a:xfrm xmlns:a="http://schemas.openxmlformats.org/drawingml/2006/main">
          <a:off x="7696200" y="1816100"/>
          <a:ext cx="1210695" cy="262332"/>
        </a:xfrm>
        <a:prstGeom xmlns:a="http://schemas.openxmlformats.org/drawingml/2006/main" prst="straightConnector1">
          <a:avLst/>
        </a:prstGeom>
        <a:ln xmlns:a="http://schemas.openxmlformats.org/drawingml/2006/main" w="76200" cmpd="sng">
          <a:solidFill>
            <a:schemeClr val="tx1"/>
          </a:solidFill>
          <a:tailEnd type="triangl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0.17345</cdr:x>
      <cdr:y>0.47106</cdr:y>
    </cdr:from>
    <cdr:to>
      <cdr:x>0.27098</cdr:x>
      <cdr:y>0.54006</cdr:y>
    </cdr:to>
    <cdr:sp macro="" textlink="">
      <cdr:nvSpPr>
        <cdr:cNvPr id="11" name="Rectangle à coins arrondis 10"/>
        <cdr:cNvSpPr/>
      </cdr:nvSpPr>
      <cdr:spPr>
        <a:xfrm xmlns:a="http://schemas.openxmlformats.org/drawingml/2006/main">
          <a:off x="1586009" y="3230548"/>
          <a:ext cx="891790" cy="47321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31DE1E"/>
        </a:solidFill>
        <a:ln xmlns:a="http://schemas.openxmlformats.org/drawingml/2006/main">
          <a:solidFill>
            <a:schemeClr val="tx1"/>
          </a:solidFill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fr-FR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FR" sz="2000" b="1" dirty="0" smtClean="0">
              <a:solidFill>
                <a:schemeClr val="tx1"/>
              </a:solidFill>
            </a:rPr>
            <a:t>x 2,5</a:t>
          </a:r>
          <a:endParaRPr lang="fr-FR" sz="20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0.31375</cdr:x>
      <cdr:y>0.47106</cdr:y>
    </cdr:from>
    <cdr:to>
      <cdr:x>0.41128</cdr:x>
      <cdr:y>0.54006</cdr:y>
    </cdr:to>
    <cdr:sp macro="" textlink="">
      <cdr:nvSpPr>
        <cdr:cNvPr id="13" name="Rectangle à coins arrondis 12"/>
        <cdr:cNvSpPr/>
      </cdr:nvSpPr>
      <cdr:spPr>
        <a:xfrm xmlns:a="http://schemas.openxmlformats.org/drawingml/2006/main">
          <a:off x="2868928" y="3230548"/>
          <a:ext cx="891790" cy="47321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solidFill>
            <a:schemeClr val="tx1"/>
          </a:solidFill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fr-FR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FR" sz="2000" b="1" dirty="0" smtClean="0">
              <a:solidFill>
                <a:schemeClr val="bg1"/>
              </a:solidFill>
            </a:rPr>
            <a:t>  -30%</a:t>
          </a:r>
          <a:endParaRPr lang="fr-FR" sz="20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0.46527</cdr:x>
      <cdr:y>0.43501</cdr:y>
    </cdr:from>
    <cdr:to>
      <cdr:x>0.5628</cdr:x>
      <cdr:y>0.50401</cdr:y>
    </cdr:to>
    <cdr:sp macro="" textlink="">
      <cdr:nvSpPr>
        <cdr:cNvPr id="14" name="Rectangle à coins arrondis 13"/>
        <cdr:cNvSpPr/>
      </cdr:nvSpPr>
      <cdr:spPr>
        <a:xfrm xmlns:a="http://schemas.openxmlformats.org/drawingml/2006/main">
          <a:off x="4254470" y="2983315"/>
          <a:ext cx="891790" cy="47321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31DE1E"/>
        </a:solidFill>
        <a:ln xmlns:a="http://schemas.openxmlformats.org/drawingml/2006/main">
          <a:solidFill>
            <a:schemeClr val="tx1"/>
          </a:solidFill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FR" sz="2000" b="1" dirty="0" smtClean="0">
              <a:solidFill>
                <a:schemeClr val="tx1"/>
              </a:solidFill>
            </a:rPr>
            <a:t>+53%</a:t>
          </a:r>
          <a:endParaRPr lang="fr-FR" sz="20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0.57538</cdr:x>
      <cdr:y>0.43556</cdr:y>
    </cdr:from>
    <cdr:to>
      <cdr:x>0.86165</cdr:x>
      <cdr:y>0.50456</cdr:y>
    </cdr:to>
    <cdr:sp macro="" textlink="">
      <cdr:nvSpPr>
        <cdr:cNvPr id="16" name="Rectangle à coins arrondis 15"/>
        <cdr:cNvSpPr/>
      </cdr:nvSpPr>
      <cdr:spPr>
        <a:xfrm xmlns:a="http://schemas.openxmlformats.org/drawingml/2006/main">
          <a:off x="5261243" y="2987095"/>
          <a:ext cx="2617662" cy="47321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6600"/>
        </a:solidFill>
        <a:ln xmlns:a="http://schemas.openxmlformats.org/drawingml/2006/main">
          <a:solidFill>
            <a:schemeClr val="tx1"/>
          </a:solidFill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fr-FR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2000" b="1" dirty="0" smtClean="0">
              <a:solidFill>
                <a:srgbClr val="FFFFFF"/>
              </a:solidFill>
            </a:rPr>
            <a:t>+27% de 90 à 2010</a:t>
          </a:r>
          <a:endParaRPr lang="fr-FR" sz="2000" b="1" dirty="0">
            <a:solidFill>
              <a:srgbClr val="FFFFFF"/>
            </a:solidFill>
          </a:endParaRPr>
        </a:p>
      </cdr:txBody>
    </cdr:sp>
  </cdr:relSizeAnchor>
  <cdr:relSizeAnchor xmlns:cdr="http://schemas.openxmlformats.org/drawingml/2006/chartDrawing">
    <cdr:from>
      <cdr:x>0.86209</cdr:x>
      <cdr:y>0.34931</cdr:y>
    </cdr:from>
    <cdr:to>
      <cdr:x>0.95961</cdr:x>
      <cdr:y>0.41831</cdr:y>
    </cdr:to>
    <cdr:sp macro="" textlink="">
      <cdr:nvSpPr>
        <cdr:cNvPr id="19" name="Rectangle à coins arrondis 18"/>
        <cdr:cNvSpPr/>
      </cdr:nvSpPr>
      <cdr:spPr>
        <a:xfrm xmlns:a="http://schemas.openxmlformats.org/drawingml/2006/main">
          <a:off x="7882950" y="2395568"/>
          <a:ext cx="891723" cy="473202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solidFill>
            <a:schemeClr val="tx1"/>
          </a:solidFill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FR" sz="2000" b="1" dirty="0" smtClean="0">
              <a:solidFill>
                <a:schemeClr val="bg1"/>
              </a:solidFill>
            </a:rPr>
            <a:t>  -3%</a:t>
          </a:r>
          <a:endParaRPr lang="fr-FR" sz="20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0.08402</cdr:x>
      <cdr:y>0.1734</cdr:y>
    </cdr:from>
    <cdr:to>
      <cdr:x>0.77985</cdr:x>
      <cdr:y>0.31786</cdr:y>
    </cdr:to>
    <cdr:sp macro="" textlink="">
      <cdr:nvSpPr>
        <cdr:cNvPr id="20" name="Rectangle à coins arrondis 19"/>
        <cdr:cNvSpPr/>
      </cdr:nvSpPr>
      <cdr:spPr>
        <a:xfrm xmlns:a="http://schemas.openxmlformats.org/drawingml/2006/main">
          <a:off x="768299" y="1189182"/>
          <a:ext cx="6362668" cy="99071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chemeClr val="tx1"/>
              </a:solidFill>
            </a:rPr>
            <a:t>* Le salaire minimum garanti mensuel, SMG (hors agriculture) est de 153 KCFP en 2017 ; le PIB par habitant est donc actuellement de l’ordre du double</a:t>
          </a:r>
          <a:endParaRPr lang="fr-FR" sz="18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0.26059</cdr:x>
      <cdr:y>0.75557</cdr:y>
    </cdr:from>
    <cdr:to>
      <cdr:x>0.8714</cdr:x>
      <cdr:y>0.87037</cdr:y>
    </cdr:to>
    <cdr:sp macro="" textlink="">
      <cdr:nvSpPr>
        <cdr:cNvPr id="21" name="Rectangle à coins arrondis 20"/>
        <cdr:cNvSpPr/>
      </cdr:nvSpPr>
      <cdr:spPr>
        <a:xfrm xmlns:a="http://schemas.openxmlformats.org/drawingml/2006/main">
          <a:off x="2382814" y="5181678"/>
          <a:ext cx="5585246" cy="787322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2000" b="0" dirty="0" smtClean="0">
              <a:solidFill>
                <a:schemeClr val="tx1"/>
              </a:solidFill>
            </a:rPr>
            <a:t>Source : 0. </a:t>
          </a:r>
          <a:r>
            <a:rPr lang="fr-FR" sz="2000" b="0" dirty="0">
              <a:solidFill>
                <a:schemeClr val="tx1"/>
              </a:solidFill>
            </a:rPr>
            <a:t>S</a:t>
          </a:r>
          <a:r>
            <a:rPr lang="fr-FR" sz="2000" b="0" dirty="0" smtClean="0">
              <a:solidFill>
                <a:schemeClr val="tx1"/>
              </a:solidFill>
            </a:rPr>
            <a:t>udrie, 2011, jusqu’en 2010 ; </a:t>
          </a:r>
        </a:p>
        <a:p xmlns:a="http://schemas.openxmlformats.org/drawingml/2006/main">
          <a:pPr algn="ctr"/>
          <a:r>
            <a:rPr lang="fr-FR" sz="2000" b="0" dirty="0" smtClean="0">
              <a:solidFill>
                <a:schemeClr val="tx1"/>
              </a:solidFill>
            </a:rPr>
            <a:t>évaluation propre jusqu’en 2017</a:t>
          </a:r>
          <a:endParaRPr lang="fr-FR" sz="2000" b="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0.13038</cdr:x>
      <cdr:y>0.63864</cdr:y>
    </cdr:from>
    <cdr:to>
      <cdr:x>0.93269</cdr:x>
      <cdr:y>0.73122</cdr:y>
    </cdr:to>
    <cdr:sp macro="" textlink="">
      <cdr:nvSpPr>
        <cdr:cNvPr id="22" name="Rectangle à coins arrondis 21"/>
        <cdr:cNvSpPr/>
      </cdr:nvSpPr>
      <cdr:spPr>
        <a:xfrm xmlns:a="http://schemas.openxmlformats.org/drawingml/2006/main">
          <a:off x="1192203" y="4379790"/>
          <a:ext cx="7336286" cy="63494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31DE1E"/>
        </a:solidFill>
        <a:ln xmlns:a="http://schemas.openxmlformats.org/drawingml/2006/main">
          <a:solidFill>
            <a:schemeClr val="tx1"/>
          </a:solidFill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FR" sz="2000" b="1" dirty="0" smtClean="0">
              <a:solidFill>
                <a:schemeClr val="tx1"/>
              </a:solidFill>
            </a:rPr>
            <a:t>x 3,2 de 1960 à 2017</a:t>
          </a:r>
          <a:r>
            <a:rPr lang="mr-IN" sz="2000" b="1" dirty="0" smtClean="0">
              <a:solidFill>
                <a:schemeClr val="tx1"/>
              </a:solidFill>
            </a:rPr>
            <a:t>…</a:t>
          </a:r>
          <a:r>
            <a:rPr lang="fr-FR" sz="2000" b="1" dirty="0">
              <a:solidFill>
                <a:schemeClr val="tx1"/>
              </a:solidFill>
            </a:rPr>
            <a:t> </a:t>
          </a:r>
          <a:r>
            <a:rPr lang="fr-FR" sz="2000" b="1" dirty="0" smtClean="0">
              <a:solidFill>
                <a:schemeClr val="tx1"/>
              </a:solidFill>
            </a:rPr>
            <a:t>               mais + 28% seulement depuis 1972</a:t>
          </a:r>
          <a:endParaRPr lang="fr-FR" sz="2000" b="1" dirty="0">
            <a:solidFill>
              <a:schemeClr val="tx1"/>
            </a:solidFill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0.5095</cdr:x>
      <cdr:y>0.10454</cdr:y>
    </cdr:from>
    <cdr:to>
      <cdr:x>0.96553</cdr:x>
      <cdr:y>0.31662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1925034" y="693433"/>
          <a:ext cx="1722966" cy="1406701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2000" b="1" dirty="0">
              <a:solidFill>
                <a:srgbClr val="4F6228"/>
              </a:solidFill>
            </a:rPr>
            <a:t>Coefficient</a:t>
          </a:r>
          <a:r>
            <a:rPr lang="fr-FR" sz="2000" b="1" baseline="0" dirty="0">
              <a:solidFill>
                <a:srgbClr val="4F6228"/>
              </a:solidFill>
            </a:rPr>
            <a:t> de corrélation de 78%, </a:t>
          </a:r>
        </a:p>
        <a:p xmlns:a="http://schemas.openxmlformats.org/drawingml/2006/main">
          <a:pPr algn="ctr"/>
          <a:endParaRPr lang="fr-FR" sz="2000" b="1" dirty="0">
            <a:solidFill>
              <a:srgbClr val="4F6228"/>
            </a:solidFill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0.10159</cdr:x>
      <cdr:y>0.19108</cdr:y>
    </cdr:from>
    <cdr:to>
      <cdr:x>0.71794</cdr:x>
      <cdr:y>0.28949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403340" y="1287845"/>
          <a:ext cx="2447212" cy="663338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>
              <a:solidFill>
                <a:srgbClr val="FFFFFF"/>
              </a:solidFill>
            </a:rPr>
            <a:t>Coefficient</a:t>
          </a:r>
          <a:r>
            <a:rPr lang="fr-FR" sz="1800" b="1" baseline="0" dirty="0">
              <a:solidFill>
                <a:srgbClr val="FFFFFF"/>
              </a:solidFill>
            </a:rPr>
            <a:t> de corrélation de 43</a:t>
          </a:r>
          <a:r>
            <a:rPr lang="fr-FR" sz="1800" b="1" baseline="0" dirty="0" smtClean="0">
              <a:solidFill>
                <a:srgbClr val="FFFFFF"/>
              </a:solidFill>
            </a:rPr>
            <a:t>%</a:t>
          </a:r>
          <a:endParaRPr lang="fr-FR" sz="1800" b="1" baseline="0" dirty="0">
            <a:solidFill>
              <a:srgbClr val="FFFFFF"/>
            </a:solidFill>
          </a:endParaRPr>
        </a:p>
      </cdr:txBody>
    </cdr:sp>
  </cdr:relSizeAnchor>
  <cdr:relSizeAnchor xmlns:cdr="http://schemas.openxmlformats.org/drawingml/2006/chartDrawing">
    <cdr:from>
      <cdr:x>0.24067</cdr:x>
      <cdr:y>0.27887</cdr:y>
    </cdr:from>
    <cdr:to>
      <cdr:x>0.51083</cdr:x>
      <cdr:y>0.37172</cdr:y>
    </cdr:to>
    <cdr:sp macro="" textlink="">
      <cdr:nvSpPr>
        <cdr:cNvPr id="3" name="Bulle rectangulaire 2"/>
        <cdr:cNvSpPr/>
      </cdr:nvSpPr>
      <cdr:spPr>
        <a:xfrm xmlns:a="http://schemas.openxmlformats.org/drawingml/2006/main">
          <a:off x="955583" y="1879575"/>
          <a:ext cx="1072648" cy="625789"/>
        </a:xfrm>
        <a:prstGeom xmlns:a="http://schemas.openxmlformats.org/drawingml/2006/main" prst="wedgeRectCallout">
          <a:avLst>
            <a:gd name="adj1" fmla="val -41065"/>
            <a:gd name="adj2" fmla="val 123484"/>
          </a:avLst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r-FR" sz="1600" b="1" i="1" dirty="0" smtClean="0"/>
            <a:t>Quelques arythmies</a:t>
          </a:r>
          <a:endParaRPr lang="fr-FR" sz="1600" b="1" i="1" dirty="0"/>
        </a:p>
      </cdr:txBody>
    </cdr:sp>
  </cdr:relSizeAnchor>
  <cdr:relSizeAnchor xmlns:cdr="http://schemas.openxmlformats.org/drawingml/2006/chartDrawing">
    <cdr:from>
      <cdr:x>0.23811</cdr:x>
      <cdr:y>0.28076</cdr:y>
    </cdr:from>
    <cdr:to>
      <cdr:x>0.51365</cdr:x>
      <cdr:y>0.37343</cdr:y>
    </cdr:to>
    <cdr:sp macro="" textlink="">
      <cdr:nvSpPr>
        <cdr:cNvPr id="4" name="Bulle rectangulaire 3"/>
        <cdr:cNvSpPr/>
      </cdr:nvSpPr>
      <cdr:spPr>
        <a:xfrm xmlns:a="http://schemas.openxmlformats.org/drawingml/2006/main">
          <a:off x="945407" y="1892314"/>
          <a:ext cx="1094020" cy="624595"/>
        </a:xfrm>
        <a:prstGeom xmlns:a="http://schemas.openxmlformats.org/drawingml/2006/main" prst="wedgeRectCallout">
          <a:avLst>
            <a:gd name="adj1" fmla="val 210023"/>
            <a:gd name="adj2" fmla="val 301207"/>
          </a:avLst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i="1" dirty="0" smtClean="0"/>
            <a:t>Quelques arythmies</a:t>
          </a:r>
          <a:endParaRPr lang="fr-FR" sz="1800" b="1" i="1" dirty="0"/>
        </a:p>
      </cdr:txBody>
    </cdr:sp>
  </cdr:relSizeAnchor>
  <cdr:relSizeAnchor xmlns:cdr="http://schemas.openxmlformats.org/drawingml/2006/chartDrawing">
    <cdr:from>
      <cdr:x>0.24033</cdr:x>
      <cdr:y>0.28435</cdr:y>
    </cdr:from>
    <cdr:to>
      <cdr:x>0.51356</cdr:x>
      <cdr:y>0.37172</cdr:y>
    </cdr:to>
    <cdr:sp macro="" textlink="">
      <cdr:nvSpPr>
        <cdr:cNvPr id="5" name="Bulle rectangulaire 4"/>
        <cdr:cNvSpPr/>
      </cdr:nvSpPr>
      <cdr:spPr>
        <a:xfrm xmlns:a="http://schemas.openxmlformats.org/drawingml/2006/main">
          <a:off x="954215" y="1916531"/>
          <a:ext cx="1084863" cy="588833"/>
        </a:xfrm>
        <a:prstGeom xmlns:a="http://schemas.openxmlformats.org/drawingml/2006/main" prst="wedgeRectCallout">
          <a:avLst>
            <a:gd name="adj1" fmla="val 58610"/>
            <a:gd name="adj2" fmla="val 82377"/>
          </a:avLst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i="1" dirty="0" smtClean="0"/>
            <a:t>Quelques arythmies</a:t>
          </a:r>
          <a:endParaRPr lang="fr-FR" sz="1600" b="1" i="1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0.09785</cdr:x>
      <cdr:y>0.27065</cdr:y>
    </cdr:from>
    <cdr:to>
      <cdr:x>0.85029</cdr:x>
      <cdr:y>0.40769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424296" y="1824182"/>
          <a:ext cx="3262838" cy="923636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r-FR" sz="1600" b="1" dirty="0">
              <a:solidFill>
                <a:srgbClr val="4F6228"/>
              </a:solidFill>
            </a:rPr>
            <a:t>Coefficient</a:t>
          </a:r>
          <a:r>
            <a:rPr lang="fr-FR" sz="1600" b="1" baseline="0" dirty="0">
              <a:solidFill>
                <a:srgbClr val="4F6228"/>
              </a:solidFill>
            </a:rPr>
            <a:t> de corrélation de 82%</a:t>
          </a:r>
          <a:r>
            <a:rPr lang="fr-FR" sz="1600" b="1" baseline="0" dirty="0" smtClean="0">
              <a:solidFill>
                <a:srgbClr val="4F6228"/>
              </a:solidFill>
            </a:rPr>
            <a:t>,</a:t>
          </a:r>
          <a:r>
            <a:rPr lang="fr-FR" sz="1600" b="1" dirty="0" smtClean="0">
              <a:solidFill>
                <a:srgbClr val="4F6228"/>
              </a:solidFill>
            </a:rPr>
            <a:t> 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rgbClr val="4F6228"/>
              </a:solidFill>
            </a:rPr>
            <a:t>mais peu de corrélation de 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rgbClr val="4F6228"/>
              </a:solidFill>
            </a:rPr>
            <a:t>2012 à 2015 (cf. crise du BTP)</a:t>
          </a:r>
          <a:endParaRPr lang="fr-FR" sz="1600" b="1" baseline="0" dirty="0">
            <a:solidFill>
              <a:srgbClr val="4F6228"/>
            </a:solidFill>
          </a:endParaRPr>
        </a:p>
      </cdr:txBody>
    </cdr:sp>
  </cdr:relSizeAnchor>
  <cdr:relSizeAnchor xmlns:cdr="http://schemas.openxmlformats.org/drawingml/2006/chartDrawing">
    <cdr:from>
      <cdr:x>0.79409</cdr:x>
      <cdr:y>0.03423</cdr:y>
    </cdr:from>
    <cdr:to>
      <cdr:x>1</cdr:x>
      <cdr:y>0.13639</cdr:y>
    </cdr:to>
    <cdr:sp macro="" textlink="">
      <cdr:nvSpPr>
        <cdr:cNvPr id="5" name="Rectangle à coins arrondis 4"/>
        <cdr:cNvSpPr/>
      </cdr:nvSpPr>
      <cdr:spPr>
        <a:xfrm xmlns:a="http://schemas.openxmlformats.org/drawingml/2006/main">
          <a:off x="3443432" y="230725"/>
          <a:ext cx="892893" cy="688555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80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2000" b="1" dirty="0" smtClean="0">
              <a:solidFill>
                <a:srgbClr val="FFFFFF"/>
              </a:solidFill>
            </a:rPr>
            <a:t>Cours Ni</a:t>
          </a:r>
          <a:endParaRPr lang="fr-FR" sz="2000" b="1" baseline="0" dirty="0">
            <a:solidFill>
              <a:srgbClr val="FFFFFF"/>
            </a:solidFill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0.5805</cdr:x>
      <cdr:y>0.11958</cdr:y>
    </cdr:from>
    <cdr:to>
      <cdr:x>0.75391</cdr:x>
      <cdr:y>0.18174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3870064" y="831273"/>
          <a:ext cx="1156095" cy="432102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85000"/>
          </a:schemeClr>
        </a:solidFill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fr-FR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chemeClr val="tx1"/>
              </a:solidFill>
            </a:rPr>
            <a:t>Moyenne</a:t>
          </a:r>
          <a:endParaRPr lang="fr-FR" sz="1800" b="1" dirty="0">
            <a:solidFill>
              <a:schemeClr val="tx1"/>
            </a:solidFill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0.11844</cdr:x>
      <cdr:y>0.12649</cdr:y>
    </cdr:from>
    <cdr:to>
      <cdr:x>0.44684</cdr:x>
      <cdr:y>0.31238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558800" y="843372"/>
          <a:ext cx="1549400" cy="1239428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i="1" dirty="0"/>
            <a:t>Source ISEE </a:t>
          </a:r>
          <a:r>
            <a:rPr lang="fr-FR" sz="1600" b="1" i="1" dirty="0" err="1"/>
            <a:t>nc</a:t>
          </a:r>
          <a:r>
            <a:rPr lang="fr-FR" sz="1600" b="1" i="1" dirty="0"/>
            <a:t> et </a:t>
          </a:r>
          <a:r>
            <a:rPr lang="fr-FR" sz="1600" b="1" i="1" dirty="0" smtClean="0"/>
            <a:t>évaluations </a:t>
          </a:r>
          <a:r>
            <a:rPr lang="fr-FR" sz="1600" b="1" i="1" dirty="0"/>
            <a:t>propres </a:t>
          </a:r>
          <a:endParaRPr lang="fr-FR" sz="1600" b="1" i="1" dirty="0" smtClean="0"/>
        </a:p>
        <a:p xmlns:a="http://schemas.openxmlformats.org/drawingml/2006/main">
          <a:pPr algn="ctr"/>
          <a:r>
            <a:rPr lang="fr-FR" sz="1600" b="1" i="1" dirty="0" smtClean="0"/>
            <a:t>après </a:t>
          </a:r>
          <a:r>
            <a:rPr lang="fr-FR" sz="1600" b="1" i="1" dirty="0"/>
            <a:t>2011</a:t>
          </a:r>
        </a:p>
      </cdr:txBody>
    </cdr:sp>
  </cdr:relSizeAnchor>
  <cdr:relSizeAnchor xmlns:cdr="http://schemas.openxmlformats.org/drawingml/2006/chartDrawing">
    <cdr:from>
      <cdr:x>0.89862</cdr:x>
      <cdr:y>0.32571</cdr:y>
    </cdr:from>
    <cdr:to>
      <cdr:x>0.98237</cdr:x>
      <cdr:y>0.90286</cdr:y>
    </cdr:to>
    <cdr:sp macro="" textlink="">
      <cdr:nvSpPr>
        <cdr:cNvPr id="3" name="Accolade fermante 2"/>
        <cdr:cNvSpPr/>
      </cdr:nvSpPr>
      <cdr:spPr>
        <a:xfrm xmlns:a="http://schemas.openxmlformats.org/drawingml/2006/main">
          <a:off x="4530754" y="2171700"/>
          <a:ext cx="422246" cy="3848100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 vert="vert270" anchor="ctr"/>
        <a:lstStyle xmlns:a="http://schemas.openxmlformats.org/drawingml/2006/main"/>
        <a:p xmlns:a="http://schemas.openxmlformats.org/drawingml/2006/main">
          <a:pPr algn="r"/>
          <a:r>
            <a:rPr lang="fr-FR" sz="1400" b="1" i="1">
              <a:solidFill>
                <a:srgbClr val="FFFFFF"/>
              </a:solidFill>
            </a:rPr>
            <a:t>   </a:t>
          </a:r>
        </a:p>
      </cdr:txBody>
    </cdr:sp>
  </cdr:relSizeAnchor>
  <cdr:relSizeAnchor xmlns:cdr="http://schemas.openxmlformats.org/drawingml/2006/chartDrawing">
    <cdr:from>
      <cdr:x>0.90121</cdr:x>
      <cdr:y>0.64116</cdr:y>
    </cdr:from>
    <cdr:to>
      <cdr:x>1</cdr:x>
      <cdr:y>0.71033</cdr:y>
    </cdr:to>
    <cdr:sp macro="" textlink="">
      <cdr:nvSpPr>
        <cdr:cNvPr id="4" name="ZoneTexte 3"/>
        <cdr:cNvSpPr txBox="1"/>
      </cdr:nvSpPr>
      <cdr:spPr>
        <a:xfrm xmlns:a="http://schemas.openxmlformats.org/drawingml/2006/main">
          <a:off x="4543830" y="4274948"/>
          <a:ext cx="498070" cy="461192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/>
        </a:solidFill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="vert270" wrap="square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2000" b="1" i="1" dirty="0"/>
            <a:t>PIB</a:t>
          </a:r>
        </a:p>
      </cdr:txBody>
    </cdr:sp>
  </cdr:relSizeAnchor>
  <cdr:relSizeAnchor xmlns:cdr="http://schemas.openxmlformats.org/drawingml/2006/chartDrawing">
    <cdr:from>
      <cdr:x>0.49874</cdr:x>
      <cdr:y>0.57029</cdr:y>
    </cdr:from>
    <cdr:to>
      <cdr:x>0.85642</cdr:x>
      <cdr:y>0.74095</cdr:y>
    </cdr:to>
    <cdr:sp macro="" textlink="">
      <cdr:nvSpPr>
        <cdr:cNvPr id="5" name="Rectangle à coins arrondis 4"/>
        <cdr:cNvSpPr/>
      </cdr:nvSpPr>
      <cdr:spPr>
        <a:xfrm xmlns:a="http://schemas.openxmlformats.org/drawingml/2006/main">
          <a:off x="2514600" y="3802391"/>
          <a:ext cx="1803400" cy="1137909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5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i="1" dirty="0" smtClean="0"/>
            <a:t>PIB stagnant, même en francs courant, depuis 2014</a:t>
          </a:r>
          <a:endParaRPr lang="fr-FR" sz="1600" b="1" i="1" dirty="0"/>
        </a:p>
      </cdr:txBody>
    </cdr:sp>
  </cdr:relSizeAnchor>
  <cdr:relSizeAnchor xmlns:cdr="http://schemas.openxmlformats.org/drawingml/2006/chartDrawing">
    <cdr:from>
      <cdr:x>0.6398</cdr:x>
      <cdr:y>0.16952</cdr:y>
    </cdr:from>
    <cdr:to>
      <cdr:x>0.87909</cdr:x>
      <cdr:y>0.30095</cdr:y>
    </cdr:to>
    <cdr:sp macro="" textlink="">
      <cdr:nvSpPr>
        <cdr:cNvPr id="6" name="Rectangle à coins arrondis 5"/>
        <cdr:cNvSpPr/>
      </cdr:nvSpPr>
      <cdr:spPr>
        <a:xfrm xmlns:a="http://schemas.openxmlformats.org/drawingml/2006/main">
          <a:off x="3225800" y="1130300"/>
          <a:ext cx="1206500" cy="87630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4">
            <a:lumMod val="40000"/>
            <a:lumOff val="6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i="1" dirty="0" smtClean="0">
              <a:solidFill>
                <a:schemeClr val="tx1"/>
              </a:solidFill>
            </a:rPr>
            <a:t>import stagnant, depuis 10</a:t>
          </a:r>
          <a:endParaRPr lang="fr-FR" sz="1600" b="1" i="1" dirty="0">
            <a:solidFill>
              <a:schemeClr val="tx1"/>
            </a:solidFill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</cdr:x>
      <cdr:y>0.03733</cdr:y>
    </cdr:from>
    <cdr:to>
      <cdr:x>0.58916</cdr:x>
      <cdr:y>0.20152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0" y="249383"/>
          <a:ext cx="2334491" cy="1096812"/>
        </a:xfrm>
        <a:prstGeom xmlns:a="http://schemas.openxmlformats.org/drawingml/2006/main" prst="roundRect">
          <a:avLst/>
        </a:prstGeom>
        <a:solidFill xmlns:a="http://schemas.openxmlformats.org/drawingml/2006/main">
          <a:srgbClr val="660066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i="1" dirty="0" smtClean="0"/>
            <a:t>Export en hausse, puis constant de 2009 à 2017, malgré la chute des cours du Ni</a:t>
          </a:r>
          <a:endParaRPr lang="fr-FR" sz="1600" b="1" i="1" dirty="0"/>
        </a:p>
      </cdr:txBody>
    </cdr:sp>
  </cdr:relSizeAnchor>
  <cdr:relSizeAnchor xmlns:cdr="http://schemas.openxmlformats.org/drawingml/2006/chartDrawing">
    <cdr:from>
      <cdr:x>0</cdr:x>
      <cdr:y>0.33623</cdr:y>
    </cdr:from>
    <cdr:to>
      <cdr:x>0.33184</cdr:x>
      <cdr:y>0.42862</cdr:y>
    </cdr:to>
    <cdr:sp macro="" textlink="">
      <cdr:nvSpPr>
        <cdr:cNvPr id="4" name="Rectangle à coins arrondis 3"/>
        <cdr:cNvSpPr/>
      </cdr:nvSpPr>
      <cdr:spPr>
        <a:xfrm xmlns:a="http://schemas.openxmlformats.org/drawingml/2006/main">
          <a:off x="0" y="2246083"/>
          <a:ext cx="1314883" cy="617184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80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i="1" dirty="0" smtClean="0"/>
            <a:t>CF soutenue, mais freinée</a:t>
          </a:r>
          <a:endParaRPr lang="fr-FR" sz="1600" b="1" i="1" dirty="0"/>
        </a:p>
      </cdr:txBody>
    </cdr:sp>
  </cdr:relSizeAnchor>
  <cdr:relSizeAnchor xmlns:cdr="http://schemas.openxmlformats.org/drawingml/2006/chartDrawing">
    <cdr:from>
      <cdr:x>0</cdr:x>
      <cdr:y>0.2157</cdr:y>
    </cdr:from>
    <cdr:to>
      <cdr:x>0.40555</cdr:x>
      <cdr:y>0.31533</cdr:y>
    </cdr:to>
    <cdr:sp macro="" textlink="">
      <cdr:nvSpPr>
        <cdr:cNvPr id="5" name="Rectangle à coins arrondis 4"/>
        <cdr:cNvSpPr/>
      </cdr:nvSpPr>
      <cdr:spPr>
        <a:xfrm xmlns:a="http://schemas.openxmlformats.org/drawingml/2006/main">
          <a:off x="0" y="1440931"/>
          <a:ext cx="1606951" cy="665548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00FF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i="1" dirty="0" smtClean="0"/>
            <a:t>FBC en érosion depuis 20111</a:t>
          </a:r>
          <a:endParaRPr lang="fr-FR" sz="1600" b="1" i="1" dirty="0"/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0.42187</cdr:x>
      <cdr:y>0.40031</cdr:y>
    </cdr:from>
    <cdr:to>
      <cdr:x>0.96094</cdr:x>
      <cdr:y>0.49148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1246908" y="2686628"/>
          <a:ext cx="1593274" cy="611909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4">
            <a:lumMod val="40000"/>
            <a:lumOff val="60000"/>
          </a:schemeClr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rgbClr val="000000"/>
              </a:solidFill>
            </a:rPr>
            <a:t>Yo-yo des IMP</a:t>
          </a:r>
          <a:endParaRPr lang="fr-FR" sz="1600" b="1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0.36953</cdr:x>
      <cdr:y>0.51316</cdr:y>
    </cdr:from>
    <cdr:to>
      <cdr:x>1</cdr:x>
      <cdr:y>0.55582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1092199" y="3444010"/>
          <a:ext cx="1863437" cy="28632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660066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rgbClr val="FFFFFF"/>
              </a:solidFill>
            </a:rPr>
            <a:t>EXP +, sauf 07-09</a:t>
          </a:r>
          <a:endParaRPr lang="fr-FR" sz="1600" b="1" dirty="0">
            <a:solidFill>
              <a:srgbClr val="FFFFFF"/>
            </a:solidFill>
          </a:endParaRPr>
        </a:p>
      </cdr:txBody>
    </cdr:sp>
  </cdr:relSizeAnchor>
  <cdr:relSizeAnchor xmlns:cdr="http://schemas.openxmlformats.org/drawingml/2006/chartDrawing">
    <cdr:from>
      <cdr:x>0.59375</cdr:x>
      <cdr:y>0.67659</cdr:y>
    </cdr:from>
    <cdr:to>
      <cdr:x>1</cdr:x>
      <cdr:y>0.74265</cdr:y>
    </cdr:to>
    <cdr:sp macro="" textlink="">
      <cdr:nvSpPr>
        <cdr:cNvPr id="4" name="Rectangle à coins arrondis 3"/>
        <cdr:cNvSpPr/>
      </cdr:nvSpPr>
      <cdr:spPr>
        <a:xfrm xmlns:a="http://schemas.openxmlformats.org/drawingml/2006/main">
          <a:off x="1754909" y="4540830"/>
          <a:ext cx="1200727" cy="443346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rgbClr val="FFFFFF"/>
              </a:solidFill>
            </a:rPr>
            <a:t>Solde  dégradé</a:t>
          </a:r>
          <a:endParaRPr lang="fr-FR" sz="1600" b="1" dirty="0">
            <a:solidFill>
              <a:srgbClr val="FFFFFF"/>
            </a:solidFill>
          </a:endParaRPr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0.23709</cdr:x>
      <cdr:y>0.33253</cdr:y>
    </cdr:from>
    <cdr:to>
      <cdr:x>0.94601</cdr:x>
      <cdr:y>0.42371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1166092" y="2231737"/>
          <a:ext cx="3486727" cy="611909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4">
            <a:lumMod val="40000"/>
            <a:lumOff val="60000"/>
          </a:schemeClr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r-FR" sz="1600" b="1" dirty="0" smtClean="0">
              <a:solidFill>
                <a:srgbClr val="000000"/>
              </a:solidFill>
            </a:rPr>
            <a:t>Hausse puis érosion des IMP de biens 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rgbClr val="000000"/>
              </a:solidFill>
            </a:rPr>
            <a:t>(fin de la construction des deux usines)</a:t>
          </a:r>
          <a:endParaRPr lang="fr-FR" sz="1600" b="1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0.12854</cdr:x>
      <cdr:y>0.51144</cdr:y>
    </cdr:from>
    <cdr:to>
      <cdr:x>0.9811</cdr:x>
      <cdr:y>0.59229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785090" y="3432465"/>
          <a:ext cx="5207001" cy="542635"/>
        </a:xfrm>
        <a:prstGeom xmlns:a="http://schemas.openxmlformats.org/drawingml/2006/main" prst="roundRect">
          <a:avLst/>
        </a:prstGeom>
        <a:solidFill xmlns:a="http://schemas.openxmlformats.org/drawingml/2006/main">
          <a:srgbClr val="660066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chemeClr val="bg1"/>
              </a:solidFill>
            </a:rPr>
            <a:t>EXP de biens : Effet prix &lt; 0 du Ni à </a:t>
          </a:r>
          <a:r>
            <a:rPr lang="fr-FR" sz="1600" b="1" dirty="0" err="1" smtClean="0">
              <a:solidFill>
                <a:schemeClr val="bg1"/>
              </a:solidFill>
            </a:rPr>
            <a:t>parir</a:t>
          </a:r>
          <a:r>
            <a:rPr lang="fr-FR" sz="1600" b="1" dirty="0" smtClean="0">
              <a:solidFill>
                <a:schemeClr val="bg1"/>
              </a:solidFill>
            </a:rPr>
            <a:t> de 2011, mais maintien après 2014 par hausse des volumes</a:t>
          </a:r>
          <a:endParaRPr lang="fr-FR" sz="16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0.19654</cdr:x>
      <cdr:y>0.1199</cdr:y>
    </cdr:from>
    <cdr:to>
      <cdr:x>0.45617</cdr:x>
      <cdr:y>0.16394</cdr:y>
    </cdr:to>
    <cdr:sp macro="" textlink="">
      <cdr:nvSpPr>
        <cdr:cNvPr id="4" name="Rectangle à coins arrondis 3"/>
        <cdr:cNvSpPr/>
      </cdr:nvSpPr>
      <cdr:spPr>
        <a:xfrm xmlns:a="http://schemas.openxmlformats.org/drawingml/2006/main">
          <a:off x="1200395" y="804720"/>
          <a:ext cx="1585665" cy="295564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4">
            <a:lumMod val="40000"/>
            <a:lumOff val="60000"/>
          </a:schemeClr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400" b="1" dirty="0" smtClean="0">
              <a:solidFill>
                <a:srgbClr val="000000"/>
              </a:solidFill>
            </a:rPr>
            <a:t>IMP services =</a:t>
          </a:r>
          <a:endParaRPr lang="fr-FR" sz="1400" b="1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</cdr:x>
      <cdr:y>0.60399</cdr:y>
    </cdr:from>
    <cdr:to>
      <cdr:x>0.2155</cdr:x>
      <cdr:y>0.64803</cdr:y>
    </cdr:to>
    <cdr:sp macro="" textlink="">
      <cdr:nvSpPr>
        <cdr:cNvPr id="5" name="Rectangle à coins arrondis 4"/>
        <cdr:cNvSpPr/>
      </cdr:nvSpPr>
      <cdr:spPr>
        <a:xfrm xmlns:a="http://schemas.openxmlformats.org/drawingml/2006/main">
          <a:off x="0" y="4053610"/>
          <a:ext cx="1316182" cy="295564"/>
        </a:xfrm>
        <a:prstGeom xmlns:a="http://schemas.openxmlformats.org/drawingml/2006/main" prst="roundRect">
          <a:avLst/>
        </a:prstGeom>
        <a:solidFill xmlns:a="http://schemas.openxmlformats.org/drawingml/2006/main">
          <a:srgbClr val="660066"/>
        </a:solidFill>
        <a:ln xmlns:a="http://schemas.openxmlformats.org/drawingml/2006/main">
          <a:solidFill>
            <a:srgbClr val="38E62B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400" b="1" dirty="0" smtClean="0">
              <a:solidFill>
                <a:srgbClr val="FFFFFF"/>
              </a:solidFill>
            </a:rPr>
            <a:t>EXP services =</a:t>
          </a:r>
          <a:endParaRPr lang="fr-FR" sz="1400" b="1" dirty="0">
            <a:solidFill>
              <a:srgbClr val="FFFFFF"/>
            </a:solidFill>
          </a:endParaRPr>
        </a:p>
      </cdr:txBody>
    </cdr:sp>
  </cdr:relSizeAnchor>
  <cdr:relSizeAnchor xmlns:cdr="http://schemas.openxmlformats.org/drawingml/2006/chartDrawing">
    <cdr:from>
      <cdr:x>0.56144</cdr:x>
      <cdr:y>0.69001</cdr:y>
    </cdr:from>
    <cdr:to>
      <cdr:x>0.85292</cdr:x>
      <cdr:y>0.74024</cdr:y>
    </cdr:to>
    <cdr:sp macro="" textlink="">
      <cdr:nvSpPr>
        <cdr:cNvPr id="6" name="Rectangle à coins arrondis 5"/>
        <cdr:cNvSpPr/>
      </cdr:nvSpPr>
      <cdr:spPr>
        <a:xfrm xmlns:a="http://schemas.openxmlformats.org/drawingml/2006/main">
          <a:off x="3428999" y="4630884"/>
          <a:ext cx="1780279" cy="33712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rgbClr val="FFFFFF"/>
              </a:solidFill>
            </a:rPr>
            <a:t>Solde Biens</a:t>
          </a:r>
          <a:endParaRPr lang="fr-FR" sz="1600" b="1" dirty="0">
            <a:solidFill>
              <a:srgbClr val="FFFFFF"/>
            </a:solidFill>
          </a:endParaRPr>
        </a:p>
      </cdr:txBody>
    </cdr:sp>
  </cdr:relSizeAnchor>
  <cdr:relSizeAnchor xmlns:cdr="http://schemas.openxmlformats.org/drawingml/2006/chartDrawing">
    <cdr:from>
      <cdr:x>0.12068</cdr:x>
      <cdr:y>0.8438</cdr:y>
    </cdr:from>
    <cdr:to>
      <cdr:x>0.40237</cdr:x>
      <cdr:y>0.89059</cdr:y>
    </cdr:to>
    <cdr:sp macro="" textlink="">
      <cdr:nvSpPr>
        <cdr:cNvPr id="7" name="Rectangle à coins arrondis 6"/>
        <cdr:cNvSpPr/>
      </cdr:nvSpPr>
      <cdr:spPr>
        <a:xfrm xmlns:a="http://schemas.openxmlformats.org/drawingml/2006/main">
          <a:off x="737057" y="5663048"/>
          <a:ext cx="1720434" cy="314036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0000"/>
        </a:solidFill>
        <a:ln xmlns:a="http://schemas.openxmlformats.org/drawingml/2006/main" w="12700" cmpd="sng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400" b="1" dirty="0" smtClean="0">
              <a:solidFill>
                <a:srgbClr val="FFFFFF"/>
              </a:solidFill>
            </a:rPr>
            <a:t>Solde Services</a:t>
          </a:r>
          <a:endParaRPr lang="fr-FR" sz="1400" b="1" dirty="0">
            <a:solidFill>
              <a:srgbClr val="FFFFFF"/>
            </a:solidFill>
          </a:endParaRPr>
        </a:p>
      </cdr:txBody>
    </cdr: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</cdr:x>
      <cdr:y>0.60124</cdr:y>
    </cdr:from>
    <cdr:to>
      <cdr:x>0.48312</cdr:x>
      <cdr:y>0.88282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0" y="4028209"/>
          <a:ext cx="2147456" cy="1886528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fr-FR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chemeClr val="tx1"/>
              </a:solidFill>
            </a:rPr>
            <a:t>Rupture en 2008 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chemeClr val="tx1"/>
              </a:solidFill>
            </a:rPr>
            <a:t>quand les cours du 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chemeClr val="tx1"/>
              </a:solidFill>
            </a:rPr>
            <a:t>Ni</a:t>
          </a:r>
          <a:r>
            <a:rPr lang="fr-FR" sz="1600" b="1" dirty="0">
              <a:solidFill>
                <a:schemeClr val="tx1"/>
              </a:solidFill>
            </a:rPr>
            <a:t> </a:t>
          </a:r>
          <a:r>
            <a:rPr lang="fr-FR" sz="1600" b="1" dirty="0" smtClean="0">
              <a:solidFill>
                <a:schemeClr val="tx1"/>
              </a:solidFill>
            </a:rPr>
            <a:t>s’écroulent 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chemeClr val="tx1"/>
              </a:solidFill>
            </a:rPr>
            <a:t>et que les importations d’investissements bondissent</a:t>
          </a:r>
          <a:endParaRPr lang="fr-FR" sz="1600" b="1" dirty="0">
            <a:solidFill>
              <a:schemeClr val="tx1"/>
            </a:solidFill>
          </a:endParaRPr>
        </a:p>
      </cdr:txBody>
    </cdr:sp>
  </cdr:relSizeAnchor>
</c:userShapes>
</file>

<file path=ppt/drawings/drawing19.xml><?xml version="1.0" encoding="utf-8"?>
<c:userShapes xmlns:c="http://schemas.openxmlformats.org/drawingml/2006/chart">
  <cdr:relSizeAnchor xmlns:cdr="http://schemas.openxmlformats.org/drawingml/2006/chartDrawing">
    <cdr:from>
      <cdr:x>0.13443</cdr:x>
      <cdr:y>0.76344</cdr:y>
    </cdr:from>
    <cdr:to>
      <cdr:x>0.92647</cdr:x>
      <cdr:y>0.86984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450835" y="5053215"/>
          <a:ext cx="2656244" cy="70423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rgbClr val="000000"/>
              </a:solidFill>
            </a:rPr>
            <a:t>France en déclin</a:t>
          </a:r>
        </a:p>
        <a:p xmlns:a="http://schemas.openxmlformats.org/drawingml/2006/main">
          <a:pPr algn="ctr"/>
          <a:r>
            <a:rPr lang="fr-FR" sz="1800" b="1" dirty="0" smtClean="0">
              <a:solidFill>
                <a:srgbClr val="000000"/>
              </a:solidFill>
            </a:rPr>
            <a:t> (puis en sursaut ?)</a:t>
          </a:r>
          <a:endParaRPr lang="fr-FR" sz="1800" b="1" dirty="0">
            <a:solidFill>
              <a:srgbClr val="000000"/>
            </a:solidFill>
          </a:endParaRPr>
        </a:p>
        <a:p xmlns:a="http://schemas.openxmlformats.org/drawingml/2006/main">
          <a:pPr algn="ctr"/>
          <a:endParaRPr lang="fr-FR" sz="1800" b="1" dirty="0">
            <a:solidFill>
              <a:srgbClr val="00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0.37628</cdr:x>
      <cdr:y>0.62228</cdr:y>
    </cdr:from>
    <cdr:to>
      <cdr:x>0.65194</cdr:x>
      <cdr:y>0.72703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1984936" y="4089297"/>
          <a:ext cx="1454147" cy="688374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r-FR" sz="1800" b="1" i="1" dirty="0" smtClean="0">
              <a:solidFill>
                <a:schemeClr val="tx1"/>
              </a:solidFill>
            </a:rPr>
            <a:t>Incertitudes </a:t>
          </a:r>
          <a:r>
            <a:rPr lang="fr-FR" sz="1800" b="1" i="1" dirty="0">
              <a:solidFill>
                <a:schemeClr val="tx1"/>
              </a:solidFill>
            </a:rPr>
            <a:t>de </a:t>
          </a:r>
          <a:r>
            <a:rPr lang="fr-FR" sz="1800" b="1" i="1" dirty="0" smtClean="0">
              <a:solidFill>
                <a:schemeClr val="tx1"/>
              </a:solidFill>
            </a:rPr>
            <a:t>l'ISEE </a:t>
          </a:r>
          <a:endParaRPr lang="fr-FR" sz="1800" b="1" i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0.41112</cdr:x>
      <cdr:y>0.1343</cdr:y>
    </cdr:from>
    <cdr:to>
      <cdr:x>0.96605</cdr:x>
      <cdr:y>0.31893</cdr:y>
    </cdr:to>
    <cdr:sp macro="" textlink="">
      <cdr:nvSpPr>
        <cdr:cNvPr id="4" name="Rectangle à coins arrondis 3"/>
        <cdr:cNvSpPr/>
      </cdr:nvSpPr>
      <cdr:spPr>
        <a:xfrm xmlns:a="http://schemas.openxmlformats.org/drawingml/2006/main">
          <a:off x="2127926" y="882547"/>
          <a:ext cx="2872275" cy="121327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400" b="1" dirty="0" smtClean="0">
              <a:solidFill>
                <a:schemeClr val="tx1"/>
              </a:solidFill>
            </a:rPr>
            <a:t>Evaluations </a:t>
          </a:r>
          <a:r>
            <a:rPr lang="fr-FR" sz="1400" b="1" dirty="0">
              <a:solidFill>
                <a:schemeClr val="tx1"/>
              </a:solidFill>
            </a:rPr>
            <a:t>de l'auteur </a:t>
          </a:r>
          <a:r>
            <a:rPr lang="fr-FR" sz="1400" b="1" dirty="0" smtClean="0">
              <a:solidFill>
                <a:schemeClr val="tx1"/>
              </a:solidFill>
            </a:rPr>
            <a:t>pour 2016 </a:t>
          </a:r>
          <a:r>
            <a:rPr lang="fr-FR" sz="1400" b="1" dirty="0">
              <a:solidFill>
                <a:schemeClr val="tx1"/>
              </a:solidFill>
            </a:rPr>
            <a:t>et </a:t>
          </a:r>
          <a:r>
            <a:rPr lang="fr-FR" sz="1400" b="1" dirty="0" smtClean="0">
              <a:solidFill>
                <a:schemeClr val="tx1"/>
              </a:solidFill>
            </a:rPr>
            <a:t>2017</a:t>
          </a:r>
          <a:r>
            <a:rPr lang="fr-FR" sz="1400" b="1" dirty="0" smtClean="0">
              <a:solidFill>
                <a:schemeClr val="tx1"/>
              </a:solidFill>
            </a:rPr>
            <a:t>,cf</a:t>
          </a:r>
          <a:r>
            <a:rPr lang="fr-FR" sz="1400" b="1" dirty="0" smtClean="0">
              <a:solidFill>
                <a:schemeClr val="tx1"/>
              </a:solidFill>
            </a:rPr>
            <a:t>. le grand creux </a:t>
          </a:r>
        </a:p>
        <a:p xmlns:a="http://schemas.openxmlformats.org/drawingml/2006/main">
          <a:pPr algn="ctr"/>
          <a:r>
            <a:rPr lang="fr-FR" sz="1400" b="1" dirty="0" smtClean="0">
              <a:solidFill>
                <a:schemeClr val="tx1"/>
              </a:solidFill>
            </a:rPr>
            <a:t>de l’ICA en 2016 ; </a:t>
          </a:r>
          <a:r>
            <a:rPr lang="fr-FR" sz="1400" b="1" dirty="0" smtClean="0">
              <a:solidFill>
                <a:schemeClr val="tx1"/>
              </a:solidFill>
            </a:rPr>
            <a:t>sa </a:t>
          </a:r>
          <a:r>
            <a:rPr lang="fr-FR" sz="1400" b="1" dirty="0" smtClean="0">
              <a:solidFill>
                <a:schemeClr val="tx1"/>
              </a:solidFill>
            </a:rPr>
            <a:t>reprise en 2017 </a:t>
          </a:r>
          <a:r>
            <a:rPr lang="fr-FR" sz="1400" b="1" dirty="0" smtClean="0">
              <a:solidFill>
                <a:schemeClr val="tx1"/>
              </a:solidFill>
            </a:rPr>
            <a:t>;cours </a:t>
          </a:r>
          <a:r>
            <a:rPr lang="fr-FR" sz="1400" b="1" dirty="0" smtClean="0">
              <a:solidFill>
                <a:schemeClr val="tx1"/>
              </a:solidFill>
            </a:rPr>
            <a:t>du nickel ;</a:t>
          </a:r>
        </a:p>
        <a:p xmlns:a="http://schemas.openxmlformats.org/drawingml/2006/main">
          <a:pPr algn="ctr"/>
          <a:r>
            <a:rPr lang="fr-FR" sz="1400" b="1" dirty="0" smtClean="0">
              <a:solidFill>
                <a:schemeClr val="tx1"/>
              </a:solidFill>
            </a:rPr>
            <a:t> etc. </a:t>
          </a:r>
          <a:r>
            <a:rPr lang="mr-IN" sz="1400" b="1" dirty="0" smtClean="0">
              <a:solidFill>
                <a:schemeClr val="tx1"/>
              </a:solidFill>
            </a:rPr>
            <a:t>…</a:t>
          </a:r>
          <a:endParaRPr lang="fr-FR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0.4393</cdr:x>
      <cdr:y>0.332</cdr:y>
    </cdr:from>
    <cdr:to>
      <cdr:x>0.97676</cdr:x>
      <cdr:y>0.54942</cdr:y>
    </cdr:to>
    <cdr:sp macro="" textlink="">
      <cdr:nvSpPr>
        <cdr:cNvPr id="5" name="Rectangle à coins arrondis 4"/>
        <cdr:cNvSpPr/>
      </cdr:nvSpPr>
      <cdr:spPr>
        <a:xfrm xmlns:a="http://schemas.openxmlformats.org/drawingml/2006/main">
          <a:off x="2273807" y="2181751"/>
          <a:ext cx="2781854" cy="1428715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i="1" dirty="0" smtClean="0">
              <a:solidFill>
                <a:schemeClr val="bg1"/>
              </a:solidFill>
            </a:rPr>
            <a:t>En mai 2018, l’ISEE donnait + 0,6% pour 2016, mais 0% sans le boom en quantité du Ni</a:t>
          </a:r>
          <a:endParaRPr lang="fr-FR" sz="1800" b="1" i="1" dirty="0">
            <a:solidFill>
              <a:schemeClr val="bg1"/>
            </a:solidFill>
          </a:endParaRPr>
        </a:p>
      </cdr:txBody>
    </cdr:sp>
  </cdr:relSizeAnchor>
</c:userShapes>
</file>

<file path=ppt/drawings/drawing20.xml><?xml version="1.0" encoding="utf-8"?>
<c:userShapes xmlns:c="http://schemas.openxmlformats.org/drawingml/2006/chart">
  <cdr:relSizeAnchor xmlns:cdr="http://schemas.openxmlformats.org/drawingml/2006/chartDrawing">
    <cdr:from>
      <cdr:x>0.16562</cdr:x>
      <cdr:y>0.14737</cdr:y>
    </cdr:from>
    <cdr:to>
      <cdr:x>0.64062</cdr:x>
      <cdr:y>0.29032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926205" y="975474"/>
          <a:ext cx="2656244" cy="946179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rgbClr val="000000"/>
              </a:solidFill>
            </a:rPr>
            <a:t>Importants investissements </a:t>
          </a:r>
          <a:r>
            <a:rPr lang="fr-FR" sz="1800" b="1" dirty="0">
              <a:solidFill>
                <a:srgbClr val="000000"/>
              </a:solidFill>
            </a:rPr>
            <a:t>importés de 2006 à 2011</a:t>
          </a:r>
        </a:p>
        <a:p xmlns:a="http://schemas.openxmlformats.org/drawingml/2006/main">
          <a:pPr algn="ctr"/>
          <a:endParaRPr lang="fr-FR" sz="1800" b="1" dirty="0">
            <a:solidFill>
              <a:srgbClr val="000000"/>
            </a:solidFill>
          </a:endParaRPr>
        </a:p>
      </cdr:txBody>
    </cdr:sp>
  </cdr:relSizeAnchor>
</c:userShapes>
</file>

<file path=ppt/drawings/drawing21.xml><?xml version="1.0" encoding="utf-8"?>
<c:userShapes xmlns:c="http://schemas.openxmlformats.org/drawingml/2006/chart">
  <cdr:relSizeAnchor xmlns:cdr="http://schemas.openxmlformats.org/drawingml/2006/chartDrawing">
    <cdr:from>
      <cdr:x>0.06061</cdr:x>
      <cdr:y>0.7634</cdr:y>
    </cdr:from>
    <cdr:to>
      <cdr:x>0.70209</cdr:x>
      <cdr:y>0.86873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321833" y="5104022"/>
          <a:ext cx="3405909" cy="70422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rgbClr val="000000"/>
              </a:solidFill>
            </a:rPr>
            <a:t>La France disparaît des radars (plus de mattes de nickel)</a:t>
          </a:r>
          <a:endParaRPr lang="fr-FR" sz="1800" b="1" dirty="0">
            <a:solidFill>
              <a:srgbClr val="000000"/>
            </a:solidFill>
          </a:endParaRPr>
        </a:p>
        <a:p xmlns:a="http://schemas.openxmlformats.org/drawingml/2006/main">
          <a:pPr algn="ctr"/>
          <a:endParaRPr lang="fr-FR" sz="1800" b="1" dirty="0">
            <a:solidFill>
              <a:srgbClr val="000000"/>
            </a:solidFill>
          </a:endParaRPr>
        </a:p>
      </cdr:txBody>
    </cdr:sp>
  </cdr:relSizeAnchor>
</c:userShapes>
</file>

<file path=ppt/drawings/drawing22.xml><?xml version="1.0" encoding="utf-8"?>
<c:userShapes xmlns:c="http://schemas.openxmlformats.org/drawingml/2006/chart">
  <cdr:relSizeAnchor xmlns:cdr="http://schemas.openxmlformats.org/drawingml/2006/chartDrawing">
    <cdr:from>
      <cdr:x>0.74132</cdr:x>
      <cdr:y>0</cdr:y>
    </cdr:from>
    <cdr:to>
      <cdr:x>0.98747</cdr:x>
      <cdr:y>0.49618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6402005" y="0"/>
          <a:ext cx="2125751" cy="325998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>
              <a:solidFill>
                <a:schemeClr val="tx1"/>
              </a:solidFill>
            </a:rPr>
            <a:t>Contributions en 2010 </a:t>
          </a:r>
          <a:r>
            <a:rPr lang="fr-FR" sz="1800" b="1" i="1" u="sng" dirty="0">
              <a:solidFill>
                <a:schemeClr val="tx1"/>
              </a:solidFill>
            </a:rPr>
            <a:t>en </a:t>
          </a:r>
          <a:r>
            <a:rPr lang="fr-FR" sz="1800" b="1" i="1" u="sng" dirty="0" smtClean="0">
              <a:solidFill>
                <a:schemeClr val="tx1"/>
              </a:solidFill>
            </a:rPr>
            <a:t>points, </a:t>
          </a:r>
          <a:r>
            <a:rPr lang="fr-FR" sz="1800" b="1" dirty="0" smtClean="0">
              <a:solidFill>
                <a:schemeClr val="tx1"/>
              </a:solidFill>
            </a:rPr>
            <a:t>additives </a:t>
          </a:r>
          <a:r>
            <a:rPr lang="fr-FR" sz="1800" b="1" dirty="0">
              <a:solidFill>
                <a:schemeClr val="tx1"/>
              </a:solidFill>
            </a:rPr>
            <a:t>:</a:t>
          </a:r>
        </a:p>
        <a:p xmlns:a="http://schemas.openxmlformats.org/drawingml/2006/main">
          <a:pPr algn="l"/>
          <a:endParaRPr lang="fr-FR" sz="1800" b="1" dirty="0">
            <a:solidFill>
              <a:schemeClr val="tx1"/>
            </a:solidFill>
          </a:endParaRPr>
        </a:p>
        <a:p xmlns:a="http://schemas.openxmlformats.org/drawingml/2006/main">
          <a:pPr algn="l"/>
          <a:r>
            <a:rPr lang="fr-FR" sz="1800" b="1" dirty="0">
              <a:solidFill>
                <a:schemeClr val="tx1"/>
              </a:solidFill>
            </a:rPr>
            <a:t>+ CF            </a:t>
          </a:r>
          <a:r>
            <a:rPr lang="fr-FR" sz="1800" b="1" dirty="0" smtClean="0">
              <a:solidFill>
                <a:schemeClr val="tx1"/>
              </a:solidFill>
            </a:rPr>
            <a:t> 11,3</a:t>
          </a:r>
          <a:r>
            <a:rPr lang="fr-FR" sz="1800" b="1" dirty="0">
              <a:solidFill>
                <a:schemeClr val="tx1"/>
              </a:solidFill>
            </a:rPr>
            <a:t>%</a:t>
          </a:r>
        </a:p>
        <a:p xmlns:a="http://schemas.openxmlformats.org/drawingml/2006/main">
          <a:pPr algn="l"/>
          <a:r>
            <a:rPr lang="fr-FR" sz="1800" b="1" dirty="0" smtClean="0">
              <a:solidFill>
                <a:schemeClr val="tx1"/>
              </a:solidFill>
            </a:rPr>
            <a:t>+ FBCF          </a:t>
          </a:r>
          <a:r>
            <a:rPr lang="fr-FR" sz="1800" b="1" dirty="0">
              <a:solidFill>
                <a:schemeClr val="tx1"/>
              </a:solidFill>
            </a:rPr>
            <a:t>5,3%</a:t>
          </a:r>
        </a:p>
        <a:p xmlns:a="http://schemas.openxmlformats.org/drawingml/2006/main">
          <a:pPr algn="l"/>
          <a:r>
            <a:rPr lang="fr-FR" sz="1800" b="1" dirty="0">
              <a:solidFill>
                <a:schemeClr val="tx1"/>
              </a:solidFill>
            </a:rPr>
            <a:t>+ Var.</a:t>
          </a:r>
          <a:r>
            <a:rPr lang="fr-FR" sz="1800" b="1" baseline="0" dirty="0">
              <a:solidFill>
                <a:schemeClr val="tx1"/>
              </a:solidFill>
            </a:rPr>
            <a:t> St.    </a:t>
          </a:r>
          <a:r>
            <a:rPr lang="fr-FR" sz="1800" b="1" baseline="0" dirty="0" smtClean="0">
              <a:solidFill>
                <a:schemeClr val="tx1"/>
              </a:solidFill>
            </a:rPr>
            <a:t>  2,7</a:t>
          </a:r>
          <a:r>
            <a:rPr lang="fr-FR" sz="1800" b="1" baseline="0" dirty="0">
              <a:solidFill>
                <a:schemeClr val="tx1"/>
              </a:solidFill>
            </a:rPr>
            <a:t>% </a:t>
          </a:r>
        </a:p>
        <a:p xmlns:a="http://schemas.openxmlformats.org/drawingml/2006/main">
          <a:pPr algn="l"/>
          <a:r>
            <a:rPr lang="fr-FR" sz="1800" b="1" baseline="0" dirty="0">
              <a:solidFill>
                <a:schemeClr val="tx1"/>
              </a:solidFill>
            </a:rPr>
            <a:t>+ Bal </a:t>
          </a:r>
          <a:r>
            <a:rPr lang="fr-FR" sz="1800" b="1" baseline="0" dirty="0" err="1">
              <a:solidFill>
                <a:schemeClr val="tx1"/>
              </a:solidFill>
            </a:rPr>
            <a:t>ext</a:t>
          </a:r>
          <a:r>
            <a:rPr lang="fr-FR" sz="1800" b="1" baseline="0" dirty="0">
              <a:solidFill>
                <a:schemeClr val="tx1"/>
              </a:solidFill>
            </a:rPr>
            <a:t>. </a:t>
          </a:r>
          <a:r>
            <a:rPr lang="fr-FR" sz="1800" b="1" baseline="0" dirty="0" smtClean="0">
              <a:solidFill>
                <a:schemeClr val="tx1"/>
              </a:solidFill>
            </a:rPr>
            <a:t>  - </a:t>
          </a:r>
          <a:r>
            <a:rPr lang="fr-FR" sz="1800" b="1" baseline="0" dirty="0">
              <a:solidFill>
                <a:schemeClr val="tx1"/>
              </a:solidFill>
            </a:rPr>
            <a:t>6,2%</a:t>
          </a:r>
        </a:p>
        <a:p xmlns:a="http://schemas.openxmlformats.org/drawingml/2006/main">
          <a:pPr algn="l"/>
          <a:endParaRPr lang="fr-FR" sz="1800" b="1" baseline="0" dirty="0">
            <a:solidFill>
              <a:schemeClr val="tx1"/>
            </a:solidFill>
          </a:endParaRPr>
        </a:p>
        <a:p xmlns:a="http://schemas.openxmlformats.org/drawingml/2006/main">
          <a:pPr algn="l"/>
          <a:r>
            <a:rPr lang="fr-FR" sz="1800" b="1" baseline="0" dirty="0">
              <a:solidFill>
                <a:schemeClr val="tx1"/>
              </a:solidFill>
            </a:rPr>
            <a:t>= PIB         </a:t>
          </a:r>
          <a:r>
            <a:rPr lang="fr-FR" sz="1800" b="1" baseline="0" dirty="0" smtClean="0">
              <a:solidFill>
                <a:schemeClr val="tx1"/>
              </a:solidFill>
            </a:rPr>
            <a:t>  </a:t>
          </a:r>
          <a:r>
            <a:rPr lang="fr-FR" sz="1800" b="1" baseline="0" dirty="0">
              <a:solidFill>
                <a:schemeClr val="tx1"/>
              </a:solidFill>
            </a:rPr>
            <a:t>13,2%</a:t>
          </a:r>
          <a:endParaRPr lang="fr-FR" sz="1800" b="1" dirty="0">
            <a:solidFill>
              <a:schemeClr val="tx1"/>
            </a:solidFill>
          </a:endParaRPr>
        </a:p>
      </cdr:txBody>
    </cdr:sp>
  </cdr:relSizeAnchor>
</c:userShapes>
</file>

<file path=ppt/drawings/drawing23.xml><?xml version="1.0" encoding="utf-8"?>
<c:userShapes xmlns:c="http://schemas.openxmlformats.org/drawingml/2006/chart">
  <cdr:relSizeAnchor xmlns:cdr="http://schemas.openxmlformats.org/drawingml/2006/chartDrawing">
    <cdr:from>
      <cdr:x>0.07977</cdr:x>
      <cdr:y>0.75573</cdr:y>
    </cdr:from>
    <cdr:to>
      <cdr:x>0.54423</cdr:x>
      <cdr:y>0.88368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715820" y="5025736"/>
          <a:ext cx="4167909" cy="85090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fr-FR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rgbClr val="000000"/>
              </a:solidFill>
            </a:rPr>
            <a:t>Ces pourcentages sont des </a:t>
          </a:r>
          <a:r>
            <a:rPr lang="fr-FR" sz="1800" b="1" i="1" u="sng" dirty="0" smtClean="0">
              <a:solidFill>
                <a:srgbClr val="000000"/>
              </a:solidFill>
            </a:rPr>
            <a:t>points de PIB </a:t>
          </a:r>
        </a:p>
        <a:p xmlns:a="http://schemas.openxmlformats.org/drawingml/2006/main">
          <a:pPr algn="ctr"/>
          <a:r>
            <a:rPr lang="fr-FR" sz="1800" b="1" dirty="0" smtClean="0">
              <a:solidFill>
                <a:srgbClr val="000000"/>
              </a:solidFill>
            </a:rPr>
            <a:t>et non des taux de croissance</a:t>
          </a:r>
          <a:r>
            <a:rPr lang="mr-IN" sz="1800" b="1" dirty="0" smtClean="0">
              <a:solidFill>
                <a:srgbClr val="000000"/>
              </a:solidFill>
            </a:rPr>
            <a:t>…</a:t>
          </a:r>
          <a:r>
            <a:rPr lang="fr-FR" sz="1800" b="1" dirty="0" smtClean="0">
              <a:solidFill>
                <a:srgbClr val="000000"/>
              </a:solidFill>
            </a:rPr>
            <a:t> </a:t>
          </a:r>
        </a:p>
        <a:p xmlns:a="http://schemas.openxmlformats.org/drawingml/2006/main">
          <a:pPr algn="ctr"/>
          <a:r>
            <a:rPr lang="fr-FR" sz="1800" b="1" dirty="0" smtClean="0">
              <a:solidFill>
                <a:srgbClr val="000000"/>
              </a:solidFill>
            </a:rPr>
            <a:t>sauf pour le PIB</a:t>
          </a:r>
          <a:endParaRPr lang="fr-FR" sz="1800" b="1" dirty="0">
            <a:solidFill>
              <a:srgbClr val="000000"/>
            </a:solidFill>
          </a:endParaRPr>
        </a:p>
      </cdr:txBody>
    </cdr:sp>
  </cdr:relSizeAnchor>
</c:userShapes>
</file>

<file path=ppt/drawings/drawing24.xml><?xml version="1.0" encoding="utf-8"?>
<c:userShapes xmlns:c="http://schemas.openxmlformats.org/drawingml/2006/chart">
  <cdr:relSizeAnchor xmlns:cdr="http://schemas.openxmlformats.org/drawingml/2006/chartDrawing">
    <cdr:from>
      <cdr:x>0.20586</cdr:x>
      <cdr:y>0.1998</cdr:y>
    </cdr:from>
    <cdr:to>
      <cdr:x>0.51971</cdr:x>
      <cdr:y>0.47342</cdr:y>
    </cdr:to>
    <cdr:sp macro="" textlink="">
      <cdr:nvSpPr>
        <cdr:cNvPr id="4" name="Bulle rectangulaire 3"/>
        <cdr:cNvSpPr/>
      </cdr:nvSpPr>
      <cdr:spPr>
        <a:xfrm xmlns:a="http://schemas.openxmlformats.org/drawingml/2006/main">
          <a:off x="1819607" y="1314379"/>
          <a:ext cx="2774179" cy="1800032"/>
        </a:xfrm>
        <a:prstGeom xmlns:a="http://schemas.openxmlformats.org/drawingml/2006/main" prst="wedgeRectCallout">
          <a:avLst>
            <a:gd name="adj1" fmla="val 68920"/>
            <a:gd name="adj2" fmla="val -40780"/>
          </a:avLst>
        </a:prstGeom>
        <a:solidFill xmlns:a="http://schemas.openxmlformats.org/drawingml/2006/main">
          <a:srgbClr val="FFFF00"/>
        </a:solidFill>
        <a:ln xmlns:a="http://schemas.openxmlformats.org/drawingml/2006/main">
          <a:solidFill>
            <a:srgbClr val="FFFFFF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>
              <a:solidFill>
                <a:srgbClr val="000000"/>
              </a:solidFill>
            </a:rPr>
            <a:t>En 2013, les Variations</a:t>
          </a:r>
          <a:r>
            <a:rPr lang="fr-FR" sz="1800" b="1" baseline="0" dirty="0">
              <a:solidFill>
                <a:srgbClr val="000000"/>
              </a:solidFill>
            </a:rPr>
            <a:t> des</a:t>
          </a:r>
          <a:r>
            <a:rPr lang="fr-FR" sz="1800" b="1" dirty="0">
              <a:solidFill>
                <a:srgbClr val="000000"/>
              </a:solidFill>
            </a:rPr>
            <a:t> Stock</a:t>
          </a:r>
          <a:r>
            <a:rPr lang="fr-FR" sz="1800" b="1" baseline="0" dirty="0">
              <a:solidFill>
                <a:srgbClr val="000000"/>
              </a:solidFill>
            </a:rPr>
            <a:t>s (nickel surtout) représentent plus de 80% </a:t>
          </a:r>
        </a:p>
        <a:p xmlns:a="http://schemas.openxmlformats.org/drawingml/2006/main">
          <a:pPr algn="ctr"/>
          <a:r>
            <a:rPr lang="fr-FR" sz="1800" b="1" baseline="0" dirty="0">
              <a:solidFill>
                <a:srgbClr val="000000"/>
              </a:solidFill>
            </a:rPr>
            <a:t>de la croissance du </a:t>
          </a:r>
          <a:r>
            <a:rPr lang="fr-FR" sz="1800" b="1" baseline="0" dirty="0" smtClean="0">
              <a:solidFill>
                <a:srgbClr val="000000"/>
              </a:solidFill>
            </a:rPr>
            <a:t>PIB : spéculation compte</a:t>
          </a:r>
          <a:r>
            <a:rPr lang="fr-FR" sz="1800" b="1" dirty="0" smtClean="0">
              <a:solidFill>
                <a:srgbClr val="000000"/>
              </a:solidFill>
            </a:rPr>
            <a:t> tenu de la chute des cours ?</a:t>
          </a:r>
          <a:endParaRPr lang="fr-FR" sz="1800" b="1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0.65651</cdr:x>
      <cdr:y>0.35535</cdr:y>
    </cdr:from>
    <cdr:to>
      <cdr:x>0.94674</cdr:x>
      <cdr:y>0.45677</cdr:y>
    </cdr:to>
    <cdr:sp macro="" textlink="">
      <cdr:nvSpPr>
        <cdr:cNvPr id="5" name="Bulle rectangulaire 4"/>
        <cdr:cNvSpPr/>
      </cdr:nvSpPr>
      <cdr:spPr>
        <a:xfrm xmlns:a="http://schemas.openxmlformats.org/drawingml/2006/main">
          <a:off x="5803031" y="2337684"/>
          <a:ext cx="2565400" cy="667249"/>
        </a:xfrm>
        <a:prstGeom xmlns:a="http://schemas.openxmlformats.org/drawingml/2006/main" prst="wedgeRectCallout">
          <a:avLst>
            <a:gd name="adj1" fmla="val 55917"/>
            <a:gd name="adj2" fmla="val 132095"/>
          </a:avLst>
        </a:prstGeom>
        <a:solidFill xmlns:a="http://schemas.openxmlformats.org/drawingml/2006/main">
          <a:srgbClr val="FFFF00"/>
        </a:solidFill>
        <a:ln xmlns:a="http://schemas.openxmlformats.org/drawingml/2006/main">
          <a:solidFill>
            <a:srgbClr val="FFFFFF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rgbClr val="000000"/>
              </a:solidFill>
            </a:rPr>
            <a:t>Pas  ou peu de déstockage avant 2015 </a:t>
          </a:r>
          <a:endParaRPr lang="fr-FR" sz="1800" b="1" dirty="0">
            <a:solidFill>
              <a:srgbClr val="000000"/>
            </a:solidFill>
          </a:endParaRPr>
        </a:p>
      </cdr:txBody>
    </cdr:sp>
  </cdr:relSizeAnchor>
</c:userShapes>
</file>

<file path=ppt/drawings/drawing25.xml><?xml version="1.0" encoding="utf-8"?>
<c:userShapes xmlns:c="http://schemas.openxmlformats.org/drawingml/2006/chart">
  <cdr:relSizeAnchor xmlns:cdr="http://schemas.openxmlformats.org/drawingml/2006/chartDrawing">
    <cdr:from>
      <cdr:x>0.73041</cdr:x>
      <cdr:y>0.07805</cdr:y>
    </cdr:from>
    <cdr:to>
      <cdr:x>1</cdr:x>
      <cdr:y>0.33043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3476485" y="518159"/>
          <a:ext cx="1283129" cy="167547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fr-FR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chemeClr val="tx1"/>
              </a:solidFill>
            </a:rPr>
            <a:t>Croissance jusqu’en 2009-2010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chemeClr val="tx1"/>
              </a:solidFill>
            </a:rPr>
            <a:t> puis érosion et </a:t>
          </a:r>
          <a:r>
            <a:rPr lang="fr-FR" sz="1600" b="1" dirty="0" err="1" smtClean="0">
              <a:solidFill>
                <a:schemeClr val="tx1"/>
              </a:solidFill>
            </a:rPr>
            <a:t>contrib</a:t>
          </a:r>
          <a:r>
            <a:rPr lang="fr-FR" sz="1600" b="1" dirty="0" smtClean="0">
              <a:solidFill>
                <a:schemeClr val="tx1"/>
              </a:solidFill>
            </a:rPr>
            <a:t>. &lt; 0</a:t>
          </a:r>
          <a:endParaRPr lang="fr-FR" sz="16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0.68106</cdr:x>
      <cdr:y>0.68361</cdr:y>
    </cdr:from>
    <cdr:to>
      <cdr:x>1</cdr:x>
      <cdr:y>0.90087</cdr:y>
    </cdr:to>
    <cdr:sp macro="" textlink="">
      <cdr:nvSpPr>
        <cdr:cNvPr id="5" name="Rectangle à coins arrondis 4"/>
        <cdr:cNvSpPr/>
      </cdr:nvSpPr>
      <cdr:spPr>
        <a:xfrm xmlns:a="http://schemas.openxmlformats.org/drawingml/2006/main">
          <a:off x="3241583" y="4538263"/>
          <a:ext cx="1518031" cy="144228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400" b="1" dirty="0" smtClean="0">
              <a:solidFill>
                <a:schemeClr val="tx1"/>
              </a:solidFill>
            </a:rPr>
            <a:t>Certaines données annuelles ne sont pas lisibles car en dehors des échelles</a:t>
          </a:r>
          <a:endParaRPr lang="fr-FR" sz="1400" b="1" dirty="0">
            <a:solidFill>
              <a:schemeClr val="tx1"/>
            </a:solidFill>
          </a:endParaRPr>
        </a:p>
      </cdr:txBody>
    </cdr:sp>
  </cdr:relSizeAnchor>
</c:userShapes>
</file>

<file path=ppt/drawings/drawing26.xml><?xml version="1.0" encoding="utf-8"?>
<c:userShapes xmlns:c="http://schemas.openxmlformats.org/drawingml/2006/chart">
  <cdr:relSizeAnchor xmlns:cdr="http://schemas.openxmlformats.org/drawingml/2006/chartDrawing">
    <cdr:from>
      <cdr:x>0.22854</cdr:x>
      <cdr:y>0.29398</cdr:y>
    </cdr:from>
    <cdr:to>
      <cdr:x>0.39858</cdr:x>
      <cdr:y>0.35648</cdr:y>
    </cdr:to>
    <cdr:sp macro="" textlink="">
      <cdr:nvSpPr>
        <cdr:cNvPr id="2" name="Rectangle à coins arrondis 1"/>
        <cdr:cNvSpPr/>
      </cdr:nvSpPr>
      <cdr:spPr bwMode="auto">
        <a:xfrm xmlns:a="http://schemas.openxmlformats.org/drawingml/2006/main" flipV="1">
          <a:off x="1538329" y="2016125"/>
          <a:ext cx="1144545" cy="428624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rot="0" spcFirstLastPara="0" vert="horz" wrap="square" lIns="18288" tIns="0" rIns="0" bIns="0" numCol="1" spcCol="0" rtlCol="0" fromWordArt="0" anchor="t" anchorCtr="0" forceAA="0" upright="1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fr-FR" sz="2000" b="1"/>
            <a:t>Produits</a:t>
          </a:r>
        </a:p>
      </cdr:txBody>
    </cdr:sp>
  </cdr:relSizeAnchor>
  <cdr:relSizeAnchor xmlns:cdr="http://schemas.openxmlformats.org/drawingml/2006/chartDrawing">
    <cdr:from>
      <cdr:x>0.13939</cdr:x>
      <cdr:y>0.9172</cdr:y>
    </cdr:from>
    <cdr:to>
      <cdr:x>0.3066</cdr:x>
      <cdr:y>0.98148</cdr:y>
    </cdr:to>
    <cdr:sp macro="" textlink="">
      <cdr:nvSpPr>
        <cdr:cNvPr id="3" name="Rectangle à coins arrondis 2"/>
        <cdr:cNvSpPr/>
      </cdr:nvSpPr>
      <cdr:spPr bwMode="auto">
        <a:xfrm xmlns:a="http://schemas.openxmlformats.org/drawingml/2006/main" flipV="1">
          <a:off x="938257" y="6290168"/>
          <a:ext cx="1125493" cy="440832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rot="0" spcFirstLastPara="0" vert="horz" wrap="square" lIns="18288" tIns="0" rIns="0" bIns="0" numCol="1" spcCol="0" rtlCol="0" fromWordArt="0" anchor="t" anchorCtr="0" forceAA="0" upright="1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2000" b="1" dirty="0"/>
            <a:t>Branches</a:t>
          </a:r>
        </a:p>
      </cdr:txBody>
    </cdr:sp>
  </cdr:relSizeAnchor>
</c:userShapes>
</file>

<file path=ppt/drawings/drawing27.xml><?xml version="1.0" encoding="utf-8"?>
<c:userShapes xmlns:c="http://schemas.openxmlformats.org/drawingml/2006/chart">
  <cdr:relSizeAnchor xmlns:cdr="http://schemas.openxmlformats.org/drawingml/2006/chartDrawing">
    <cdr:from>
      <cdr:x>0.33919</cdr:x>
      <cdr:y>0.88896</cdr:y>
    </cdr:from>
    <cdr:to>
      <cdr:x>0.51959</cdr:x>
      <cdr:y>0.95351</cdr:y>
    </cdr:to>
    <cdr:sp macro="" textlink="">
      <cdr:nvSpPr>
        <cdr:cNvPr id="2" name="Rectangle à coins arrondis 1"/>
        <cdr:cNvSpPr/>
      </cdr:nvSpPr>
      <cdr:spPr bwMode="auto">
        <a:xfrm xmlns:a="http://schemas.openxmlformats.org/drawingml/2006/main" flipV="1">
          <a:off x="2116182" y="6071093"/>
          <a:ext cx="1125493" cy="440832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rot="0" spcFirstLastPara="0" vert="horz" wrap="square" lIns="18288" tIns="0" rIns="0" bIns="0" numCol="1" spcCol="0" rtlCol="0" fromWordArt="0" anchor="t" anchorCtr="0" forceAA="0" upright="1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2000" b="1" dirty="0"/>
            <a:t>Branches</a:t>
          </a:r>
        </a:p>
      </cdr:txBody>
    </cdr:sp>
  </cdr:relSizeAnchor>
</c:userShapes>
</file>

<file path=ppt/drawings/drawing28.xml><?xml version="1.0" encoding="utf-8"?>
<c:userShapes xmlns:c="http://schemas.openxmlformats.org/drawingml/2006/chart">
  <cdr:relSizeAnchor xmlns:cdr="http://schemas.openxmlformats.org/drawingml/2006/chartDrawing">
    <cdr:from>
      <cdr:x>0.55884</cdr:x>
      <cdr:y>0.25819</cdr:y>
    </cdr:from>
    <cdr:to>
      <cdr:x>0.86264</cdr:x>
      <cdr:y>0.3493</cdr:y>
    </cdr:to>
    <cdr:sp macro="" textlink="">
      <cdr:nvSpPr>
        <cdr:cNvPr id="2" name="Rectangle à coins arrondis 1"/>
        <cdr:cNvSpPr/>
      </cdr:nvSpPr>
      <cdr:spPr bwMode="auto">
        <a:xfrm xmlns:a="http://schemas.openxmlformats.org/drawingml/2006/main">
          <a:off x="1614621" y="1763276"/>
          <a:ext cx="877754" cy="622229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FF"/>
        </a:solidFill>
        <a:ln xmlns:a="http://schemas.openxmlformats.org/drawingml/2006/main"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wrap="square" lIns="18288" tIns="0" rIns="0" bIns="0" upright="1"/>
        <a:lstStyle xmlns:a="http://schemas.openxmlformats.org/drawingml/2006/main"/>
        <a:p xmlns:a="http://schemas.openxmlformats.org/drawingml/2006/main">
          <a:pPr algn="ctr"/>
          <a:r>
            <a:rPr lang="fr-FR" sz="3200" b="1" i="1" dirty="0"/>
            <a:t>PIB</a:t>
          </a:r>
        </a:p>
      </cdr:txBody>
    </cdr:sp>
  </cdr:relSizeAnchor>
</c:userShapes>
</file>

<file path=ppt/drawings/drawing29.xml><?xml version="1.0" encoding="utf-8"?>
<c:userShapes xmlns:c="http://schemas.openxmlformats.org/drawingml/2006/chart">
  <cdr:relSizeAnchor xmlns:cdr="http://schemas.openxmlformats.org/drawingml/2006/chartDrawing">
    <cdr:from>
      <cdr:x>0.55721</cdr:x>
      <cdr:y>0.72697</cdr:y>
    </cdr:from>
    <cdr:to>
      <cdr:x>0.96542</cdr:x>
      <cdr:y>1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2455569" y="2114249"/>
          <a:ext cx="1798931" cy="794051"/>
        </a:xfrm>
        <a:prstGeom xmlns:a="http://schemas.openxmlformats.org/drawingml/2006/main" prst="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chemeClr val="tx1"/>
              </a:solidFill>
            </a:rPr>
            <a:t>Hypothèse : 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chemeClr val="tx1"/>
              </a:solidFill>
            </a:rPr>
            <a:t>moitié volume, moitié prix du PIB</a:t>
          </a:r>
          <a:endParaRPr lang="fr-FR" sz="1600" b="1" dirty="0">
            <a:solidFill>
              <a:schemeClr val="tx1"/>
            </a:solidFill>
          </a:endParaRPr>
        </a:p>
        <a:p xmlns:a="http://schemas.openxmlformats.org/drawingml/2006/main">
          <a:pPr algn="ctr"/>
          <a:endParaRPr lang="fr-FR" sz="1600" b="1" dirty="0">
            <a:solidFill>
              <a:schemeClr val="tx1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0.19394</cdr:x>
      <cdr:y>0.70271</cdr:y>
    </cdr:from>
    <cdr:to>
      <cdr:x>0.71733</cdr:x>
      <cdr:y>0.85951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721894" y="4617847"/>
          <a:ext cx="1948244" cy="1030374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chemeClr val="tx1"/>
              </a:solidFill>
            </a:rPr>
            <a:t>Avec moyenne mobile </a:t>
          </a:r>
        </a:p>
        <a:p xmlns:a="http://schemas.openxmlformats.org/drawingml/2006/main">
          <a:pPr algn="ctr"/>
          <a:r>
            <a:rPr lang="fr-FR" sz="1800" b="1" dirty="0" smtClean="0">
              <a:solidFill>
                <a:schemeClr val="tx1"/>
              </a:solidFill>
            </a:rPr>
            <a:t>4 trimestres</a:t>
          </a:r>
          <a:endParaRPr lang="fr-FR" sz="18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0.52315</cdr:x>
      <cdr:y>0.2323</cdr:y>
    </cdr:from>
    <cdr:to>
      <cdr:x>0.90319</cdr:x>
      <cdr:y>0.3534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1839791" y="1526582"/>
          <a:ext cx="1336521" cy="79576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80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chemeClr val="bg1"/>
              </a:solidFill>
            </a:rPr>
            <a:t>Moyenne long terme</a:t>
          </a:r>
          <a:endParaRPr lang="fr-FR" sz="1800" b="1" dirty="0">
            <a:solidFill>
              <a:schemeClr val="bg1"/>
            </a:solidFill>
          </a:endParaRPr>
        </a:p>
      </cdr:txBody>
    </cdr:sp>
  </cdr:relSizeAnchor>
</c:userShapes>
</file>

<file path=ppt/drawings/drawing30.xml><?xml version="1.0" encoding="utf-8"?>
<c:userShapes xmlns:c="http://schemas.openxmlformats.org/drawingml/2006/chart">
  <cdr:relSizeAnchor xmlns:cdr="http://schemas.openxmlformats.org/drawingml/2006/chartDrawing">
    <cdr:from>
      <cdr:x>0.09465</cdr:x>
      <cdr:y>0.02849</cdr:y>
    </cdr:from>
    <cdr:to>
      <cdr:x>0.4031</cdr:x>
      <cdr:y>0.46113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462789" y="96623"/>
          <a:ext cx="1508172" cy="146702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fr-FR" sz="1400" dirty="0" smtClean="0">
              <a:solidFill>
                <a:schemeClr val="tx1"/>
              </a:solidFill>
            </a:rPr>
            <a:t>Hypothèse haute</a:t>
          </a:r>
        </a:p>
        <a:p xmlns:a="http://schemas.openxmlformats.org/drawingml/2006/main">
          <a:endParaRPr lang="fr-FR" sz="1400" b="1" dirty="0" smtClean="0">
            <a:solidFill>
              <a:schemeClr val="tx1"/>
            </a:solidFill>
          </a:endParaRPr>
        </a:p>
        <a:p xmlns:a="http://schemas.openxmlformats.org/drawingml/2006/main">
          <a:r>
            <a:rPr lang="fr-FR" sz="1600" b="1" dirty="0" smtClean="0">
              <a:solidFill>
                <a:schemeClr val="tx1"/>
              </a:solidFill>
            </a:rPr>
            <a:t>Hypothèse moyenne</a:t>
          </a:r>
        </a:p>
        <a:p xmlns:a="http://schemas.openxmlformats.org/drawingml/2006/main">
          <a:endParaRPr lang="fr-FR" sz="1400" b="1" dirty="0" smtClean="0">
            <a:solidFill>
              <a:schemeClr val="tx1"/>
            </a:solidFill>
          </a:endParaRPr>
        </a:p>
        <a:p xmlns:a="http://schemas.openxmlformats.org/drawingml/2006/main">
          <a:r>
            <a:rPr lang="fr-FR" sz="1400" dirty="0" smtClean="0">
              <a:solidFill>
                <a:schemeClr val="tx1"/>
              </a:solidFill>
            </a:rPr>
            <a:t>Hypothèse basse</a:t>
          </a:r>
          <a:endParaRPr lang="fr-FR" sz="1400" dirty="0">
            <a:solidFill>
              <a:schemeClr val="tx1"/>
            </a:solidFill>
          </a:endParaRPr>
        </a:p>
      </cdr:txBody>
    </cdr:sp>
  </cdr:relSizeAnchor>
</c:userShapes>
</file>

<file path=ppt/drawings/drawing31.xml><?xml version="1.0" encoding="utf-8"?>
<c:userShapes xmlns:c="http://schemas.openxmlformats.org/drawingml/2006/chart">
  <cdr:relSizeAnchor xmlns:cdr="http://schemas.openxmlformats.org/drawingml/2006/chartDrawing">
    <cdr:from>
      <cdr:x>0.18974</cdr:x>
      <cdr:y>0.19896</cdr:y>
    </cdr:from>
    <cdr:to>
      <cdr:x>0.67303</cdr:x>
      <cdr:y>0.57142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898801" y="750446"/>
          <a:ext cx="2289404" cy="140489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FR" sz="1600" dirty="0" smtClean="0">
              <a:solidFill>
                <a:schemeClr val="tx1"/>
              </a:solidFill>
            </a:rPr>
            <a:t>+31% ; +2,7% par an</a:t>
          </a:r>
        </a:p>
        <a:p xmlns:a="http://schemas.openxmlformats.org/drawingml/2006/main">
          <a:endParaRPr lang="fr-FR" sz="1800" b="1" dirty="0" smtClean="0">
            <a:solidFill>
              <a:schemeClr val="tx1"/>
            </a:solidFill>
          </a:endParaRPr>
        </a:p>
        <a:p xmlns:a="http://schemas.openxmlformats.org/drawingml/2006/main">
          <a:r>
            <a:rPr lang="fr-FR" sz="1800" b="1" dirty="0" smtClean="0">
              <a:solidFill>
                <a:schemeClr val="tx1"/>
              </a:solidFill>
            </a:rPr>
            <a:t>+</a:t>
          </a:r>
          <a:r>
            <a:rPr lang="fr-FR" sz="1800" b="1" dirty="0">
              <a:solidFill>
                <a:schemeClr val="tx1"/>
              </a:solidFill>
            </a:rPr>
            <a:t>23</a:t>
          </a:r>
          <a:r>
            <a:rPr lang="fr-FR" sz="1800" b="1" dirty="0" smtClean="0">
              <a:solidFill>
                <a:schemeClr val="tx1"/>
              </a:solidFill>
            </a:rPr>
            <a:t>% ; </a:t>
          </a:r>
          <a:r>
            <a:rPr lang="fr-FR" sz="1800" b="1" dirty="0">
              <a:solidFill>
                <a:schemeClr val="tx1"/>
              </a:solidFill>
            </a:rPr>
            <a:t>+</a:t>
          </a:r>
          <a:r>
            <a:rPr lang="fr-FR" sz="1800" b="1" dirty="0" smtClean="0">
              <a:solidFill>
                <a:schemeClr val="tx1"/>
              </a:solidFill>
            </a:rPr>
            <a:t>2,1% </a:t>
          </a:r>
          <a:r>
            <a:rPr lang="fr-FR" sz="1800" b="1" dirty="0">
              <a:solidFill>
                <a:schemeClr val="tx1"/>
              </a:solidFill>
            </a:rPr>
            <a:t>par </a:t>
          </a:r>
          <a:r>
            <a:rPr lang="fr-FR" sz="1800" b="1" dirty="0" smtClean="0">
              <a:solidFill>
                <a:schemeClr val="tx1"/>
              </a:solidFill>
            </a:rPr>
            <a:t>an</a:t>
          </a:r>
        </a:p>
        <a:p xmlns:a="http://schemas.openxmlformats.org/drawingml/2006/main">
          <a:endParaRPr lang="fr-FR" sz="1800" b="1" dirty="0" smtClean="0">
            <a:solidFill>
              <a:schemeClr val="tx1"/>
            </a:solidFill>
          </a:endParaRPr>
        </a:p>
        <a:p xmlns:a="http://schemas.openxmlformats.org/drawingml/2006/main">
          <a:r>
            <a:rPr lang="fr-FR" sz="1600" dirty="0" smtClean="0">
              <a:solidFill>
                <a:schemeClr val="tx1"/>
              </a:solidFill>
            </a:rPr>
            <a:t>+</a:t>
          </a:r>
          <a:r>
            <a:rPr lang="fr-FR" sz="1600" dirty="0">
              <a:solidFill>
                <a:schemeClr val="tx1"/>
              </a:solidFill>
            </a:rPr>
            <a:t>15</a:t>
          </a:r>
          <a:r>
            <a:rPr lang="fr-FR" sz="1600" dirty="0" smtClean="0">
              <a:solidFill>
                <a:schemeClr val="tx1"/>
              </a:solidFill>
            </a:rPr>
            <a:t>% ; +1,4% </a:t>
          </a:r>
          <a:r>
            <a:rPr lang="fr-FR" sz="1600" dirty="0">
              <a:solidFill>
                <a:schemeClr val="tx1"/>
              </a:solidFill>
            </a:rPr>
            <a:t>par an</a:t>
          </a:r>
        </a:p>
        <a:p xmlns:a="http://schemas.openxmlformats.org/drawingml/2006/main">
          <a:endParaRPr lang="fr-FR" sz="18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0.61697</cdr:x>
      <cdr:y>0.26776</cdr:y>
    </cdr:from>
    <cdr:to>
      <cdr:x>0.91127</cdr:x>
      <cdr:y>0.43613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2805109" y="1009976"/>
          <a:ext cx="1338077" cy="63505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0" i="1" dirty="0" smtClean="0">
              <a:solidFill>
                <a:schemeClr val="tx1"/>
              </a:solidFill>
            </a:rPr>
            <a:t>Sur 10 ans, </a:t>
          </a:r>
        </a:p>
        <a:p xmlns:a="http://schemas.openxmlformats.org/drawingml/2006/main">
          <a:pPr algn="ctr"/>
          <a:r>
            <a:rPr lang="fr-FR" sz="1800" b="0" i="1" dirty="0" smtClean="0">
              <a:solidFill>
                <a:schemeClr val="tx1"/>
              </a:solidFill>
            </a:rPr>
            <a:t>2015 à 2025</a:t>
          </a:r>
          <a:endParaRPr lang="fr-FR" sz="1800" b="0" i="1" dirty="0">
            <a:solidFill>
              <a:schemeClr val="tx1"/>
            </a:solidFill>
          </a:endParaRPr>
        </a:p>
        <a:p xmlns:a="http://schemas.openxmlformats.org/drawingml/2006/main">
          <a:pPr algn="ctr"/>
          <a:endParaRPr lang="fr-FR" sz="1800" b="0" i="1" dirty="0">
            <a:solidFill>
              <a:schemeClr val="tx1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0.52051</cdr:x>
      <cdr:y>0.29428</cdr:y>
    </cdr:from>
    <cdr:to>
      <cdr:x>1</cdr:x>
      <cdr:y>0.40409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4687455" y="1940060"/>
          <a:ext cx="4318000" cy="72391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66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chemeClr val="bg1"/>
              </a:solidFill>
            </a:rPr>
            <a:t>+10% de 2007 à 2017, </a:t>
          </a:r>
        </a:p>
        <a:p xmlns:a="http://schemas.openxmlformats.org/drawingml/2006/main">
          <a:pPr algn="ctr"/>
          <a:r>
            <a:rPr lang="fr-FR" sz="1800" b="1" dirty="0" smtClean="0">
              <a:solidFill>
                <a:schemeClr val="bg1"/>
              </a:solidFill>
            </a:rPr>
            <a:t>0,8%/an (et grâce au pic de 2010 !)</a:t>
          </a:r>
          <a:endParaRPr lang="fr-FR" sz="18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0.11131</cdr:x>
      <cdr:y>0.21208</cdr:y>
    </cdr:from>
    <cdr:to>
      <cdr:x>0.50641</cdr:x>
      <cdr:y>0.31305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1002377" y="1398148"/>
          <a:ext cx="3558077" cy="66564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51FF65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chemeClr val="tx1"/>
              </a:solidFill>
            </a:rPr>
            <a:t>+74% de 98 à 07, </a:t>
          </a:r>
        </a:p>
        <a:p xmlns:a="http://schemas.openxmlformats.org/drawingml/2006/main">
          <a:pPr algn="ctr"/>
          <a:r>
            <a:rPr lang="fr-FR" sz="1800" b="1" dirty="0" smtClean="0">
              <a:solidFill>
                <a:schemeClr val="tx1"/>
              </a:solidFill>
            </a:rPr>
            <a:t>+6,5%/an</a:t>
          </a:r>
          <a:endParaRPr lang="fr-FR" sz="18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0.49359</cdr:x>
      <cdr:y>0.21016</cdr:y>
    </cdr:from>
    <cdr:to>
      <cdr:x>0.53205</cdr:x>
      <cdr:y>0.88441</cdr:y>
    </cdr:to>
    <cdr:sp macro="" textlink="">
      <cdr:nvSpPr>
        <cdr:cNvPr id="4" name="Rectangle 3"/>
        <cdr:cNvSpPr/>
      </cdr:nvSpPr>
      <cdr:spPr>
        <a:xfrm xmlns:a="http://schemas.openxmlformats.org/drawingml/2006/main">
          <a:off x="4445000" y="1385454"/>
          <a:ext cx="346364" cy="4445000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>
            <a:alpha val="42000"/>
          </a:srgbClr>
        </a:solidFill>
        <a:ln xmlns:a="http://schemas.openxmlformats.org/drawingml/2006/main" w="38100" cmpd="sng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0.06141</cdr:x>
      <cdr:y>0.71804</cdr:y>
    </cdr:from>
    <cdr:to>
      <cdr:x>0.47359</cdr:x>
      <cdr:y>0.86515</cdr:y>
    </cdr:to>
    <cdr:sp macro="" textlink="">
      <cdr:nvSpPr>
        <cdr:cNvPr id="5" name="Rectangle à coins arrondis 4"/>
        <cdr:cNvSpPr/>
      </cdr:nvSpPr>
      <cdr:spPr>
        <a:xfrm xmlns:a="http://schemas.openxmlformats.org/drawingml/2006/main">
          <a:off x="552992" y="4733646"/>
          <a:ext cx="3711901" cy="969816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chemeClr val="tx1"/>
              </a:solidFill>
            </a:rPr>
            <a:t>Deux ou trois périodes bien marquées, avec la quasi-croissance zéro en 2008, rarement évoquée</a:t>
          </a:r>
          <a:endParaRPr lang="fr-FR" sz="18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0.71196</cdr:x>
      <cdr:y>0.39084</cdr:y>
    </cdr:from>
    <cdr:to>
      <cdr:x>0.72181</cdr:x>
      <cdr:y>0.88678</cdr:y>
    </cdr:to>
    <cdr:sp macro="" textlink="">
      <cdr:nvSpPr>
        <cdr:cNvPr id="6" name="Rectangle 5"/>
        <cdr:cNvSpPr/>
      </cdr:nvSpPr>
      <cdr:spPr>
        <a:xfrm xmlns:a="http://schemas.openxmlformats.org/drawingml/2006/main" flipH="1">
          <a:off x="6411532" y="2576591"/>
          <a:ext cx="88674" cy="3269456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>
            <a:alpha val="42000"/>
          </a:srgbClr>
        </a:solidFill>
        <a:ln xmlns:a="http://schemas.openxmlformats.org/drawingml/2006/main" w="38100" cmpd="sng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0.84607</cdr:x>
      <cdr:y>0.56331</cdr:y>
    </cdr:from>
    <cdr:to>
      <cdr:x>1</cdr:x>
      <cdr:y>0.67312</cdr:y>
    </cdr:to>
    <cdr:sp macro="" textlink="">
      <cdr:nvSpPr>
        <cdr:cNvPr id="7" name="Rectangle à coins arrondis 6"/>
        <cdr:cNvSpPr/>
      </cdr:nvSpPr>
      <cdr:spPr>
        <a:xfrm xmlns:a="http://schemas.openxmlformats.org/drawingml/2006/main">
          <a:off x="7619238" y="3713580"/>
          <a:ext cx="1386217" cy="72391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chemeClr val="bg1"/>
              </a:solidFill>
            </a:rPr>
            <a:t>Crise évidente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0.77699</cdr:x>
      <cdr:y>0.0121</cdr:y>
    </cdr:from>
    <cdr:to>
      <cdr:x>1</cdr:x>
      <cdr:y>0.09333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6838371" y="80818"/>
          <a:ext cx="1962729" cy="542636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40000"/>
            <a:lumOff val="6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r-FR" sz="1400" b="1" dirty="0">
              <a:solidFill>
                <a:schemeClr val="tx1"/>
              </a:solidFill>
            </a:rPr>
            <a:t>Evaluations </a:t>
          </a:r>
          <a:r>
            <a:rPr lang="fr-FR" sz="1400" b="1" dirty="0" smtClean="0">
              <a:solidFill>
                <a:schemeClr val="tx1"/>
              </a:solidFill>
            </a:rPr>
            <a:t>de l'auteur </a:t>
          </a:r>
          <a:r>
            <a:rPr lang="fr-FR" sz="1400" b="1" dirty="0">
              <a:solidFill>
                <a:schemeClr val="tx1"/>
              </a:solidFill>
            </a:rPr>
            <a:t>pour </a:t>
          </a:r>
          <a:r>
            <a:rPr lang="fr-FR" sz="1400" b="1" dirty="0" smtClean="0">
              <a:solidFill>
                <a:schemeClr val="tx1"/>
              </a:solidFill>
            </a:rPr>
            <a:t>2016 </a:t>
          </a:r>
          <a:r>
            <a:rPr lang="fr-FR" sz="1400" b="1" dirty="0">
              <a:solidFill>
                <a:schemeClr val="tx1"/>
              </a:solidFill>
            </a:rPr>
            <a:t>et </a:t>
          </a:r>
          <a:r>
            <a:rPr lang="fr-FR" sz="1400" b="1" dirty="0" smtClean="0">
              <a:solidFill>
                <a:schemeClr val="tx1"/>
              </a:solidFill>
            </a:rPr>
            <a:t>2017</a:t>
          </a:r>
          <a:endParaRPr lang="fr-FR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0.34238</cdr:x>
      <cdr:y>0.76035</cdr:y>
    </cdr:from>
    <cdr:to>
      <cdr:x>0.52276</cdr:x>
      <cdr:y>0.86541</cdr:y>
    </cdr:to>
    <cdr:sp macro="" textlink="">
      <cdr:nvSpPr>
        <cdr:cNvPr id="4" name="Rectangle à coins arrondis 3"/>
        <cdr:cNvSpPr/>
      </cdr:nvSpPr>
      <cdr:spPr>
        <a:xfrm xmlns:a="http://schemas.openxmlformats.org/drawingml/2006/main">
          <a:off x="3013360" y="4963395"/>
          <a:ext cx="1587542" cy="685811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chemeClr val="bg1"/>
              </a:solidFill>
            </a:rPr>
            <a:t>Crise de 2008, comme partout</a:t>
          </a:r>
          <a:endParaRPr lang="fr-FR" sz="16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0.50623</cdr:x>
      <cdr:y>0.2433</cdr:y>
    </cdr:from>
    <cdr:to>
      <cdr:x>0.64922</cdr:x>
      <cdr:y>0.41307</cdr:y>
    </cdr:to>
    <cdr:sp macro="" textlink="">
      <cdr:nvSpPr>
        <cdr:cNvPr id="5" name="Rectangle à coins arrondis 4"/>
        <cdr:cNvSpPr/>
      </cdr:nvSpPr>
      <cdr:spPr>
        <a:xfrm xmlns:a="http://schemas.openxmlformats.org/drawingml/2006/main">
          <a:off x="4455391" y="1625319"/>
          <a:ext cx="1258455" cy="1134043"/>
        </a:xfrm>
        <a:prstGeom xmlns:a="http://schemas.openxmlformats.org/drawingml/2006/main" prst="roundRect">
          <a:avLst/>
        </a:prstGeom>
        <a:solidFill xmlns:a="http://schemas.openxmlformats.org/drawingml/2006/main">
          <a:srgbClr val="39FF0B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chemeClr val="tx1"/>
              </a:solidFill>
            </a:rPr>
            <a:t>Remontée des cours du Ni en 2010</a:t>
          </a:r>
          <a:endParaRPr lang="fr-FR" sz="16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0.73842</cdr:x>
      <cdr:y>0.41652</cdr:y>
    </cdr:from>
    <cdr:to>
      <cdr:x>0.97586</cdr:x>
      <cdr:y>0.51158</cdr:y>
    </cdr:to>
    <cdr:sp macro="" textlink="">
      <cdr:nvSpPr>
        <cdr:cNvPr id="6" name="Rectangle à coins arrondis 5"/>
        <cdr:cNvSpPr/>
      </cdr:nvSpPr>
      <cdr:spPr>
        <a:xfrm xmlns:a="http://schemas.openxmlformats.org/drawingml/2006/main">
          <a:off x="6498936" y="2782454"/>
          <a:ext cx="2089728" cy="63500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chemeClr val="tx1"/>
              </a:solidFill>
            </a:rPr>
            <a:t>Chute en tendance depuis 2012-2013</a:t>
          </a:r>
          <a:endParaRPr lang="fr-FR" sz="1800" b="1" dirty="0">
            <a:solidFill>
              <a:schemeClr val="tx1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0.17822</cdr:x>
      <cdr:y>0.66605</cdr:y>
    </cdr:from>
    <cdr:to>
      <cdr:x>0.56563</cdr:x>
      <cdr:y>0.86395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1008375" y="4441516"/>
          <a:ext cx="2191960" cy="1319648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r-FR" sz="1800" b="1" dirty="0">
              <a:solidFill>
                <a:schemeClr val="tx1"/>
              </a:solidFill>
            </a:rPr>
            <a:t>Estimations</a:t>
          </a:r>
          <a:r>
            <a:rPr lang="fr-FR" sz="1800" b="1" baseline="0" dirty="0">
              <a:solidFill>
                <a:schemeClr val="tx1"/>
              </a:solidFill>
            </a:rPr>
            <a:t>  de l'auteur pour la NC en </a:t>
          </a:r>
          <a:r>
            <a:rPr lang="fr-FR" sz="1800" b="1" baseline="0" dirty="0" smtClean="0">
              <a:solidFill>
                <a:schemeClr val="tx1"/>
              </a:solidFill>
            </a:rPr>
            <a:t>2016 </a:t>
          </a:r>
          <a:r>
            <a:rPr lang="fr-FR" sz="1800" b="1" baseline="0" dirty="0">
              <a:solidFill>
                <a:schemeClr val="tx1"/>
              </a:solidFill>
            </a:rPr>
            <a:t>(0%) </a:t>
          </a:r>
        </a:p>
        <a:p xmlns:a="http://schemas.openxmlformats.org/drawingml/2006/main">
          <a:pPr algn="ctr"/>
          <a:r>
            <a:rPr lang="fr-FR" sz="1800" b="1" baseline="0" dirty="0">
              <a:solidFill>
                <a:schemeClr val="tx1"/>
              </a:solidFill>
            </a:rPr>
            <a:t>et </a:t>
          </a:r>
          <a:r>
            <a:rPr lang="fr-FR" sz="1800" b="1" baseline="0" dirty="0" smtClean="0">
              <a:solidFill>
                <a:schemeClr val="tx1"/>
              </a:solidFill>
            </a:rPr>
            <a:t>2017 </a:t>
          </a:r>
          <a:r>
            <a:rPr lang="fr-FR" sz="1800" b="1" baseline="0" dirty="0">
              <a:solidFill>
                <a:schemeClr val="tx1"/>
              </a:solidFill>
            </a:rPr>
            <a:t>(1%)</a:t>
          </a:r>
          <a:endParaRPr lang="fr-FR" sz="1800" b="1" dirty="0">
            <a:solidFill>
              <a:schemeClr val="tx1"/>
            </a:solidFill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0.49802</cdr:x>
      <cdr:y>0.51311</cdr:y>
    </cdr:from>
    <cdr:to>
      <cdr:x>0.95548</cdr:x>
      <cdr:y>0.73054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2066234" y="3378425"/>
          <a:ext cx="1897964" cy="143163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>
              <a:solidFill>
                <a:srgbClr val="000000"/>
              </a:solidFill>
            </a:rPr>
            <a:t>Un</a:t>
          </a:r>
          <a:r>
            <a:rPr lang="fr-FR" sz="1600" b="1" baseline="0" dirty="0">
              <a:solidFill>
                <a:srgbClr val="000000"/>
              </a:solidFill>
            </a:rPr>
            <a:t> peu moins </a:t>
          </a:r>
        </a:p>
        <a:p xmlns:a="http://schemas.openxmlformats.org/drawingml/2006/main">
          <a:pPr algn="ctr"/>
          <a:r>
            <a:rPr lang="fr-FR" sz="1600" b="1" baseline="0" dirty="0">
              <a:solidFill>
                <a:srgbClr val="000000"/>
              </a:solidFill>
            </a:rPr>
            <a:t>de 2 SMG </a:t>
          </a:r>
        </a:p>
        <a:p xmlns:a="http://schemas.openxmlformats.org/drawingml/2006/main">
          <a:pPr algn="ctr"/>
          <a:r>
            <a:rPr lang="fr-FR" sz="1600" b="1" baseline="0" dirty="0" smtClean="0">
              <a:solidFill>
                <a:srgbClr val="000000"/>
              </a:solidFill>
            </a:rPr>
            <a:t>(autour de 153 KCFP par mois) </a:t>
          </a:r>
        </a:p>
        <a:p xmlns:a="http://schemas.openxmlformats.org/drawingml/2006/main">
          <a:pPr algn="ctr"/>
          <a:r>
            <a:rPr lang="fr-FR" sz="1600" b="1" baseline="0" dirty="0" smtClean="0">
              <a:solidFill>
                <a:srgbClr val="000000"/>
              </a:solidFill>
            </a:rPr>
            <a:t>en fin de période</a:t>
          </a:r>
          <a:endParaRPr lang="fr-FR" sz="1600" b="1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0.24866</cdr:x>
      <cdr:y>0.79497</cdr:y>
    </cdr:from>
    <cdr:to>
      <cdr:x>0.96508</cdr:x>
      <cdr:y>0.87082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1031652" y="5234293"/>
          <a:ext cx="2972394" cy="499406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800" b="1" dirty="0" smtClean="0">
              <a:solidFill>
                <a:srgbClr val="000000"/>
              </a:solidFill>
            </a:rPr>
            <a:t>Croissance    puis </a:t>
          </a:r>
          <a:r>
            <a:rPr lang="fr-FR" sz="1800" b="1" dirty="0">
              <a:solidFill>
                <a:srgbClr val="000000"/>
              </a:solidFill>
            </a:rPr>
            <a:t>stagnation</a:t>
          </a:r>
        </a:p>
      </cdr:txBody>
    </cdr:sp>
  </cdr:relSizeAnchor>
  <cdr:relSizeAnchor xmlns:cdr="http://schemas.openxmlformats.org/drawingml/2006/chartDrawing">
    <cdr:from>
      <cdr:x>0</cdr:x>
      <cdr:y>0.02571</cdr:y>
    </cdr:from>
    <cdr:to>
      <cdr:x>0.16517</cdr:x>
      <cdr:y>0.11973</cdr:y>
    </cdr:to>
    <cdr:sp macro="" textlink="">
      <cdr:nvSpPr>
        <cdr:cNvPr id="4" name="Rectangle à coins arrondis 3"/>
        <cdr:cNvSpPr/>
      </cdr:nvSpPr>
      <cdr:spPr>
        <a:xfrm xmlns:a="http://schemas.openxmlformats.org/drawingml/2006/main">
          <a:off x="0" y="169296"/>
          <a:ext cx="685289" cy="619062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rgbClr val="FF0000"/>
              </a:solidFill>
            </a:rPr>
            <a:t>Par mois</a:t>
          </a:r>
          <a:endParaRPr lang="fr-FR" sz="1600" b="1" dirty="0">
            <a:solidFill>
              <a:srgbClr val="FF0000"/>
            </a:solidFill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0.29056</cdr:x>
      <cdr:y>0.43245</cdr:y>
    </cdr:from>
    <cdr:to>
      <cdr:x>0.84746</cdr:x>
      <cdr:y>0.65818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1385454" y="2847334"/>
          <a:ext cx="2655455" cy="1486296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chemeClr val="bg1"/>
              </a:solidFill>
            </a:rPr>
            <a:t>Stagnation 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chemeClr val="bg1"/>
              </a:solidFill>
            </a:rPr>
            <a:t>puis érosion depuis 2011, décroissance moyenne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chemeClr val="bg1"/>
              </a:solidFill>
            </a:rPr>
            <a:t> (mais en yo-yo) 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chemeClr val="bg1"/>
              </a:solidFill>
            </a:rPr>
            <a:t>de 0,8% par an depuis 2007</a:t>
          </a:r>
          <a:endParaRPr lang="fr-FR" sz="16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</cdr:x>
      <cdr:y>0.7095</cdr:y>
    </cdr:from>
    <cdr:to>
      <cdr:x>0.43826</cdr:x>
      <cdr:y>0.86556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0" y="4671516"/>
          <a:ext cx="2089726" cy="1027546"/>
        </a:xfrm>
        <a:prstGeom xmlns:a="http://schemas.openxmlformats.org/drawingml/2006/main" prst="roundRect">
          <a:avLst/>
        </a:prstGeom>
        <a:solidFill xmlns:a="http://schemas.openxmlformats.org/drawingml/2006/main">
          <a:srgbClr val="39FF0B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rgbClr val="000000"/>
              </a:solidFill>
            </a:rPr>
            <a:t>Croissance moyenne de 4,2% par an </a:t>
          </a:r>
        </a:p>
        <a:p xmlns:a="http://schemas.openxmlformats.org/drawingml/2006/main">
          <a:pPr algn="ctr"/>
          <a:r>
            <a:rPr lang="fr-FR" sz="1600" b="1" dirty="0" smtClean="0">
              <a:solidFill>
                <a:srgbClr val="000000"/>
              </a:solidFill>
            </a:rPr>
            <a:t>de 1997 à 2007</a:t>
          </a:r>
          <a:endParaRPr lang="fr-FR" sz="1600" b="1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0.81821</cdr:x>
      <cdr:y>0.03616</cdr:y>
    </cdr:from>
    <cdr:to>
      <cdr:x>1</cdr:x>
      <cdr:y>0.09076</cdr:y>
    </cdr:to>
    <cdr:sp macro="" textlink="">
      <cdr:nvSpPr>
        <cdr:cNvPr id="4" name="Rectangle à coins arrondis 3"/>
        <cdr:cNvSpPr/>
      </cdr:nvSpPr>
      <cdr:spPr>
        <a:xfrm xmlns:a="http://schemas.openxmlformats.org/drawingml/2006/main">
          <a:off x="3533649" y="238062"/>
          <a:ext cx="785091" cy="359529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600" b="1" dirty="0" smtClean="0">
              <a:solidFill>
                <a:srgbClr val="000000"/>
              </a:solidFill>
            </a:rPr>
            <a:t>Par an</a:t>
          </a:r>
          <a:endParaRPr lang="fr-FR" sz="1600" b="1" dirty="0">
            <a:solidFill>
              <a:srgbClr val="000000"/>
            </a:solidFill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0.44582</cdr:x>
      <cdr:y>0.21882</cdr:y>
    </cdr:from>
    <cdr:to>
      <cdr:x>0.89164</cdr:x>
      <cdr:y>0.32575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2285998" y="1476351"/>
          <a:ext cx="2285998" cy="721466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r-FR" sz="2000" b="1" dirty="0">
              <a:solidFill>
                <a:srgbClr val="4F6228"/>
              </a:solidFill>
            </a:rPr>
            <a:t>Coefficient</a:t>
          </a:r>
          <a:r>
            <a:rPr lang="fr-FR" sz="2000" b="1" baseline="0" dirty="0">
              <a:solidFill>
                <a:srgbClr val="4F6228"/>
              </a:solidFill>
            </a:rPr>
            <a:t> de corrélation de 76</a:t>
          </a:r>
          <a:r>
            <a:rPr lang="fr-FR" sz="2000" b="1" baseline="0" dirty="0" smtClean="0">
              <a:solidFill>
                <a:srgbClr val="4F6228"/>
              </a:solidFill>
            </a:rPr>
            <a:t>%</a:t>
          </a:r>
          <a:endParaRPr lang="fr-FR" sz="2000" b="1" baseline="0" dirty="0">
            <a:solidFill>
              <a:srgbClr val="4F6228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2058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8649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331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uver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77104" y="3042388"/>
            <a:ext cx="4279324" cy="1443318"/>
          </a:xfrm>
          <a:prstGeom prst="rect">
            <a:avLst/>
          </a:prstGeom>
        </p:spPr>
        <p:txBody>
          <a:bodyPr lIns="95782" tIns="47891" rIns="95782" bIns="47891" anchor="ctr">
            <a:normAutofit/>
          </a:bodyPr>
          <a:lstStyle>
            <a:lvl1pPr algn="l">
              <a:defRPr sz="3200" cap="all" baseline="0">
                <a:solidFill>
                  <a:srgbClr val="E93F6D"/>
                </a:solidFill>
                <a:latin typeface="Calibri"/>
                <a:cs typeface="Calibri"/>
              </a:defRPr>
            </a:lvl1pPr>
          </a:lstStyle>
          <a:p>
            <a:r>
              <a:rPr lang="fr-FR" dirty="0" smtClean="0"/>
              <a:t>Titre du document</a:t>
            </a:r>
            <a:endParaRPr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377107" y="4984615"/>
            <a:ext cx="4279324" cy="1157427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0" indent="0" algn="l">
              <a:spcBef>
                <a:spcPts val="314"/>
              </a:spcBef>
              <a:buNone/>
              <a:defRPr sz="2100" b="0" i="0" cap="all">
                <a:solidFill>
                  <a:schemeClr val="tx1"/>
                </a:solidFill>
                <a:latin typeface="Calibri Light"/>
                <a:cs typeface="Calibri Light"/>
              </a:defRPr>
            </a:lvl1pPr>
            <a:lvl2pPr marL="478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dirty="0"/>
          </a:p>
        </p:txBody>
      </p:sp>
      <p:pic>
        <p:nvPicPr>
          <p:cNvPr id="5" name="Image 4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6620" y="0"/>
            <a:ext cx="4213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314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3503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874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8963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8025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3929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1877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908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6868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4738B-E3A2-494D-B915-C36C934A3FEB}" type="datetimeFigureOut">
              <a:rPr lang="fr-FR" smtClean="0"/>
              <a:t>30/06/18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67346-A454-CA4A-B77C-7A8D2180DC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7546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Relationship Id="rId3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8.xml"/><Relationship Id="rId3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1.xml"/><Relationship Id="rId3" Type="http://schemas.openxmlformats.org/officeDocument/2006/relationships/chart" Target="../charts/char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3.xml"/><Relationship Id="rId3" Type="http://schemas.openxmlformats.org/officeDocument/2006/relationships/chart" Target="../charts/char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5.xml"/><Relationship Id="rId3" Type="http://schemas.openxmlformats.org/officeDocument/2006/relationships/chart" Target="../charts/char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7.xml"/><Relationship Id="rId3" Type="http://schemas.openxmlformats.org/officeDocument/2006/relationships/chart" Target="../charts/char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9.xml"/><Relationship Id="rId3" Type="http://schemas.openxmlformats.org/officeDocument/2006/relationships/chart" Target="../charts/char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1.xml"/><Relationship Id="rId3" Type="http://schemas.openxmlformats.org/officeDocument/2006/relationships/chart" Target="../charts/char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3.xml"/><Relationship Id="rId3" Type="http://schemas.openxmlformats.org/officeDocument/2006/relationships/chart" Target="../charts/char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5.xml"/><Relationship Id="rId3" Type="http://schemas.openxmlformats.org/officeDocument/2006/relationships/chart" Target="../charts/chart2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7.xml"/><Relationship Id="rId3" Type="http://schemas.openxmlformats.org/officeDocument/2006/relationships/chart" Target="../charts/chart2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9.xml"/><Relationship Id="rId3" Type="http://schemas.openxmlformats.org/officeDocument/2006/relationships/chart" Target="../charts/chart3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1.xml"/><Relationship Id="rId3" Type="http://schemas.openxmlformats.org/officeDocument/2006/relationships/chart" Target="../charts/chart3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3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7.xml"/><Relationship Id="rId3" Type="http://schemas.openxmlformats.org/officeDocument/2006/relationships/chart" Target="../charts/chart3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9.xml"/><Relationship Id="rId3" Type="http://schemas.openxmlformats.org/officeDocument/2006/relationships/chart" Target="../charts/chart4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1.xml"/><Relationship Id="rId3" Type="http://schemas.openxmlformats.org/officeDocument/2006/relationships/chart" Target="../charts/chart4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3.xml"/><Relationship Id="rId3" Type="http://schemas.openxmlformats.org/officeDocument/2006/relationships/chart" Target="../charts/chart4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5.xml"/><Relationship Id="rId3" Type="http://schemas.openxmlformats.org/officeDocument/2006/relationships/chart" Target="../charts/chart4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7.xml"/><Relationship Id="rId3" Type="http://schemas.openxmlformats.org/officeDocument/2006/relationships/chart" Target="../charts/chart4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0.xml"/><Relationship Id="rId4" Type="http://schemas.openxmlformats.org/officeDocument/2006/relationships/chart" Target="../charts/chart51.xml"/><Relationship Id="rId5" Type="http://schemas.openxmlformats.org/officeDocument/2006/relationships/chart" Target="../charts/chart52.xml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II - Les </a:t>
            </a:r>
            <a:r>
              <a:rPr lang="fr-FR" b="1" dirty="0"/>
              <a:t>contraintes Economiques : Kanaky-Nouvelle-Calédonie serait-elle viable </a:t>
            </a:r>
            <a:r>
              <a:rPr lang="fr-FR" b="1" dirty="0" smtClean="0"/>
              <a:t>? (A) </a:t>
            </a:r>
            <a:r>
              <a:rPr lang="fr-FR" b="1" dirty="0"/>
              <a:t/>
            </a:r>
            <a:br>
              <a:rPr lang="fr-FR" b="1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1344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3263292"/>
              </p:ext>
            </p:extLst>
          </p:nvPr>
        </p:nvGraphicFramePr>
        <p:xfrm>
          <a:off x="146531" y="168509"/>
          <a:ext cx="5175924" cy="6571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5034622"/>
              </p:ext>
            </p:extLst>
          </p:nvPr>
        </p:nvGraphicFramePr>
        <p:xfrm>
          <a:off x="5322455" y="168509"/>
          <a:ext cx="3821545" cy="6571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86260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Evaluations des taux </a:t>
            </a:r>
          </a:p>
          <a:p>
            <a:r>
              <a:rPr lang="fr-FR" b="1" dirty="0" smtClean="0"/>
              <a:t>de croissance en volume du PIB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9915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0463623"/>
              </p:ext>
            </p:extLst>
          </p:nvPr>
        </p:nvGraphicFramePr>
        <p:xfrm>
          <a:off x="138545" y="127000"/>
          <a:ext cx="9005455" cy="6592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54377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1869175"/>
              </p:ext>
            </p:extLst>
          </p:nvPr>
        </p:nvGraphicFramePr>
        <p:xfrm>
          <a:off x="175178" y="116794"/>
          <a:ext cx="3737161" cy="6628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1301254"/>
              </p:ext>
            </p:extLst>
          </p:nvPr>
        </p:nvGraphicFramePr>
        <p:xfrm>
          <a:off x="3912338" y="116794"/>
          <a:ext cx="5109401" cy="6628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à coins arrondis 5"/>
          <p:cNvSpPr/>
          <p:nvPr/>
        </p:nvSpPr>
        <p:spPr>
          <a:xfrm>
            <a:off x="3401401" y="1854105"/>
            <a:ext cx="2043760" cy="67156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tx1"/>
                </a:solidFill>
              </a:rPr>
              <a:t>Long terme</a:t>
            </a:r>
            <a:endParaRPr lang="fr-FR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445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387540"/>
              </p:ext>
            </p:extLst>
          </p:nvPr>
        </p:nvGraphicFramePr>
        <p:xfrm>
          <a:off x="139700" y="0"/>
          <a:ext cx="8801100" cy="668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96749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6877035"/>
              </p:ext>
            </p:extLst>
          </p:nvPr>
        </p:nvGraphicFramePr>
        <p:xfrm>
          <a:off x="131503" y="61744"/>
          <a:ext cx="5657979" cy="6668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575237"/>
              </p:ext>
            </p:extLst>
          </p:nvPr>
        </p:nvGraphicFramePr>
        <p:xfrm>
          <a:off x="5789482" y="61744"/>
          <a:ext cx="3183251" cy="6668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0552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3345637"/>
              </p:ext>
            </p:extLst>
          </p:nvPr>
        </p:nvGraphicFramePr>
        <p:xfrm>
          <a:off x="145984" y="131393"/>
          <a:ext cx="4148926" cy="6584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8938559"/>
              </p:ext>
            </p:extLst>
          </p:nvPr>
        </p:nvGraphicFramePr>
        <p:xfrm>
          <a:off x="4294910" y="131393"/>
          <a:ext cx="4768272" cy="6584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Flèche vers le haut 6"/>
          <p:cNvSpPr/>
          <p:nvPr/>
        </p:nvSpPr>
        <p:spPr>
          <a:xfrm>
            <a:off x="4110182" y="1177636"/>
            <a:ext cx="935182" cy="2805546"/>
          </a:xfrm>
          <a:prstGeom prst="upArrow">
            <a:avLst/>
          </a:prstGeom>
          <a:solidFill>
            <a:srgbClr val="39FF0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De 200 à 310 KCFP par mois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8" name="Flèche vers le haut 7"/>
          <p:cNvSpPr/>
          <p:nvPr/>
        </p:nvSpPr>
        <p:spPr>
          <a:xfrm flipV="1">
            <a:off x="7918687" y="1177636"/>
            <a:ext cx="544131" cy="681182"/>
          </a:xfrm>
          <a:prstGeom prst="up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fr-F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358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9774189"/>
              </p:ext>
            </p:extLst>
          </p:nvPr>
        </p:nvGraphicFramePr>
        <p:xfrm>
          <a:off x="0" y="115456"/>
          <a:ext cx="5127625" cy="7071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6552614"/>
              </p:ext>
            </p:extLst>
          </p:nvPr>
        </p:nvGraphicFramePr>
        <p:xfrm>
          <a:off x="5238750" y="0"/>
          <a:ext cx="3662795" cy="663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38233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176537"/>
              </p:ext>
            </p:extLst>
          </p:nvPr>
        </p:nvGraphicFramePr>
        <p:xfrm>
          <a:off x="162812" y="0"/>
          <a:ext cx="3970461" cy="6739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0275720"/>
              </p:ext>
            </p:extLst>
          </p:nvPr>
        </p:nvGraphicFramePr>
        <p:xfrm>
          <a:off x="4133273" y="0"/>
          <a:ext cx="4870301" cy="6739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Connecteur droit 2"/>
          <p:cNvCxnSpPr/>
          <p:nvPr/>
        </p:nvCxnSpPr>
        <p:spPr>
          <a:xfrm flipV="1">
            <a:off x="3988593" y="3105727"/>
            <a:ext cx="452437" cy="1010354"/>
          </a:xfrm>
          <a:prstGeom prst="line">
            <a:avLst/>
          </a:prstGeom>
          <a:ln w="76200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9083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3654451"/>
              </p:ext>
            </p:extLst>
          </p:nvPr>
        </p:nvGraphicFramePr>
        <p:xfrm>
          <a:off x="0" y="-307474"/>
          <a:ext cx="6756400" cy="7165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4423767"/>
              </p:ext>
            </p:extLst>
          </p:nvPr>
        </p:nvGraphicFramePr>
        <p:xfrm>
          <a:off x="6756400" y="334190"/>
          <a:ext cx="2227180" cy="66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à coins arrondis 5"/>
          <p:cNvSpPr/>
          <p:nvPr/>
        </p:nvSpPr>
        <p:spPr>
          <a:xfrm>
            <a:off x="1844840" y="1701191"/>
            <a:ext cx="1296452" cy="541541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Moyenne</a:t>
            </a:r>
            <a:endParaRPr lang="fr-F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995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Les cycles économiques</a:t>
            </a:r>
            <a:endParaRPr lang="fr-FR" b="1" dirty="0"/>
          </a:p>
          <a:p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213074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4973938"/>
              </p:ext>
            </p:extLst>
          </p:nvPr>
        </p:nvGraphicFramePr>
        <p:xfrm>
          <a:off x="0" y="0"/>
          <a:ext cx="6666831" cy="6951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2538571"/>
              </p:ext>
            </p:extLst>
          </p:nvPr>
        </p:nvGraphicFramePr>
        <p:xfrm>
          <a:off x="6666831" y="-2"/>
          <a:ext cx="2570748" cy="7165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24596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Structure du PIB, commerce extérieur et contributions à la croissance </a:t>
            </a:r>
            <a:r>
              <a:rPr lang="mr-IN" b="1" dirty="0" smtClean="0"/>
              <a:t>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1731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7882187"/>
              </p:ext>
            </p:extLst>
          </p:nvPr>
        </p:nvGraphicFramePr>
        <p:xfrm>
          <a:off x="0" y="50800"/>
          <a:ext cx="5041900" cy="666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6029868"/>
              </p:ext>
            </p:extLst>
          </p:nvPr>
        </p:nvGraphicFramePr>
        <p:xfrm>
          <a:off x="4927600" y="50800"/>
          <a:ext cx="3962400" cy="668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55105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937819"/>
              </p:ext>
            </p:extLst>
          </p:nvPr>
        </p:nvGraphicFramePr>
        <p:xfrm>
          <a:off x="0" y="42717"/>
          <a:ext cx="2955636" cy="6711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9130864"/>
              </p:ext>
            </p:extLst>
          </p:nvPr>
        </p:nvGraphicFramePr>
        <p:xfrm>
          <a:off x="2955636" y="42717"/>
          <a:ext cx="6107546" cy="6711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41753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979468"/>
              </p:ext>
            </p:extLst>
          </p:nvPr>
        </p:nvGraphicFramePr>
        <p:xfrm>
          <a:off x="150090" y="42717"/>
          <a:ext cx="4133274" cy="6699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à coins arrondis 1"/>
          <p:cNvSpPr/>
          <p:nvPr/>
        </p:nvSpPr>
        <p:spPr>
          <a:xfrm>
            <a:off x="1939636" y="1720274"/>
            <a:ext cx="1258455" cy="71581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Rupture en 2007-2008 </a:t>
            </a:r>
          </a:p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(Ni)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11" name="Rectangle à coins arrondis 10"/>
          <p:cNvSpPr/>
          <p:nvPr/>
        </p:nvSpPr>
        <p:spPr>
          <a:xfrm>
            <a:off x="983673" y="3962401"/>
            <a:ext cx="3126509" cy="71581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Le Caillou n’est pas si peu ouvert que certains le prétendent</a:t>
            </a:r>
            <a:r>
              <a:rPr lang="mr-IN" sz="1600" b="1" dirty="0" smtClean="0">
                <a:solidFill>
                  <a:schemeClr val="tx1"/>
                </a:solidFill>
              </a:rPr>
              <a:t>…</a:t>
            </a:r>
            <a:endParaRPr lang="fr-FR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14" name="Graphique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5940579"/>
              </p:ext>
            </p:extLst>
          </p:nvPr>
        </p:nvGraphicFramePr>
        <p:xfrm>
          <a:off x="4537362" y="42717"/>
          <a:ext cx="4445001" cy="6699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87011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2774726"/>
              </p:ext>
            </p:extLst>
          </p:nvPr>
        </p:nvGraphicFramePr>
        <p:xfrm>
          <a:off x="5696313" y="124960"/>
          <a:ext cx="3353673" cy="6618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4561811"/>
              </p:ext>
            </p:extLst>
          </p:nvPr>
        </p:nvGraphicFramePr>
        <p:xfrm>
          <a:off x="104125" y="124959"/>
          <a:ext cx="5592188" cy="6618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21016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3736763"/>
              </p:ext>
            </p:extLst>
          </p:nvPr>
        </p:nvGraphicFramePr>
        <p:xfrm>
          <a:off x="120748" y="70378"/>
          <a:ext cx="3615145" cy="6685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0388023"/>
              </p:ext>
            </p:extLst>
          </p:nvPr>
        </p:nvGraphicFramePr>
        <p:xfrm>
          <a:off x="3834531" y="70378"/>
          <a:ext cx="5309469" cy="6685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67945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2622409"/>
              </p:ext>
            </p:extLst>
          </p:nvPr>
        </p:nvGraphicFramePr>
        <p:xfrm>
          <a:off x="508000" y="110067"/>
          <a:ext cx="8636000" cy="6570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205291"/>
              </p:ext>
            </p:extLst>
          </p:nvPr>
        </p:nvGraphicFramePr>
        <p:xfrm>
          <a:off x="149807" y="964513"/>
          <a:ext cx="4843713" cy="1741200"/>
        </p:xfrm>
        <a:graphic>
          <a:graphicData uri="http://schemas.openxmlformats.org/drawingml/2006/table">
            <a:tbl>
              <a:tblPr/>
              <a:tblGrid>
                <a:gridCol w="2767836"/>
                <a:gridCol w="691959"/>
                <a:gridCol w="691959"/>
                <a:gridCol w="691959"/>
              </a:tblGrid>
              <a:tr h="248164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Exemple </a:t>
                      </a:r>
                      <a:r>
                        <a:rPr lang="fr-FR" sz="1400" b="1" i="1" u="sng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seulement </a:t>
                      </a:r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pédagogique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PIB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CF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FBC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48164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Année 1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48164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Année 2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48164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1" i="0" u="none" strike="noStrike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Taux  de variation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400" b="1" i="0" u="none" strike="noStrike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400" b="1" i="0" u="none" strike="noStrike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20%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400" b="1" i="0" u="none" strike="noStrike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-30%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48164"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82387"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b="1" i="1" u="none" strike="noStrike" dirty="0" smtClean="0">
                          <a:solidFill>
                            <a:srgbClr val="008000"/>
                          </a:solidFill>
                          <a:effectLst/>
                          <a:latin typeface="Calibri"/>
                        </a:rPr>
                        <a:t>Contributions </a:t>
                      </a:r>
                      <a:r>
                        <a:rPr lang="fr-FR" sz="1600" b="1" i="1" u="none" strike="noStrike" dirty="0">
                          <a:solidFill>
                            <a:srgbClr val="008000"/>
                          </a:solidFill>
                          <a:effectLst/>
                          <a:latin typeface="Calibri"/>
                        </a:rPr>
                        <a:t>pour l'année 2 : </a:t>
                      </a:r>
                      <a:r>
                        <a:rPr lang="fr-FR" sz="1600" b="1" i="1" u="none" strike="noStrike" dirty="0" smtClean="0">
                          <a:solidFill>
                            <a:srgbClr val="008000"/>
                          </a:solidFill>
                          <a:effectLst/>
                          <a:latin typeface="Calibri"/>
                        </a:rPr>
                        <a:t>Var.</a:t>
                      </a:r>
                      <a:r>
                        <a:rPr lang="fr-FR" sz="1600" b="1" i="1" u="none" strike="noStrike" baseline="0" dirty="0" smtClean="0">
                          <a:solidFill>
                            <a:srgbClr val="008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fr-FR" sz="1600" b="1" i="1" u="none" strike="noStrike" dirty="0" smtClean="0">
                          <a:solidFill>
                            <a:srgbClr val="008000"/>
                          </a:solidFill>
                          <a:effectLst/>
                          <a:latin typeface="Calibri"/>
                        </a:rPr>
                        <a:t>CF </a:t>
                      </a:r>
                      <a:r>
                        <a:rPr lang="fr-FR" sz="1600" b="1" i="1" u="none" strike="noStrike" dirty="0">
                          <a:solidFill>
                            <a:srgbClr val="008000"/>
                          </a:solidFill>
                          <a:effectLst/>
                          <a:latin typeface="Calibri"/>
                        </a:rPr>
                        <a:t>ou FBC / PIB Année 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mr-IN" sz="1600" b="1" i="1" u="none" strike="noStrike" dirty="0">
                          <a:solidFill>
                            <a:srgbClr val="008000"/>
                          </a:solidFill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mr-IN" sz="1800" b="1" i="1" u="none" strike="noStrike" dirty="0">
                          <a:solidFill>
                            <a:srgbClr val="008000"/>
                          </a:solidFill>
                          <a:effectLst/>
                          <a:latin typeface="Calibri"/>
                        </a:rPr>
                        <a:t>16%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mr-IN" sz="1800" b="1" i="1" u="none" strike="noStrike" dirty="0">
                          <a:solidFill>
                            <a:srgbClr val="008000"/>
                          </a:solidFill>
                          <a:effectLst/>
                          <a:latin typeface="Calibri"/>
                        </a:rPr>
                        <a:t>-6%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095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103559"/>
              </p:ext>
            </p:extLst>
          </p:nvPr>
        </p:nvGraphicFramePr>
        <p:xfrm>
          <a:off x="138544" y="92363"/>
          <a:ext cx="8973705" cy="6650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5833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738859"/>
              </p:ext>
            </p:extLst>
          </p:nvPr>
        </p:nvGraphicFramePr>
        <p:xfrm>
          <a:off x="150092" y="152400"/>
          <a:ext cx="8866908" cy="6572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09641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918425" y="1497304"/>
            <a:ext cx="4064707" cy="1443318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Conseil </a:t>
            </a:r>
            <a:br>
              <a:rPr lang="fr-FR" dirty="0" smtClean="0"/>
            </a:br>
            <a:r>
              <a:rPr lang="fr-FR" dirty="0" smtClean="0"/>
              <a:t>de dialogue social </a:t>
            </a:r>
            <a:br>
              <a:rPr lang="fr-FR" dirty="0" smtClean="0"/>
            </a:br>
            <a:r>
              <a:rPr lang="fr-FR" dirty="0" smtClean="0"/>
              <a:t>de nouvelle </a:t>
            </a:r>
            <a:r>
              <a:rPr lang="fr-FR" dirty="0" err="1" smtClean="0"/>
              <a:t>calédonie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479073" y="3583473"/>
            <a:ext cx="3389381" cy="1808167"/>
          </a:xfrm>
        </p:spPr>
        <p:txBody>
          <a:bodyPr>
            <a:noAutofit/>
          </a:bodyPr>
          <a:lstStyle/>
          <a:p>
            <a:endParaRPr lang="fr-FR" sz="2000" b="1" dirty="0" smtClean="0">
              <a:solidFill>
                <a:srgbClr val="3C4646"/>
              </a:solidFill>
            </a:endParaRPr>
          </a:p>
          <a:p>
            <a:r>
              <a:rPr lang="fr-FR" sz="2000" b="1" dirty="0" smtClean="0">
                <a:solidFill>
                  <a:srgbClr val="3C4646"/>
                </a:solidFill>
              </a:rPr>
              <a:t>Réponse à l’appel d’OFFRE </a:t>
            </a:r>
          </a:p>
          <a:p>
            <a:r>
              <a:rPr lang="fr-FR" sz="2000" b="1" dirty="0" smtClean="0">
                <a:solidFill>
                  <a:srgbClr val="3C4646"/>
                </a:solidFill>
              </a:rPr>
              <a:t>pour élaborer </a:t>
            </a:r>
          </a:p>
          <a:p>
            <a:r>
              <a:rPr lang="fr-FR" sz="2000" b="1" dirty="0" smtClean="0">
                <a:solidFill>
                  <a:srgbClr val="3C4646"/>
                </a:solidFill>
              </a:rPr>
              <a:t>une note de conjoncture </a:t>
            </a:r>
          </a:p>
          <a:p>
            <a:r>
              <a:rPr lang="fr-FR" sz="2000" b="1" dirty="0" smtClean="0">
                <a:solidFill>
                  <a:srgbClr val="3C4646"/>
                </a:solidFill>
              </a:rPr>
              <a:t>économique et sociale</a:t>
            </a:r>
          </a:p>
          <a:p>
            <a:endParaRPr lang="fr-FR" sz="2000" b="1" dirty="0" smtClean="0">
              <a:solidFill>
                <a:srgbClr val="3C4646"/>
              </a:solidFill>
            </a:endParaRPr>
          </a:p>
          <a:p>
            <a:r>
              <a:rPr lang="fr-FR" sz="2000" b="1" dirty="0" smtClean="0">
                <a:solidFill>
                  <a:srgbClr val="D02F59"/>
                </a:solidFill>
              </a:rPr>
              <a:t>Août 2017</a:t>
            </a:r>
            <a:endParaRPr lang="fr-FR" sz="2000" b="1" dirty="0">
              <a:solidFill>
                <a:srgbClr val="D02F59"/>
              </a:solidFill>
            </a:endParaRPr>
          </a:p>
        </p:txBody>
      </p:sp>
      <p:pic>
        <p:nvPicPr>
          <p:cNvPr id="5" name="Picture 2" descr="M:\SHARE_PARIS\COMMUNICATION\Charte graphique\Nouvelle charte\syndex_logo\syndex_logo_couleur\jpg\syndex_logo-0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2" t="18753" r="19718" b="17416"/>
          <a:stretch/>
        </p:blipFill>
        <p:spPr bwMode="auto">
          <a:xfrm>
            <a:off x="7693270" y="0"/>
            <a:ext cx="1450731" cy="1657040"/>
          </a:xfrm>
          <a:prstGeom prst="rect">
            <a:avLst/>
          </a:prstGeom>
          <a:solidFill>
            <a:schemeClr val="accent1"/>
          </a:solidFill>
          <a:extLst/>
        </p:spPr>
      </p:pic>
      <p:sp>
        <p:nvSpPr>
          <p:cNvPr id="6" name="ZoneTexte 5"/>
          <p:cNvSpPr txBox="1"/>
          <p:nvPr/>
        </p:nvSpPr>
        <p:spPr>
          <a:xfrm>
            <a:off x="477716" y="249658"/>
            <a:ext cx="324436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accent6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SYNDEX PACIFIQUE</a:t>
            </a:r>
          </a:p>
          <a:p>
            <a:endParaRPr lang="fr-FR" dirty="0" smtClean="0"/>
          </a:p>
          <a:p>
            <a:r>
              <a:rPr lang="fr-FR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Nouvelle-Calédonie</a:t>
            </a:r>
            <a:endParaRPr lang="fr-FR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8" name="Imag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79853"/>
            <a:ext cx="8983132" cy="767746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à coins arrondis 12"/>
          <p:cNvSpPr/>
          <p:nvPr/>
        </p:nvSpPr>
        <p:spPr>
          <a:xfrm>
            <a:off x="7965409" y="3111054"/>
            <a:ext cx="903045" cy="47241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fr-FR" sz="2000" b="1" dirty="0" smtClean="0">
                <a:solidFill>
                  <a:schemeClr val="bg1"/>
                </a:solidFill>
              </a:rPr>
              <a:t>+1,7% </a:t>
            </a:r>
          </a:p>
        </p:txBody>
      </p:sp>
      <p:cxnSp>
        <p:nvCxnSpPr>
          <p:cNvPr id="14" name="Connecteur droit 13"/>
          <p:cNvCxnSpPr/>
          <p:nvPr/>
        </p:nvCxnSpPr>
        <p:spPr>
          <a:xfrm>
            <a:off x="965406" y="3396155"/>
            <a:ext cx="1666481" cy="0"/>
          </a:xfrm>
          <a:prstGeom prst="line">
            <a:avLst/>
          </a:prstGeom>
          <a:ln w="76200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3946326" y="3433209"/>
            <a:ext cx="1180355" cy="0"/>
          </a:xfrm>
          <a:prstGeom prst="line">
            <a:avLst/>
          </a:prstGeom>
          <a:ln w="57150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 flipV="1">
            <a:off x="4918425" y="3861553"/>
            <a:ext cx="3460276" cy="1"/>
          </a:xfrm>
          <a:prstGeom prst="line">
            <a:avLst/>
          </a:prstGeom>
          <a:ln w="5715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>
            <a:off x="2455187" y="4102514"/>
            <a:ext cx="1638545" cy="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1928579" y="6168971"/>
            <a:ext cx="642995" cy="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à coins arrondis 19"/>
          <p:cNvSpPr/>
          <p:nvPr/>
        </p:nvSpPr>
        <p:spPr>
          <a:xfrm>
            <a:off x="1563397" y="4864283"/>
            <a:ext cx="891790" cy="473210"/>
          </a:xfrm>
          <a:prstGeom prst="roundRect">
            <a:avLst/>
          </a:prstGeom>
          <a:solidFill>
            <a:srgbClr val="31DE1E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fr-FR" sz="2000" b="1" dirty="0" smtClean="0">
                <a:solidFill>
                  <a:schemeClr val="tx1"/>
                </a:solidFill>
              </a:rPr>
              <a:t>+8,1%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18" name="Rectangle à coins arrondis 17"/>
          <p:cNvSpPr/>
          <p:nvPr/>
        </p:nvSpPr>
        <p:spPr>
          <a:xfrm>
            <a:off x="3193932" y="4864283"/>
            <a:ext cx="752394" cy="473210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fr-FR" sz="2000" b="1" dirty="0" smtClean="0">
                <a:solidFill>
                  <a:schemeClr val="tx1"/>
                </a:solidFill>
              </a:rPr>
              <a:t>   0%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23" name="Rectangle à coins arrondis 22"/>
          <p:cNvSpPr/>
          <p:nvPr/>
        </p:nvSpPr>
        <p:spPr>
          <a:xfrm>
            <a:off x="4294002" y="4868946"/>
            <a:ext cx="891790" cy="473210"/>
          </a:xfrm>
          <a:prstGeom prst="roundRect">
            <a:avLst/>
          </a:prstGeom>
          <a:solidFill>
            <a:srgbClr val="2FE94B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fr-FR" sz="2000" b="1" dirty="0" smtClean="0">
                <a:solidFill>
                  <a:schemeClr val="tx1"/>
                </a:solidFill>
              </a:rPr>
              <a:t>+7,8%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24" name="Rectangle à coins arrondis 23"/>
          <p:cNvSpPr/>
          <p:nvPr/>
        </p:nvSpPr>
        <p:spPr>
          <a:xfrm>
            <a:off x="6363437" y="4841114"/>
            <a:ext cx="1505337" cy="473210"/>
          </a:xfrm>
          <a:prstGeom prst="roundRect">
            <a:avLst/>
          </a:prstGeom>
          <a:solidFill>
            <a:srgbClr val="FF66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fr-FR" sz="2000" b="1" dirty="0" smtClean="0">
                <a:solidFill>
                  <a:schemeClr val="tx1"/>
                </a:solidFill>
              </a:rPr>
              <a:t>+3,1%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7444" y="-378582"/>
            <a:ext cx="9066557" cy="9981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798647" y="113477"/>
            <a:ext cx="5623029" cy="117720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 dirty="0" smtClean="0">
                <a:solidFill>
                  <a:schemeClr val="tx1"/>
                </a:solidFill>
              </a:rPr>
              <a:t>Les cycles économiques sur un demi siècle : taux annuels de croissance </a:t>
            </a:r>
          </a:p>
          <a:p>
            <a:pPr algn="ctr"/>
            <a:r>
              <a:rPr lang="fr-FR" sz="2200" b="1" dirty="0" smtClean="0">
                <a:solidFill>
                  <a:schemeClr val="tx1"/>
                </a:solidFill>
              </a:rPr>
              <a:t>du PIB global en volume</a:t>
            </a:r>
            <a:endParaRPr lang="fr-FR" sz="2200" b="1" dirty="0">
              <a:solidFill>
                <a:schemeClr val="tx1"/>
              </a:solidFill>
            </a:endParaRPr>
          </a:p>
        </p:txBody>
      </p:sp>
      <p:sp>
        <p:nvSpPr>
          <p:cNvPr id="29" name="Rectangle à coins arrondis 28"/>
          <p:cNvSpPr/>
          <p:nvPr/>
        </p:nvSpPr>
        <p:spPr>
          <a:xfrm>
            <a:off x="2455187" y="6060719"/>
            <a:ext cx="6413267" cy="73386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fr-FR" sz="1600" b="1" dirty="0" smtClean="0">
                <a:solidFill>
                  <a:schemeClr val="tx1"/>
                </a:solidFill>
              </a:rPr>
              <a:t>Graphique emprunté au site de l’ISEE </a:t>
            </a:r>
            <a:r>
              <a:rPr lang="fr-FR" sz="1600" b="1" dirty="0" err="1" smtClean="0">
                <a:solidFill>
                  <a:schemeClr val="tx1"/>
                </a:solidFill>
              </a:rPr>
              <a:t>nc</a:t>
            </a:r>
            <a:r>
              <a:rPr lang="fr-FR" sz="1600" b="1" dirty="0" smtClean="0">
                <a:solidFill>
                  <a:schemeClr val="tx1"/>
                </a:solidFill>
              </a:rPr>
              <a:t> ; jusque début 2018 il remplace les dernières données annuelles du PIB</a:t>
            </a:r>
            <a:r>
              <a:rPr lang="mr-IN" sz="1600" b="1" dirty="0" smtClean="0">
                <a:solidFill>
                  <a:schemeClr val="tx1"/>
                </a:solidFill>
              </a:rPr>
              <a:t>…</a:t>
            </a:r>
            <a:r>
              <a:rPr lang="fr-FR" sz="1600" b="1" dirty="0" smtClean="0">
                <a:solidFill>
                  <a:schemeClr val="tx1"/>
                </a:solidFill>
              </a:rPr>
              <a:t> ; commentaires de l’auteur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30" name="Rectangle à coins arrondis 29"/>
          <p:cNvSpPr/>
          <p:nvPr/>
        </p:nvSpPr>
        <p:spPr>
          <a:xfrm>
            <a:off x="828292" y="6321371"/>
            <a:ext cx="1626895" cy="47321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664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phique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622624"/>
              </p:ext>
            </p:extLst>
          </p:nvPr>
        </p:nvGraphicFramePr>
        <p:xfrm>
          <a:off x="103909" y="165100"/>
          <a:ext cx="8913091" cy="657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55488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8256294"/>
              </p:ext>
            </p:extLst>
          </p:nvPr>
        </p:nvGraphicFramePr>
        <p:xfrm>
          <a:off x="103909" y="127000"/>
          <a:ext cx="4248727" cy="6638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5963682"/>
              </p:ext>
            </p:extLst>
          </p:nvPr>
        </p:nvGraphicFramePr>
        <p:xfrm>
          <a:off x="4352636" y="127000"/>
          <a:ext cx="4759614" cy="6638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à coins arrondis 5"/>
          <p:cNvSpPr/>
          <p:nvPr/>
        </p:nvSpPr>
        <p:spPr>
          <a:xfrm>
            <a:off x="477519" y="1067258"/>
            <a:ext cx="3540299" cy="72320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Croissance jusqu’en 2008 puis érosion, mais contributions &gt; 0 toujours</a:t>
            </a:r>
            <a:endParaRPr lang="fr-FR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182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Zoom sur l’année 2011 </a:t>
            </a:r>
          </a:p>
          <a:p>
            <a:r>
              <a:rPr lang="fr-FR" b="1" dirty="0" smtClean="0"/>
              <a:t>de la structure économique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473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3671282"/>
              </p:ext>
            </p:extLst>
          </p:nvPr>
        </p:nvGraphicFramePr>
        <p:xfrm>
          <a:off x="0" y="0"/>
          <a:ext cx="674687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7874058"/>
              </p:ext>
            </p:extLst>
          </p:nvPr>
        </p:nvGraphicFramePr>
        <p:xfrm>
          <a:off x="6746875" y="0"/>
          <a:ext cx="25273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04179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1707782"/>
              </p:ext>
            </p:extLst>
          </p:nvPr>
        </p:nvGraphicFramePr>
        <p:xfrm>
          <a:off x="0" y="0"/>
          <a:ext cx="6572250" cy="704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8582809"/>
              </p:ext>
            </p:extLst>
          </p:nvPr>
        </p:nvGraphicFramePr>
        <p:xfrm>
          <a:off x="6381750" y="0"/>
          <a:ext cx="26924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461457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238766"/>
              </p:ext>
            </p:extLst>
          </p:nvPr>
        </p:nvGraphicFramePr>
        <p:xfrm>
          <a:off x="0" y="0"/>
          <a:ext cx="6730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4176353"/>
              </p:ext>
            </p:extLst>
          </p:nvPr>
        </p:nvGraphicFramePr>
        <p:xfrm>
          <a:off x="6627283" y="28574"/>
          <a:ext cx="2786592" cy="6829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695338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5237055"/>
              </p:ext>
            </p:extLst>
          </p:nvPr>
        </p:nvGraphicFramePr>
        <p:xfrm>
          <a:off x="0" y="28573"/>
          <a:ext cx="6238875" cy="6829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4485492"/>
              </p:ext>
            </p:extLst>
          </p:nvPr>
        </p:nvGraphicFramePr>
        <p:xfrm>
          <a:off x="6445250" y="28572"/>
          <a:ext cx="2889250" cy="6829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094261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8253510"/>
              </p:ext>
            </p:extLst>
          </p:nvPr>
        </p:nvGraphicFramePr>
        <p:xfrm>
          <a:off x="1" y="-1"/>
          <a:ext cx="6286499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4335944"/>
              </p:ext>
            </p:extLst>
          </p:nvPr>
        </p:nvGraphicFramePr>
        <p:xfrm>
          <a:off x="6286500" y="0"/>
          <a:ext cx="3035300" cy="6857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75947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Scenarii de l’évolution du PIB jusqu’en 2025 </a:t>
            </a:r>
          </a:p>
          <a:p>
            <a:r>
              <a:rPr lang="fr-FR" b="1" dirty="0" smtClean="0"/>
              <a:t>(responsabilité de l’auteur)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1241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302317"/>
              </p:ext>
            </p:extLst>
          </p:nvPr>
        </p:nvGraphicFramePr>
        <p:xfrm>
          <a:off x="0" y="50800"/>
          <a:ext cx="4406900" cy="290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9076222"/>
              </p:ext>
            </p:extLst>
          </p:nvPr>
        </p:nvGraphicFramePr>
        <p:xfrm>
          <a:off x="4406900" y="50800"/>
          <a:ext cx="4889500" cy="339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4187610"/>
              </p:ext>
            </p:extLst>
          </p:nvPr>
        </p:nvGraphicFramePr>
        <p:xfrm>
          <a:off x="0" y="2959100"/>
          <a:ext cx="44069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577622"/>
              </p:ext>
            </p:extLst>
          </p:nvPr>
        </p:nvGraphicFramePr>
        <p:xfrm>
          <a:off x="4513176" y="2959100"/>
          <a:ext cx="4630824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Rectangle 11"/>
          <p:cNvSpPr/>
          <p:nvPr/>
        </p:nvSpPr>
        <p:spPr>
          <a:xfrm>
            <a:off x="3912174" y="1614446"/>
            <a:ext cx="1927739" cy="8917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800" b="1" i="1" dirty="0" smtClean="0">
                <a:solidFill>
                  <a:schemeClr val="tx1"/>
                </a:solidFill>
              </a:rPr>
              <a:t>Il s’agit de scenarii </a:t>
            </a:r>
            <a:r>
              <a:rPr lang="fr-FR" sz="1800" b="1" i="1" u="sng" dirty="0" smtClean="0">
                <a:solidFill>
                  <a:schemeClr val="tx1"/>
                </a:solidFill>
              </a:rPr>
              <a:t>possibles</a:t>
            </a:r>
            <a:r>
              <a:rPr lang="fr-FR" sz="1800" b="1" i="1" dirty="0" smtClean="0">
                <a:solidFill>
                  <a:schemeClr val="tx1"/>
                </a:solidFill>
              </a:rPr>
              <a:t>, </a:t>
            </a:r>
          </a:p>
          <a:p>
            <a:pPr algn="ctr"/>
            <a:r>
              <a:rPr lang="fr-FR" sz="1800" b="1" i="1" dirty="0" smtClean="0">
                <a:solidFill>
                  <a:schemeClr val="tx1"/>
                </a:solidFill>
              </a:rPr>
              <a:t>pas de projections</a:t>
            </a:r>
            <a:endParaRPr lang="fr-FR" sz="1800" b="1" i="1" dirty="0">
              <a:solidFill>
                <a:schemeClr val="tx1"/>
              </a:solidFill>
            </a:endParaRPr>
          </a:p>
          <a:p>
            <a:pPr algn="ctr"/>
            <a:endParaRPr lang="fr-FR" sz="1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349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026468"/>
              </p:ext>
            </p:extLst>
          </p:nvPr>
        </p:nvGraphicFramePr>
        <p:xfrm>
          <a:off x="-93579" y="0"/>
          <a:ext cx="9344526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9098454"/>
              </p:ext>
            </p:extLst>
          </p:nvPr>
        </p:nvGraphicFramePr>
        <p:xfrm>
          <a:off x="5462728" y="2620210"/>
          <a:ext cx="3544646" cy="3759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24179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2798811"/>
              </p:ext>
            </p:extLst>
          </p:nvPr>
        </p:nvGraphicFramePr>
        <p:xfrm>
          <a:off x="0" y="0"/>
          <a:ext cx="9143999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angle 10"/>
          <p:cNvSpPr/>
          <p:nvPr/>
        </p:nvSpPr>
        <p:spPr>
          <a:xfrm>
            <a:off x="1648556" y="129493"/>
            <a:ext cx="5623029" cy="9073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fr-FR" sz="2400" dirty="0" smtClean="0"/>
              <a:t>Schéma approché de l’évolution </a:t>
            </a:r>
          </a:p>
          <a:p>
            <a:pPr algn="ctr" defTabSz="914400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fr-FR" sz="2400" dirty="0" smtClean="0"/>
              <a:t>du PIB </a:t>
            </a:r>
            <a:r>
              <a:rPr lang="fr-FR" sz="2400" i="1" u="sng" dirty="0" smtClean="0"/>
              <a:t>par </a:t>
            </a:r>
            <a:r>
              <a:rPr lang="fr-FR" sz="2400" i="1" u="sng" dirty="0"/>
              <a:t>habitant </a:t>
            </a:r>
            <a:r>
              <a:rPr lang="fr-FR" sz="2400" dirty="0" smtClean="0"/>
              <a:t>et </a:t>
            </a:r>
            <a:r>
              <a:rPr lang="fr-FR" sz="2400" b="1" dirty="0" smtClean="0"/>
              <a:t>par mois*</a:t>
            </a:r>
            <a:r>
              <a:rPr lang="fr-FR" sz="2400" b="1" dirty="0"/>
              <a:t> </a:t>
            </a:r>
            <a:r>
              <a:rPr lang="fr-FR" sz="2400" dirty="0" smtClean="0"/>
              <a:t>en </a:t>
            </a:r>
            <a:r>
              <a:rPr lang="fr-FR" sz="2400" dirty="0"/>
              <a:t>KCFP de 2017, </a:t>
            </a:r>
            <a:r>
              <a:rPr lang="fr-FR" sz="2400" i="1" dirty="0" smtClean="0"/>
              <a:t>vision </a:t>
            </a:r>
            <a:r>
              <a:rPr lang="fr-FR" sz="2400" i="1" dirty="0"/>
              <a:t>lissée</a:t>
            </a:r>
          </a:p>
        </p:txBody>
      </p:sp>
    </p:spTree>
    <p:extLst>
      <p:ext uri="{BB962C8B-B14F-4D97-AF65-F5344CB8AC3E}">
        <p14:creationId xmlns:p14="http://schemas.microsoft.com/office/powerpoint/2010/main" val="414164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Les hésitations de l’ISEE </a:t>
            </a:r>
          </a:p>
          <a:p>
            <a:r>
              <a:rPr lang="fr-FR" b="1" dirty="0" smtClean="0"/>
              <a:t>quant au PIB </a:t>
            </a:r>
            <a:r>
              <a:rPr lang="mr-IN" b="1" dirty="0" smtClean="0"/>
              <a:t>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46943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44396"/>
            <a:ext cx="8229600" cy="974763"/>
          </a:xfrm>
        </p:spPr>
        <p:txBody>
          <a:bodyPr>
            <a:noAutofit/>
          </a:bodyPr>
          <a:lstStyle/>
          <a:p>
            <a:r>
              <a:rPr lang="fr-FR" sz="2400" b="1" dirty="0" smtClean="0"/>
              <a:t>L’information donnée par  l’ISEE</a:t>
            </a:r>
            <a:r>
              <a:rPr lang="fr-FR" sz="2400" b="1" dirty="0"/>
              <a:t> </a:t>
            </a:r>
            <a:r>
              <a:rPr lang="fr-FR" sz="2400" b="1" dirty="0" smtClean="0"/>
              <a:t>de 2016 à 2018, </a:t>
            </a:r>
            <a:br>
              <a:rPr lang="fr-FR" sz="2400" b="1" dirty="0" smtClean="0"/>
            </a:br>
            <a:r>
              <a:rPr lang="fr-FR" sz="2400" b="1" i="1" u="sng" dirty="0" smtClean="0"/>
              <a:t>et sans aucune explication </a:t>
            </a:r>
            <a:r>
              <a:rPr lang="fr-FR" sz="2400" b="1" dirty="0" smtClean="0"/>
              <a:t>: le « trou » de 2012 à 2013, </a:t>
            </a:r>
            <a:br>
              <a:rPr lang="fr-FR" sz="2400" b="1" dirty="0" smtClean="0"/>
            </a:br>
            <a:r>
              <a:rPr lang="fr-FR" sz="2400" b="1" dirty="0" smtClean="0"/>
              <a:t>(extrait des séries longues)</a:t>
            </a:r>
            <a:endParaRPr lang="fr-FR" sz="2400" b="1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155684"/>
              </p:ext>
            </p:extLst>
          </p:nvPr>
        </p:nvGraphicFramePr>
        <p:xfrm>
          <a:off x="162814" y="1295207"/>
          <a:ext cx="8840759" cy="5245208"/>
        </p:xfrm>
        <a:graphic>
          <a:graphicData uri="http://schemas.openxmlformats.org/drawingml/2006/table">
            <a:tbl>
              <a:tblPr/>
              <a:tblGrid>
                <a:gridCol w="3122855"/>
                <a:gridCol w="1429476"/>
                <a:gridCol w="1429476"/>
                <a:gridCol w="1429476"/>
                <a:gridCol w="1429476"/>
              </a:tblGrid>
              <a:tr h="36632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b="1" i="0" u="none" strike="noStrike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2010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b="1" i="0" u="none" strike="noStrike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2011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b="1" i="0" u="none" strike="noStrike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2014e</a:t>
                      </a:r>
                    </a:p>
                  </a:txBody>
                  <a:tcPr marL="12700" marR="12700" marT="1270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b="1" i="0" u="none" strike="noStrike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2015e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366320"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12700" marR="12700" marT="1270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3054">
                <a:tc>
                  <a:txBody>
                    <a:bodyPr/>
                    <a:lstStyle/>
                    <a:p>
                      <a:pPr algn="l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Produit Intérieur Brut (Milliards de F.CFP)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mr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843  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mr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887  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955 </a:t>
                      </a:r>
                    </a:p>
                  </a:txBody>
                  <a:tcPr marL="12700" marR="12700" marT="1270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mr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956  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34237">
                <a:tc>
                  <a:txBody>
                    <a:bodyPr/>
                    <a:lstStyle/>
                    <a:p>
                      <a:pPr algn="l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Evolution en valeur (taux de croissance apparent, %)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13,2% </a:t>
                      </a:r>
                      <a:endParaRPr lang="is-I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5,3</a:t>
                      </a:r>
                      <a:r>
                        <a:rPr lang="fr-F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  <a:r>
                        <a:rPr lang="uk-UA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i-FI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4,7% </a:t>
                      </a:r>
                      <a:endParaRPr lang="fi-FI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</a:t>
                      </a:r>
                      <a:r>
                        <a:rPr lang="fr-F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  <a:r>
                        <a:rPr lang="uk-UA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3054">
                <a:tc>
                  <a:txBody>
                    <a:bodyPr/>
                    <a:lstStyle/>
                    <a:p>
                      <a:pPr algn="l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Evolution en volume (taux de croissance réel, %)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i-FI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6,9% </a:t>
                      </a:r>
                      <a:endParaRPr lang="fi-FI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4,4</a:t>
                      </a:r>
                      <a:r>
                        <a:rPr lang="fr-F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  <a:r>
                        <a:rPr lang="uk-UA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i-FI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1,3% </a:t>
                      </a:r>
                      <a:endParaRPr lang="fi-FI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i-FI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1,4% </a:t>
                      </a:r>
                      <a:endParaRPr lang="fi-FI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7986">
                <a:tc>
                  <a:txBody>
                    <a:bodyPr/>
                    <a:lstStyle/>
                    <a:p>
                      <a:pPr algn="l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PIB/Habitant </a:t>
                      </a:r>
                      <a:endParaRPr lang="fr-F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algn="l" fontAlgn="ctr"/>
                      <a:r>
                        <a:rPr lang="fr-F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Milliers de F.CFP)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mr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3 371  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mr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3 486  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mr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3 554   </a:t>
                      </a:r>
                    </a:p>
                  </a:txBody>
                  <a:tcPr marL="12700" marR="12700" marT="1270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mr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3 493   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34237">
                <a:tc>
                  <a:txBody>
                    <a:bodyPr/>
                    <a:lstStyle/>
                    <a:p>
                      <a:pPr algn="l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Evolution en valeur (taux de croissance apparent, %)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11,2% 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3,4</a:t>
                      </a:r>
                      <a:r>
                        <a:rPr lang="fr-F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  <a:r>
                        <a:rPr lang="uk-UA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i-FI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2,8% </a:t>
                      </a:r>
                      <a:endParaRPr lang="fi-FI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i-FI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1,8% </a:t>
                      </a:r>
                      <a:endParaRPr lang="fi-FI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342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957112"/>
              </p:ext>
            </p:extLst>
          </p:nvPr>
        </p:nvGraphicFramePr>
        <p:xfrm>
          <a:off x="183601" y="198895"/>
          <a:ext cx="8503202" cy="6336283"/>
        </p:xfrm>
        <a:graphic>
          <a:graphicData uri="http://schemas.openxmlformats.org/drawingml/2006/table">
            <a:tbl>
              <a:tblPr/>
              <a:tblGrid>
                <a:gridCol w="2527976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  <a:gridCol w="331957"/>
              </a:tblGrid>
              <a:tr h="541942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Evolution du PIB et du PIB par habitant* (selon </a:t>
                      </a:r>
                      <a:r>
                        <a:rPr lang="fr-F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L'ISEE nc </a:t>
                      </a:r>
                      <a:r>
                        <a:rPr lang="fr-F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 2018)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277">
                <a:tc>
                  <a:txBody>
                    <a:bodyPr/>
                    <a:lstStyle/>
                    <a:p>
                      <a:pPr algn="l" fontAlgn="b"/>
                      <a:endParaRPr lang="fr-FR" sz="2000" b="1" i="0" u="none" strike="noStrike">
                        <a:solidFill>
                          <a:srgbClr val="DD0806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324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1997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1998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1999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2000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2001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2002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2003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2004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2005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2006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2007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2008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2009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2010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2011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2012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2015e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2016e</a:t>
                      </a:r>
                    </a:p>
                  </a:txBody>
                  <a:tcPr marL="0" marR="0" marT="0" marB="0" vert="vert27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</a:tr>
              <a:tr h="107096"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046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Produit Intérieur Brut </a:t>
                      </a:r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(GCFP</a:t>
                      </a:r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376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381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408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442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439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472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519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566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598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663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768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736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745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843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887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897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965   </a:t>
                      </a:r>
                    </a:p>
                  </a:txBody>
                  <a:tcPr marL="0" marR="0" marT="0" marB="0" vert="vert27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983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257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Evolution en valeur (taux de croissance apparent, %)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///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mr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-4,2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 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19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Evolution en volume (taux de croissance réel, %)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///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4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1,6 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5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PIB/Habitant (MCFP 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1,87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1,87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1,97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2,10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2,05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2,17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2,34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2,51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2,61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2,84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3,24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3,05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3,03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3,37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3,49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3,46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3,53   </a:t>
                      </a:r>
                    </a:p>
                  </a:txBody>
                  <a:tcPr marL="0" marR="0" marT="0" marB="0" vert="vert27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3,53   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935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Evolution en valeur (taux de croissance apparent, %)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///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-2,4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-5,8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-1,4 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828"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960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 : estimation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93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*données définitives jusqu’à l’année N-4, estimées pour les années plus récentes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Rectangle à coins arrondis 8"/>
          <p:cNvSpPr/>
          <p:nvPr/>
        </p:nvSpPr>
        <p:spPr>
          <a:xfrm>
            <a:off x="4942083" y="198895"/>
            <a:ext cx="3932246" cy="734374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000000"/>
                </a:solidFill>
              </a:rPr>
              <a:t>Base ISEE, transformée </a:t>
            </a:r>
          </a:p>
          <a:p>
            <a:pPr algn="ctr"/>
            <a:r>
              <a:rPr lang="fr-FR" b="1" dirty="0" smtClean="0">
                <a:solidFill>
                  <a:srgbClr val="000000"/>
                </a:solidFill>
              </a:rPr>
              <a:t>dans la forme par l’auteur</a:t>
            </a:r>
            <a:endParaRPr lang="fr-FR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039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3333160"/>
              </p:ext>
            </p:extLst>
          </p:nvPr>
        </p:nvGraphicFramePr>
        <p:xfrm>
          <a:off x="95250" y="92364"/>
          <a:ext cx="8967932" cy="6638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Bulle rectangulaire 5"/>
          <p:cNvSpPr/>
          <p:nvPr/>
        </p:nvSpPr>
        <p:spPr>
          <a:xfrm>
            <a:off x="2929082" y="5701145"/>
            <a:ext cx="3086100" cy="647700"/>
          </a:xfrm>
          <a:prstGeom prst="wedgeRectCallout">
            <a:avLst>
              <a:gd name="adj1" fmla="val 75388"/>
              <a:gd name="adj2" fmla="val -121471"/>
            </a:avLst>
          </a:prstGeom>
          <a:solidFill>
            <a:srgbClr val="660066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i="1" dirty="0" smtClean="0">
                <a:solidFill>
                  <a:srgbClr val="008000"/>
                </a:solidFill>
              </a:rPr>
              <a:t>Prévisions de l’ISEE données par le gouvernement fin 2015</a:t>
            </a:r>
            <a:endParaRPr lang="fr-FR" b="1" i="1" dirty="0">
              <a:solidFill>
                <a:srgbClr val="008000"/>
              </a:solidFill>
            </a:endParaRPr>
          </a:p>
        </p:txBody>
      </p:sp>
      <p:sp>
        <p:nvSpPr>
          <p:cNvPr id="7" name="Bulle rectangulaire 6"/>
          <p:cNvSpPr/>
          <p:nvPr/>
        </p:nvSpPr>
        <p:spPr>
          <a:xfrm>
            <a:off x="2929082" y="5715000"/>
            <a:ext cx="3086100" cy="647700"/>
          </a:xfrm>
          <a:prstGeom prst="wedgeRectCallout">
            <a:avLst>
              <a:gd name="adj1" fmla="val 118898"/>
              <a:gd name="adj2" fmla="val -56764"/>
            </a:avLst>
          </a:prstGeom>
          <a:solidFill>
            <a:srgbClr val="660066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i="1" dirty="0" smtClean="0">
                <a:solidFill>
                  <a:schemeClr val="bg1"/>
                </a:solidFill>
              </a:rPr>
              <a:t>Prévisions de l’ISEE données par le gouvernement fin 2015</a:t>
            </a:r>
            <a:endParaRPr lang="fr-FR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791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1682</TotalTime>
  <Words>2125</Words>
  <Application>Microsoft Macintosh PowerPoint</Application>
  <PresentationFormat>Présentation à l'écran (4:3)</PresentationFormat>
  <Paragraphs>560</Paragraphs>
  <Slides>39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0" baseType="lpstr">
      <vt:lpstr>Thème Office</vt:lpstr>
      <vt:lpstr>II - Les contraintes Economiques : Kanaky-Nouvelle-Calédonie serait-elle viable ? (A)  </vt:lpstr>
      <vt:lpstr>Présentation PowerPoint</vt:lpstr>
      <vt:lpstr>Conseil  de dialogue social  de nouvelle calédonie</vt:lpstr>
      <vt:lpstr>Présentation PowerPoint</vt:lpstr>
      <vt:lpstr>Présentation PowerPoint</vt:lpstr>
      <vt:lpstr>Présentation PowerPoint</vt:lpstr>
      <vt:lpstr>L’information donnée par  l’ISEE de 2016 à 2018,  et sans aucune explication : le « trou » de 2012 à 2013,  (extrait des séries longues)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>Syndex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II – Les contraintes Economiques : Kanaky-Nouvelle-Calédonie serait-elle viable ?  </dc:title>
  <dc:subject/>
  <dc:creator>Patrick Castex</dc:creator>
  <cp:keywords/>
  <dc:description/>
  <cp:lastModifiedBy>Patrick Castex</cp:lastModifiedBy>
  <cp:revision>20</cp:revision>
  <dcterms:created xsi:type="dcterms:W3CDTF">2018-02-27T10:25:25Z</dcterms:created>
  <dcterms:modified xsi:type="dcterms:W3CDTF">2018-06-30T17:58:01Z</dcterms:modified>
  <cp:category/>
</cp:coreProperties>
</file>